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E7AC"/>
    <a:srgbClr val="FA7A7D"/>
    <a:srgbClr val="9ED89E"/>
    <a:srgbClr val="CCBCBF"/>
    <a:srgbClr val="D3BDFB"/>
    <a:srgbClr val="DFB3B9"/>
    <a:srgbClr val="8F99F9"/>
    <a:srgbClr val="C57D89"/>
    <a:srgbClr val="EFEF99"/>
    <a:srgbClr val="BD9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78550751039116E-2"/>
          <c:y val="0"/>
          <c:w val="0.72950301055476363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  <a:softEdge rad="0"/>
            </a:effectLst>
          </c:spPr>
          <c:explosion val="1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  <a:bevel/>
              </a:ln>
              <a:effectLst>
                <a:outerShdw blurRad="50800" dist="38100" algn="l" rotWithShape="0">
                  <a:srgbClr val="00B0F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2-45B7-4C72-8C8D-4E07422781D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92D05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45B7-4C72-8C8D-4E07422781D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00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4-45B7-4C72-8C8D-4E07422781D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FF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45B7-4C72-8C8D-4E07422781DC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>
                <a:outerShdw blurRad="50800" dist="38100" algn="l" rotWithShape="0">
                  <a:srgbClr val="FFC000">
                    <a:alpha val="40000"/>
                  </a:srgb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6-45B7-4C72-8C8D-4E07422781DC}"/>
              </c:ext>
            </c:extLst>
          </c:dPt>
          <c:dLbls>
            <c:dLbl>
              <c:idx val="0"/>
              <c:layout>
                <c:manualLayout>
                  <c:x val="0.16663513610328223"/>
                  <c:y val="-0.331661900461257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88EF6D3B-E05D-4D12-B40B-B10FB966B1FE}" type="CATEGORYNAME">
                      <a:rPr lang="ru-RU" b="1" i="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pPr algn="ctr"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89,8%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5B7-4C72-8C8D-4E07422781DC}"/>
                </c:ext>
              </c:extLst>
            </c:dLbl>
            <c:dLbl>
              <c:idx val="1"/>
              <c:layout>
                <c:manualLayout>
                  <c:x val="0.13304331565464492"/>
                  <c:y val="5.51846769098696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Професійна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,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наукова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та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технічна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діяльність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  </a:t>
                    </a: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3,4%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B7-4C72-8C8D-4E07422781DC}"/>
                </c:ext>
              </c:extLst>
            </c:dLbl>
            <c:dLbl>
              <c:idx val="2"/>
              <c:layout>
                <c:manualLayout>
                  <c:x val="5.7726638105014792E-2"/>
                  <c:y val="-4.693341573281761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Інші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види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економічної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діяльності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  <a:p>
                    <a:pPr algn="ctr"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3,3% 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1673663155434"/>
                      <c:h val="0.10627858418903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B7-4C72-8C8D-4E07422781DC}"/>
                </c:ext>
              </c:extLst>
            </c:dLbl>
            <c:dLbl>
              <c:idx val="3"/>
              <c:layout>
                <c:manualLayout>
                  <c:x val="3.4688337895625969E-2"/>
                  <c:y val="4.677378401008356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Державне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управління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й оборона;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обов’язкове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соціальне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страхування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1,9%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B7-4C72-8C8D-4E07422781DC}"/>
                </c:ext>
              </c:extLst>
            </c:dLbl>
            <c:dLbl>
              <c:idx val="4"/>
              <c:layout>
                <c:manualLayout>
                  <c:x val="3.2144529926376515E-2"/>
                  <c:y val="9.52807560584121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Транспорт,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складське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господарство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,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поштова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та </a:t>
                    </a:r>
                    <a:r>
                      <a:rPr lang="ru-RU" b="1" i="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кур’єрська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</a:t>
                    </a:r>
                    <a:r>
                      <a:rPr lang="ru-RU" b="1" i="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діяльність</a:t>
                    </a:r>
                    <a:r>
                      <a:rPr lang="ru-RU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 1,6%</a:t>
                    </a:r>
                    <a:endParaRPr lang="ru-RU" b="1" i="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5B7-4C72-8C8D-4E07422781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Промисловість </c:v>
                </c:pt>
                <c:pt idx="1">
                  <c:v>Професійна, наукова та технічна діяльність</c:v>
                </c:pt>
                <c:pt idx="2">
                  <c:v>Транспорт, складське господарство, поштова та кур’єрська діяльність</c:v>
                </c:pt>
                <c:pt idx="3">
                  <c:v>Будівництво</c:v>
                </c:pt>
                <c:pt idx="4">
                  <c:v>Охорона здоров’я та надання соціальної допомоги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2772405</c:v>
                </c:pt>
                <c:pt idx="1">
                  <c:v>256445</c:v>
                </c:pt>
                <c:pt idx="2">
                  <c:v>184864</c:v>
                </c:pt>
                <c:pt idx="3">
                  <c:v>82152</c:v>
                </c:pt>
                <c:pt idx="4">
                  <c:v>72401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7-4C72-8C8D-4E07422781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A59-4700-97B0-D788C10731BC}"/>
              </c:ext>
            </c:extLst>
          </c:dPt>
          <c:dPt>
            <c:idx val="1"/>
            <c:bubble3D val="0"/>
            <c:spPr>
              <a:solidFill>
                <a:schemeClr val="accent5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A59-4700-97B0-D788C10731BC}"/>
              </c:ext>
            </c:extLst>
          </c:dPt>
          <c:dPt>
            <c:idx val="2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A59-4700-97B0-D788C10731BC}"/>
              </c:ext>
            </c:extLst>
          </c:dPt>
          <c:dPt>
            <c:idx val="3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A59-4700-97B0-D788C10731BC}"/>
              </c:ext>
            </c:extLst>
          </c:dPt>
          <c:dPt>
            <c:idx val="4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A59-4700-97B0-D788C10731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Промисловість </c:v>
                </c:pt>
                <c:pt idx="1">
                  <c:v>Професійна, наукова та технічна діяльність</c:v>
                </c:pt>
                <c:pt idx="2">
                  <c:v>Транспорт, складське господарство, поштова та кур’єрська діяльність</c:v>
                </c:pt>
                <c:pt idx="3">
                  <c:v>Будівництво</c:v>
                </c:pt>
                <c:pt idx="4">
                  <c:v>Охорона здоров’я та надання соціальної допомоги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102.1</c:v>
                </c:pt>
                <c:pt idx="1">
                  <c:v>73.599999999999994</c:v>
                </c:pt>
                <c:pt idx="2">
                  <c:v>93.8</c:v>
                </c:pt>
                <c:pt idx="3">
                  <c:v>101.6</c:v>
                </c:pt>
                <c:pt idx="4">
                  <c:v>102.1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7-4C72-8C8D-4E0742278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9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8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1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0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4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5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7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C855-4361-4B9C-AF01-373F1BE67DAC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04D4-271E-4A53-B635-25D5241ED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50990331"/>
              </p:ext>
            </p:extLst>
          </p:nvPr>
        </p:nvGraphicFramePr>
        <p:xfrm>
          <a:off x="1008403" y="1094245"/>
          <a:ext cx="9588381" cy="529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40650" y="444381"/>
            <a:ext cx="6503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 із виплати заробітної плати за видами економічної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</a:t>
            </a:r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01.08.2021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971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User</cp:lastModifiedBy>
  <cp:revision>33</cp:revision>
  <dcterms:created xsi:type="dcterms:W3CDTF">2021-06-09T11:50:13Z</dcterms:created>
  <dcterms:modified xsi:type="dcterms:W3CDTF">2021-09-06T12:00:53Z</dcterms:modified>
</cp:coreProperties>
</file>