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61" r:id="rId2"/>
    <p:sldId id="256" r:id="rId3"/>
    <p:sldId id="257" r:id="rId4"/>
    <p:sldId id="258" r:id="rId5"/>
    <p:sldId id="259" r:id="rId6"/>
    <p:sldId id="260"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66" d="100"/>
          <a:sy n="66" d="100"/>
        </p:scale>
        <p:origin x="65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08F2984-8390-4000-8F28-657E5454798E}" type="datetimeFigureOut">
              <a:rPr lang="ru-RU" smtClean="0"/>
              <a:t>10.10.2017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257870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8F2984-8390-4000-8F28-657E5454798E}" type="datetimeFigureOut">
              <a:rPr lang="ru-RU" smtClean="0"/>
              <a:t>10.10.2017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351673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8F2984-8390-4000-8F28-657E5454798E}" type="datetimeFigureOut">
              <a:rPr lang="ru-RU" smtClean="0"/>
              <a:t>10.10.2017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16E817-5EB6-4041-98D4-F9FB505BE79B}"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42486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8F2984-8390-4000-8F28-657E5454798E}" type="datetimeFigureOut">
              <a:rPr lang="ru-RU" smtClean="0"/>
              <a:t>10.10.2017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1516269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8F2984-8390-4000-8F28-657E5454798E}" type="datetimeFigureOut">
              <a:rPr lang="ru-RU" smtClean="0"/>
              <a:t>10.10.2017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16E817-5EB6-4041-98D4-F9FB505BE79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0308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8F2984-8390-4000-8F28-657E5454798E}" type="datetimeFigureOut">
              <a:rPr lang="ru-RU" smtClean="0"/>
              <a:t>10.10.2017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446597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08F2984-8390-4000-8F28-657E5454798E}" type="datetimeFigureOut">
              <a:rPr lang="ru-RU" smtClean="0"/>
              <a:t>10.10.2017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1207726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08F2984-8390-4000-8F28-657E5454798E}" type="datetimeFigureOut">
              <a:rPr lang="ru-RU" smtClean="0"/>
              <a:t>10.10.2017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34101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08F2984-8390-4000-8F28-657E5454798E}" type="datetimeFigureOut">
              <a:rPr lang="ru-RU" smtClean="0"/>
              <a:t>10.10.2017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3104058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08F2984-8390-4000-8F28-657E5454798E}" type="datetimeFigureOut">
              <a:rPr lang="ru-RU" smtClean="0"/>
              <a:t>10.10.2017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2681618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08F2984-8390-4000-8F28-657E5454798E}" type="datetimeFigureOut">
              <a:rPr lang="ru-RU" smtClean="0"/>
              <a:t>10.10.2017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3977245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08F2984-8390-4000-8F28-657E5454798E}" type="datetimeFigureOut">
              <a:rPr lang="ru-RU" smtClean="0"/>
              <a:t>10.10.2017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124315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08F2984-8390-4000-8F28-657E5454798E}" type="datetimeFigureOut">
              <a:rPr lang="ru-RU" smtClean="0"/>
              <a:t>10.10.2017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682806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F2984-8390-4000-8F28-657E5454798E}" type="datetimeFigureOut">
              <a:rPr lang="ru-RU" smtClean="0"/>
              <a:t>10.10.2017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3488577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08F2984-8390-4000-8F28-657E5454798E}" type="datetimeFigureOut">
              <a:rPr lang="ru-RU" smtClean="0"/>
              <a:t>10.10.2017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3261906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08F2984-8390-4000-8F28-657E5454798E}" type="datetimeFigureOut">
              <a:rPr lang="ru-RU" smtClean="0"/>
              <a:t>10.10.2017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C16E817-5EB6-4041-98D4-F9FB505BE79B}" type="slidenum">
              <a:rPr lang="ru-RU" smtClean="0"/>
              <a:t>‹#›</a:t>
            </a:fld>
            <a:endParaRPr lang="ru-RU"/>
          </a:p>
        </p:txBody>
      </p:sp>
    </p:spTree>
    <p:extLst>
      <p:ext uri="{BB962C8B-B14F-4D97-AF65-F5344CB8AC3E}">
        <p14:creationId xmlns:p14="http://schemas.microsoft.com/office/powerpoint/2010/main" val="318706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8F2984-8390-4000-8F28-657E5454798E}" type="datetimeFigureOut">
              <a:rPr lang="ru-RU" smtClean="0"/>
              <a:t>10.10.2017</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C16E817-5EB6-4041-98D4-F9FB505BE79B}" type="slidenum">
              <a:rPr lang="ru-RU" smtClean="0"/>
              <a:t>‹#›</a:t>
            </a:fld>
            <a:endParaRPr lang="ru-RU"/>
          </a:p>
        </p:txBody>
      </p:sp>
    </p:spTree>
    <p:extLst>
      <p:ext uri="{BB962C8B-B14F-4D97-AF65-F5344CB8AC3E}">
        <p14:creationId xmlns:p14="http://schemas.microsoft.com/office/powerpoint/2010/main" val="84534866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gerb_oblasti"/>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790" y="418213"/>
            <a:ext cx="1280010" cy="1117979"/>
          </a:xfrm>
          <a:prstGeom prst="rect">
            <a:avLst/>
          </a:prstGeom>
          <a:noFill/>
          <a:ln>
            <a:noFill/>
          </a:ln>
        </p:spPr>
      </p:pic>
      <p:sp>
        <p:nvSpPr>
          <p:cNvPr id="4" name="Прямоугольник 3"/>
          <p:cNvSpPr/>
          <p:nvPr/>
        </p:nvSpPr>
        <p:spPr>
          <a:xfrm>
            <a:off x="1542361" y="418213"/>
            <a:ext cx="9771962" cy="461665"/>
          </a:xfrm>
          <a:prstGeom prst="rect">
            <a:avLst/>
          </a:prstGeom>
        </p:spPr>
        <p:txBody>
          <a:bodyPr wrap="square">
            <a:spAutoFit/>
          </a:bodyPr>
          <a:lstStyle/>
          <a:p>
            <a:pPr algn="ctr"/>
            <a:r>
              <a:rPr lang="uk-UA" sz="2400" b="1" dirty="0" smtClean="0">
                <a:solidFill>
                  <a:srgbClr val="0000FF"/>
                </a:solidFill>
                <a:latin typeface="Arial Black" panose="020B0A04020102020204" pitchFamily="34" charset="0"/>
              </a:rPr>
              <a:t>Луганська обласна державна адміністрація</a:t>
            </a:r>
          </a:p>
        </p:txBody>
      </p:sp>
      <p:sp>
        <p:nvSpPr>
          <p:cNvPr id="7" name="TextBox 6"/>
          <p:cNvSpPr txBox="1"/>
          <p:nvPr/>
        </p:nvSpPr>
        <p:spPr>
          <a:xfrm>
            <a:off x="5310130" y="3095740"/>
            <a:ext cx="184731" cy="369332"/>
          </a:xfrm>
          <a:prstGeom prst="rect">
            <a:avLst/>
          </a:prstGeom>
          <a:noFill/>
        </p:spPr>
        <p:txBody>
          <a:bodyPr wrap="none" rtlCol="0">
            <a:spAutoFit/>
          </a:bodyPr>
          <a:lstStyle/>
          <a:p>
            <a:endParaRPr lang="ru-RU" dirty="0"/>
          </a:p>
        </p:txBody>
      </p:sp>
      <p:sp>
        <p:nvSpPr>
          <p:cNvPr id="10" name="Прямоугольник 9"/>
          <p:cNvSpPr/>
          <p:nvPr/>
        </p:nvSpPr>
        <p:spPr>
          <a:xfrm>
            <a:off x="1828799" y="2798615"/>
            <a:ext cx="9008919" cy="1200329"/>
          </a:xfrm>
          <a:prstGeom prst="rect">
            <a:avLst/>
          </a:prstGeom>
        </p:spPr>
        <p:txBody>
          <a:bodyPr wrap="square">
            <a:spAutoFit/>
          </a:bodyPr>
          <a:lstStyle/>
          <a:p>
            <a:pPr algn="ctr"/>
            <a:r>
              <a:rPr lang="uk-UA" sz="2400" b="1" dirty="0" smtClean="0">
                <a:solidFill>
                  <a:srgbClr val="0000FF"/>
                </a:solidFill>
                <a:latin typeface="Arial Black" panose="020B0A04020102020204" pitchFamily="34" charset="0"/>
              </a:rPr>
              <a:t>Соціальні гарантії і компенсації членам сімей загиблих учасників антитерористичної операції відповідно до чинного законодавства</a:t>
            </a:r>
          </a:p>
        </p:txBody>
      </p:sp>
      <p:sp>
        <p:nvSpPr>
          <p:cNvPr id="12" name="Прямоугольник 11"/>
          <p:cNvSpPr/>
          <p:nvPr/>
        </p:nvSpPr>
        <p:spPr>
          <a:xfrm>
            <a:off x="1188795" y="5029196"/>
            <a:ext cx="9771962" cy="830997"/>
          </a:xfrm>
          <a:prstGeom prst="rect">
            <a:avLst/>
          </a:prstGeom>
        </p:spPr>
        <p:txBody>
          <a:bodyPr wrap="square">
            <a:spAutoFit/>
          </a:bodyPr>
          <a:lstStyle/>
          <a:p>
            <a:pPr algn="ctr"/>
            <a:r>
              <a:rPr lang="uk-UA" sz="2400" b="1" dirty="0" err="1" smtClean="0">
                <a:solidFill>
                  <a:srgbClr val="0000FF"/>
                </a:solidFill>
                <a:latin typeface="Arial Black" panose="020B0A04020102020204" pitchFamily="34" charset="0"/>
              </a:rPr>
              <a:t>м.Сєвєродонецьк</a:t>
            </a:r>
            <a:r>
              <a:rPr lang="uk-UA" sz="2400" b="1" dirty="0" smtClean="0">
                <a:solidFill>
                  <a:srgbClr val="0000FF"/>
                </a:solidFill>
                <a:latin typeface="Arial Black" panose="020B0A04020102020204" pitchFamily="34" charset="0"/>
              </a:rPr>
              <a:t> </a:t>
            </a:r>
          </a:p>
          <a:p>
            <a:pPr algn="ctr"/>
            <a:r>
              <a:rPr lang="uk-UA" sz="2400" b="1" dirty="0" smtClean="0">
                <a:solidFill>
                  <a:srgbClr val="0000FF"/>
                </a:solidFill>
                <a:latin typeface="Arial Black" panose="020B0A04020102020204" pitchFamily="34" charset="0"/>
              </a:rPr>
              <a:t>жовтень 2017 року</a:t>
            </a:r>
          </a:p>
        </p:txBody>
      </p:sp>
    </p:spTree>
    <p:extLst>
      <p:ext uri="{BB962C8B-B14F-4D97-AF65-F5344CB8AC3E}">
        <p14:creationId xmlns:p14="http://schemas.microsoft.com/office/powerpoint/2010/main" val="4071250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704" y="303496"/>
            <a:ext cx="9755696" cy="1308735"/>
          </a:xfrm>
        </p:spPr>
        <p:txBody>
          <a:bodyPr>
            <a:noAutofit/>
          </a:bodyPr>
          <a:lstStyle/>
          <a:p>
            <a:pPr algn="ctr"/>
            <a:r>
              <a:rPr lang="uk-UA" sz="2800" b="1" dirty="0" smtClean="0">
                <a:solidFill>
                  <a:schemeClr val="accent2">
                    <a:lumMod val="75000"/>
                  </a:schemeClr>
                </a:solidFill>
                <a:latin typeface="Arial Black" panose="020B0A04020102020204" pitchFamily="34" charset="0"/>
              </a:rPr>
              <a:t>Статус особи, на яку поширюється чинність Закону України “Про статус ветеранів війни, гарантії їх соціального захисту”</a:t>
            </a:r>
            <a:endParaRPr lang="uk-UA" sz="2800" dirty="0">
              <a:solidFill>
                <a:schemeClr val="accent2">
                  <a:lumMod val="75000"/>
                </a:schemeClr>
              </a:solidFill>
              <a:latin typeface="Arial Black" panose="020B0A04020102020204" pitchFamily="34" charset="0"/>
            </a:endParaRPr>
          </a:p>
        </p:txBody>
      </p:sp>
      <p:sp>
        <p:nvSpPr>
          <p:cNvPr id="3" name="Подзаголовок 2"/>
          <p:cNvSpPr>
            <a:spLocks noGrp="1"/>
          </p:cNvSpPr>
          <p:nvPr>
            <p:ph type="subTitle" idx="1"/>
          </p:nvPr>
        </p:nvSpPr>
        <p:spPr>
          <a:xfrm>
            <a:off x="964441" y="2526631"/>
            <a:ext cx="9626222" cy="3573379"/>
          </a:xfrm>
        </p:spPr>
        <p:txBody>
          <a:bodyPr>
            <a:normAutofit/>
          </a:bodyPr>
          <a:lstStyle/>
          <a:p>
            <a:pPr algn="just"/>
            <a:r>
              <a:rPr lang="uk-UA" sz="2400" dirty="0" smtClean="0">
                <a:solidFill>
                  <a:schemeClr val="accent2">
                    <a:lumMod val="50000"/>
                  </a:schemeClr>
                </a:solidFill>
                <a:latin typeface="Arial Black" panose="020B0A04020102020204" pitchFamily="34" charset="0"/>
              </a:rPr>
              <a:t>Постановою Кабінету Міністрів України </a:t>
            </a:r>
            <a:r>
              <a:rPr lang="ru-RU" sz="2400" b="1" dirty="0" err="1">
                <a:solidFill>
                  <a:schemeClr val="accent2">
                    <a:lumMod val="50000"/>
                  </a:schemeClr>
                </a:solidFill>
                <a:latin typeface="Arial Black" panose="020B0A04020102020204" pitchFamily="34" charset="0"/>
              </a:rPr>
              <a:t>від</a:t>
            </a:r>
            <a:r>
              <a:rPr lang="ru-RU" sz="2400" b="1" dirty="0">
                <a:solidFill>
                  <a:schemeClr val="accent2">
                    <a:lumMod val="50000"/>
                  </a:schemeClr>
                </a:solidFill>
                <a:latin typeface="Arial Black" panose="020B0A04020102020204" pitchFamily="34" charset="0"/>
              </a:rPr>
              <a:t> </a:t>
            </a:r>
            <a:r>
              <a:rPr lang="ru-RU" sz="2400" b="1" dirty="0" smtClean="0">
                <a:solidFill>
                  <a:schemeClr val="accent2">
                    <a:lumMod val="50000"/>
                  </a:schemeClr>
                </a:solidFill>
                <a:latin typeface="Arial Black" panose="020B0A04020102020204" pitchFamily="34" charset="0"/>
              </a:rPr>
              <a:t>23.09.2015 </a:t>
            </a:r>
            <a:r>
              <a:rPr lang="ru-RU" sz="2400" b="1" dirty="0">
                <a:solidFill>
                  <a:schemeClr val="accent2">
                    <a:lumMod val="50000"/>
                  </a:schemeClr>
                </a:solidFill>
                <a:latin typeface="Arial Black" panose="020B0A04020102020204" pitchFamily="34" charset="0"/>
              </a:rPr>
              <a:t>№ </a:t>
            </a:r>
            <a:r>
              <a:rPr lang="ru-RU" sz="2400" b="1" dirty="0" smtClean="0">
                <a:solidFill>
                  <a:schemeClr val="accent2">
                    <a:lumMod val="50000"/>
                  </a:schemeClr>
                </a:solidFill>
                <a:latin typeface="Arial Black" panose="020B0A04020102020204" pitchFamily="34" charset="0"/>
              </a:rPr>
              <a:t>740</a:t>
            </a:r>
            <a:r>
              <a:rPr lang="ru-RU" sz="2400" b="1" dirty="0">
                <a:solidFill>
                  <a:schemeClr val="accent2">
                    <a:lumMod val="50000"/>
                  </a:schemeClr>
                </a:solidFill>
                <a:latin typeface="Arial Black" panose="020B0A04020102020204" pitchFamily="34" charset="0"/>
              </a:rPr>
              <a:t> </a:t>
            </a:r>
            <a:r>
              <a:rPr lang="ru-RU" sz="2400" b="1" dirty="0" smtClean="0">
                <a:solidFill>
                  <a:schemeClr val="accent2">
                    <a:lumMod val="50000"/>
                  </a:schemeClr>
                </a:solidFill>
                <a:latin typeface="Arial Black" panose="020B0A04020102020204" pitchFamily="34" charset="0"/>
              </a:rPr>
              <a:t>«Про </a:t>
            </a:r>
            <a:r>
              <a:rPr lang="ru-RU" sz="2400" b="1" dirty="0" err="1" smtClean="0">
                <a:solidFill>
                  <a:schemeClr val="accent2">
                    <a:lumMod val="50000"/>
                  </a:schemeClr>
                </a:solidFill>
                <a:latin typeface="Arial Black" panose="020B0A04020102020204" pitchFamily="34" charset="0"/>
              </a:rPr>
              <a:t>затвердження</a:t>
            </a:r>
            <a:r>
              <a:rPr lang="ru-RU" sz="2400" b="1" dirty="0" smtClean="0">
                <a:solidFill>
                  <a:schemeClr val="accent2">
                    <a:lumMod val="50000"/>
                  </a:schemeClr>
                </a:solidFill>
                <a:latin typeface="Arial Black" panose="020B0A04020102020204" pitchFamily="34" charset="0"/>
              </a:rPr>
              <a:t> </a:t>
            </a:r>
            <a:r>
              <a:rPr lang="ru-RU" sz="2400" b="1" dirty="0">
                <a:solidFill>
                  <a:schemeClr val="accent2">
                    <a:lumMod val="50000"/>
                  </a:schemeClr>
                </a:solidFill>
                <a:latin typeface="Arial Black" panose="020B0A04020102020204" pitchFamily="34" charset="0"/>
              </a:rPr>
              <a:t>Порядку </a:t>
            </a:r>
            <a:r>
              <a:rPr lang="ru-RU" sz="2400" b="1" dirty="0" err="1">
                <a:solidFill>
                  <a:schemeClr val="accent2">
                    <a:lumMod val="50000"/>
                  </a:schemeClr>
                </a:solidFill>
                <a:latin typeface="Arial Black" panose="020B0A04020102020204" pitchFamily="34" charset="0"/>
              </a:rPr>
              <a:t>надання</a:t>
            </a:r>
            <a:r>
              <a:rPr lang="ru-RU" sz="2400" b="1" dirty="0">
                <a:solidFill>
                  <a:schemeClr val="accent2">
                    <a:lumMod val="50000"/>
                  </a:schemeClr>
                </a:solidFill>
                <a:latin typeface="Arial Black" panose="020B0A04020102020204" pitchFamily="34" charset="0"/>
              </a:rPr>
              <a:t> статусу особи, на яку </a:t>
            </a:r>
            <a:r>
              <a:rPr lang="ru-RU" sz="2400" b="1" dirty="0" err="1">
                <a:solidFill>
                  <a:schemeClr val="accent2">
                    <a:lumMod val="50000"/>
                  </a:schemeClr>
                </a:solidFill>
                <a:latin typeface="Arial Black" panose="020B0A04020102020204" pitchFamily="34" charset="0"/>
              </a:rPr>
              <a:t>поширюється</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чинність</a:t>
            </a:r>
            <a:r>
              <a:rPr lang="ru-RU" sz="2400" b="1" dirty="0">
                <a:solidFill>
                  <a:schemeClr val="accent2">
                    <a:lumMod val="50000"/>
                  </a:schemeClr>
                </a:solidFill>
                <a:latin typeface="Arial Black" panose="020B0A04020102020204" pitchFamily="34" charset="0"/>
              </a:rPr>
              <a:t> Закону </a:t>
            </a:r>
            <a:r>
              <a:rPr lang="ru-RU" sz="2400" b="1" dirty="0" err="1">
                <a:solidFill>
                  <a:schemeClr val="accent2">
                    <a:lumMod val="50000"/>
                  </a:schemeClr>
                </a:solidFill>
                <a:latin typeface="Arial Black" panose="020B0A04020102020204" pitchFamily="34" charset="0"/>
              </a:rPr>
              <a:t>України</a:t>
            </a:r>
            <a:r>
              <a:rPr lang="ru-RU" sz="2400" b="1" dirty="0">
                <a:solidFill>
                  <a:schemeClr val="accent2">
                    <a:lumMod val="50000"/>
                  </a:schemeClr>
                </a:solidFill>
                <a:latin typeface="Arial Black" panose="020B0A04020102020204" pitchFamily="34" charset="0"/>
              </a:rPr>
              <a:t> “Про статус </a:t>
            </a:r>
            <a:r>
              <a:rPr lang="ru-RU" sz="2400" b="1" dirty="0" err="1">
                <a:solidFill>
                  <a:schemeClr val="accent2">
                    <a:lumMod val="50000"/>
                  </a:schemeClr>
                </a:solidFill>
                <a:latin typeface="Arial Black" panose="020B0A04020102020204" pitchFamily="34" charset="0"/>
              </a:rPr>
              <a:t>ветеранів</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війни</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гарантії</a:t>
            </a:r>
            <a:r>
              <a:rPr lang="ru-RU" sz="2400" b="1" dirty="0">
                <a:solidFill>
                  <a:schemeClr val="accent2">
                    <a:lumMod val="50000"/>
                  </a:schemeClr>
                </a:solidFill>
                <a:latin typeface="Arial Black" panose="020B0A04020102020204" pitchFamily="34" charset="0"/>
              </a:rPr>
              <a:t> </a:t>
            </a:r>
            <a:r>
              <a:rPr lang="ru-RU" sz="2400" b="1" dirty="0" err="1" smtClean="0">
                <a:solidFill>
                  <a:schemeClr val="accent2">
                    <a:lumMod val="50000"/>
                  </a:schemeClr>
                </a:solidFill>
                <a:latin typeface="Arial Black" panose="020B0A04020102020204" pitchFamily="34" charset="0"/>
              </a:rPr>
              <a:t>їх</a:t>
            </a:r>
            <a:r>
              <a:rPr lang="ru-RU" sz="2400" b="1" dirty="0" smtClean="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соціального</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захисту</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деяким</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категоріям</a:t>
            </a:r>
            <a:r>
              <a:rPr lang="ru-RU" sz="2400" b="1" dirty="0">
                <a:solidFill>
                  <a:schemeClr val="accent2">
                    <a:lumMod val="50000"/>
                  </a:schemeClr>
                </a:solidFill>
                <a:latin typeface="Arial Black" panose="020B0A04020102020204" pitchFamily="34" charset="0"/>
              </a:rPr>
              <a:t> </a:t>
            </a:r>
            <a:r>
              <a:rPr lang="ru-RU" sz="2400" b="1" dirty="0" err="1" smtClean="0">
                <a:solidFill>
                  <a:schemeClr val="accent2">
                    <a:lumMod val="50000"/>
                  </a:schemeClr>
                </a:solidFill>
                <a:latin typeface="Arial Black" panose="020B0A04020102020204" pitchFamily="34" charset="0"/>
              </a:rPr>
              <a:t>осіб</a:t>
            </a:r>
            <a:r>
              <a:rPr lang="ru-RU" sz="2400" b="1" dirty="0" smtClean="0">
                <a:solidFill>
                  <a:schemeClr val="accent2">
                    <a:lumMod val="50000"/>
                  </a:schemeClr>
                </a:solidFill>
                <a:latin typeface="Arial Black" panose="020B0A04020102020204" pitchFamily="34" charset="0"/>
              </a:rPr>
              <a:t>» </a:t>
            </a:r>
            <a:r>
              <a:rPr lang="ru-RU" sz="2400" b="1" dirty="0" err="1" smtClean="0">
                <a:solidFill>
                  <a:schemeClr val="accent2">
                    <a:lumMod val="50000"/>
                  </a:schemeClr>
                </a:solidFill>
                <a:latin typeface="Arial Black" panose="020B0A04020102020204" pitchFamily="34" charset="0"/>
              </a:rPr>
              <a:t>затверджено</a:t>
            </a:r>
            <a:r>
              <a:rPr lang="ru-RU" sz="2400" b="1" dirty="0" smtClean="0">
                <a:solidFill>
                  <a:schemeClr val="accent2">
                    <a:lumMod val="50000"/>
                  </a:schemeClr>
                </a:solidFill>
                <a:latin typeface="Arial Black" panose="020B0A04020102020204" pitchFamily="34" charset="0"/>
              </a:rPr>
              <a:t> Порядок </a:t>
            </a:r>
            <a:r>
              <a:rPr lang="ru-RU" sz="2400" b="1" dirty="0" err="1">
                <a:solidFill>
                  <a:schemeClr val="accent2">
                    <a:lumMod val="50000"/>
                  </a:schemeClr>
                </a:solidFill>
                <a:latin typeface="Arial Black" panose="020B0A04020102020204" pitchFamily="34" charset="0"/>
              </a:rPr>
              <a:t>надання</a:t>
            </a:r>
            <a:r>
              <a:rPr lang="ru-RU" sz="2400" b="1" dirty="0">
                <a:solidFill>
                  <a:schemeClr val="accent2">
                    <a:lumMod val="50000"/>
                  </a:schemeClr>
                </a:solidFill>
                <a:latin typeface="Arial Black" panose="020B0A04020102020204" pitchFamily="34" charset="0"/>
              </a:rPr>
              <a:t> статусу особи, на яку </a:t>
            </a:r>
            <a:r>
              <a:rPr lang="ru-RU" sz="2400" b="1" dirty="0" err="1">
                <a:solidFill>
                  <a:schemeClr val="accent2">
                    <a:lumMod val="50000"/>
                  </a:schemeClr>
                </a:solidFill>
                <a:latin typeface="Arial Black" panose="020B0A04020102020204" pitchFamily="34" charset="0"/>
              </a:rPr>
              <a:t>поширюється</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чинність</a:t>
            </a:r>
            <a:r>
              <a:rPr lang="ru-RU" sz="2400" b="1" dirty="0">
                <a:solidFill>
                  <a:schemeClr val="accent2">
                    <a:lumMod val="50000"/>
                  </a:schemeClr>
                </a:solidFill>
                <a:latin typeface="Arial Black" panose="020B0A04020102020204" pitchFamily="34" charset="0"/>
              </a:rPr>
              <a:t> Закону </a:t>
            </a:r>
            <a:r>
              <a:rPr lang="ru-RU" sz="2400" b="1" dirty="0" err="1">
                <a:solidFill>
                  <a:schemeClr val="accent2">
                    <a:lumMod val="50000"/>
                  </a:schemeClr>
                </a:solidFill>
                <a:latin typeface="Arial Black" panose="020B0A04020102020204" pitchFamily="34" charset="0"/>
              </a:rPr>
              <a:t>України</a:t>
            </a:r>
            <a:r>
              <a:rPr lang="ru-RU" sz="2400" b="1" dirty="0">
                <a:solidFill>
                  <a:schemeClr val="accent2">
                    <a:lumMod val="50000"/>
                  </a:schemeClr>
                </a:solidFill>
                <a:latin typeface="Arial Black" panose="020B0A04020102020204" pitchFamily="34" charset="0"/>
              </a:rPr>
              <a:t> “Про статус </a:t>
            </a:r>
            <a:r>
              <a:rPr lang="ru-RU" sz="2400" b="1" dirty="0" err="1">
                <a:solidFill>
                  <a:schemeClr val="accent2">
                    <a:lumMod val="50000"/>
                  </a:schemeClr>
                </a:solidFill>
                <a:latin typeface="Arial Black" panose="020B0A04020102020204" pitchFamily="34" charset="0"/>
              </a:rPr>
              <a:t>ветеранів</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війни</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гарантії</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їх</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соціального</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захисту</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деяким</a:t>
            </a:r>
            <a:r>
              <a:rPr lang="ru-RU" sz="2400" b="1" dirty="0">
                <a:solidFill>
                  <a:schemeClr val="accent2">
                    <a:lumMod val="50000"/>
                  </a:schemeClr>
                </a:solidFill>
                <a:latin typeface="Arial Black" panose="020B0A04020102020204" pitchFamily="34" charset="0"/>
              </a:rPr>
              <a:t> </a:t>
            </a:r>
            <a:r>
              <a:rPr lang="ru-RU" sz="2400" b="1" dirty="0" err="1">
                <a:solidFill>
                  <a:schemeClr val="accent2">
                    <a:lumMod val="50000"/>
                  </a:schemeClr>
                </a:solidFill>
                <a:latin typeface="Arial Black" panose="020B0A04020102020204" pitchFamily="34" charset="0"/>
              </a:rPr>
              <a:t>категоріям</a:t>
            </a:r>
            <a:r>
              <a:rPr lang="ru-RU" sz="2400" b="1" dirty="0">
                <a:solidFill>
                  <a:schemeClr val="accent2">
                    <a:lumMod val="50000"/>
                  </a:schemeClr>
                </a:solidFill>
                <a:latin typeface="Arial Black" panose="020B0A04020102020204" pitchFamily="34" charset="0"/>
              </a:rPr>
              <a:t> </a:t>
            </a:r>
            <a:r>
              <a:rPr lang="ru-RU" sz="2400" b="1" dirty="0" err="1" smtClean="0">
                <a:solidFill>
                  <a:schemeClr val="accent2">
                    <a:lumMod val="50000"/>
                  </a:schemeClr>
                </a:solidFill>
                <a:latin typeface="Arial Black" panose="020B0A04020102020204" pitchFamily="34" charset="0"/>
              </a:rPr>
              <a:t>осіб</a:t>
            </a:r>
            <a:r>
              <a:rPr lang="ru-RU" sz="2400" b="1" dirty="0" smtClean="0">
                <a:solidFill>
                  <a:schemeClr val="accent2">
                    <a:lumMod val="50000"/>
                  </a:schemeClr>
                </a:solidFill>
                <a:latin typeface="Arial Black" panose="020B0A04020102020204" pitchFamily="34" charset="0"/>
              </a:rPr>
              <a:t>.</a:t>
            </a:r>
            <a:endParaRPr lang="ru-RU" sz="2400" dirty="0">
              <a:solidFill>
                <a:schemeClr val="accent2">
                  <a:lumMod val="50000"/>
                </a:schemeClr>
              </a:solidFill>
              <a:latin typeface="Arial Black" panose="020B0A04020102020204" pitchFamily="34" charset="0"/>
            </a:endParaRPr>
          </a:p>
        </p:txBody>
      </p:sp>
    </p:spTree>
    <p:extLst>
      <p:ext uri="{BB962C8B-B14F-4D97-AF65-F5344CB8AC3E}">
        <p14:creationId xmlns:p14="http://schemas.microsoft.com/office/powerpoint/2010/main" val="2922766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6566" y="248653"/>
            <a:ext cx="8596668" cy="966537"/>
          </a:xfrm>
        </p:spPr>
        <p:txBody>
          <a:bodyPr>
            <a:normAutofit/>
          </a:bodyPr>
          <a:lstStyle/>
          <a:p>
            <a:pPr algn="ctr"/>
            <a:r>
              <a:rPr lang="ru-RU" sz="2800" dirty="0" err="1" smtClean="0">
                <a:solidFill>
                  <a:schemeClr val="accent2">
                    <a:lumMod val="75000"/>
                  </a:schemeClr>
                </a:solidFill>
                <a:latin typeface="Arial Black" panose="020B0A04020102020204" pitchFamily="34" charset="0"/>
              </a:rPr>
              <a:t>Згідно</a:t>
            </a:r>
            <a:r>
              <a:rPr lang="ru-RU" sz="2800" dirty="0" smtClean="0">
                <a:solidFill>
                  <a:schemeClr val="accent2">
                    <a:lumMod val="75000"/>
                  </a:schemeClr>
                </a:solidFill>
                <a:latin typeface="Arial Black" panose="020B0A04020102020204" pitchFamily="34" charset="0"/>
              </a:rPr>
              <a:t> з Порядком </a:t>
            </a:r>
            <a:r>
              <a:rPr lang="ru-RU" sz="2800" dirty="0">
                <a:solidFill>
                  <a:schemeClr val="accent2">
                    <a:lumMod val="75000"/>
                  </a:schemeClr>
                </a:solidFill>
                <a:latin typeface="Arial Black" panose="020B0A04020102020204" pitchFamily="34" charset="0"/>
              </a:rPr>
              <a:t>д</a:t>
            </a:r>
            <a:r>
              <a:rPr lang="ru-RU" sz="2800" dirty="0" smtClean="0">
                <a:solidFill>
                  <a:schemeClr val="accent2">
                    <a:lumMod val="75000"/>
                  </a:schemeClr>
                </a:solidFill>
                <a:latin typeface="Arial Black" panose="020B0A04020102020204" pitchFamily="34" charset="0"/>
              </a:rPr>
              <a:t>о </a:t>
            </a:r>
            <a:r>
              <a:rPr lang="ru-RU" sz="2800" dirty="0" err="1">
                <a:solidFill>
                  <a:schemeClr val="accent2">
                    <a:lumMod val="75000"/>
                  </a:schemeClr>
                </a:solidFill>
                <a:latin typeface="Arial Black" panose="020B0A04020102020204" pitchFamily="34" charset="0"/>
              </a:rPr>
              <a:t>членів</a:t>
            </a:r>
            <a:r>
              <a:rPr lang="ru-RU" sz="2800" dirty="0">
                <a:solidFill>
                  <a:schemeClr val="accent2">
                    <a:lumMod val="75000"/>
                  </a:schemeClr>
                </a:solidFill>
                <a:latin typeface="Arial Black" panose="020B0A04020102020204" pitchFamily="34" charset="0"/>
              </a:rPr>
              <a:t> </a:t>
            </a:r>
            <a:r>
              <a:rPr lang="ru-RU" sz="2800" dirty="0" err="1">
                <a:solidFill>
                  <a:schemeClr val="accent2">
                    <a:lumMod val="75000"/>
                  </a:schemeClr>
                </a:solidFill>
                <a:latin typeface="Arial Black" panose="020B0A04020102020204" pitchFamily="34" charset="0"/>
              </a:rPr>
              <a:t>сімей</a:t>
            </a:r>
            <a:r>
              <a:rPr lang="ru-RU" sz="2800" dirty="0">
                <a:solidFill>
                  <a:schemeClr val="accent2">
                    <a:lumMod val="75000"/>
                  </a:schemeClr>
                </a:solidFill>
                <a:latin typeface="Arial Black" panose="020B0A04020102020204" pitchFamily="34" charset="0"/>
              </a:rPr>
              <a:t> </a:t>
            </a:r>
            <a:r>
              <a:rPr lang="ru-RU" sz="2800" dirty="0" err="1">
                <a:solidFill>
                  <a:schemeClr val="accent2">
                    <a:lumMod val="75000"/>
                  </a:schemeClr>
                </a:solidFill>
                <a:latin typeface="Arial Black" panose="020B0A04020102020204" pitchFamily="34" charset="0"/>
              </a:rPr>
              <a:t>загиблих</a:t>
            </a:r>
            <a:r>
              <a:rPr lang="ru-RU" sz="2800" dirty="0">
                <a:solidFill>
                  <a:schemeClr val="accent2">
                    <a:lumMod val="75000"/>
                  </a:schemeClr>
                </a:solidFill>
                <a:latin typeface="Arial Black" panose="020B0A04020102020204" pitchFamily="34" charset="0"/>
              </a:rPr>
              <a:t>, </a:t>
            </a:r>
            <a:r>
              <a:rPr lang="ru-RU" sz="2800" dirty="0" err="1" smtClean="0">
                <a:solidFill>
                  <a:schemeClr val="accent2">
                    <a:lumMod val="75000"/>
                  </a:schemeClr>
                </a:solidFill>
                <a:latin typeface="Arial Black" panose="020B0A04020102020204" pitchFamily="34" charset="0"/>
              </a:rPr>
              <a:t>померлих</a:t>
            </a:r>
            <a:r>
              <a:rPr lang="ru-RU" sz="2800" dirty="0" smtClean="0">
                <a:solidFill>
                  <a:schemeClr val="accent2">
                    <a:lumMod val="75000"/>
                  </a:schemeClr>
                </a:solidFill>
                <a:latin typeface="Arial Black" panose="020B0A04020102020204" pitchFamily="34" charset="0"/>
              </a:rPr>
              <a:t> належать:</a:t>
            </a:r>
            <a:endParaRPr lang="ru-RU" sz="2800" dirty="0">
              <a:solidFill>
                <a:schemeClr val="accent2">
                  <a:lumMod val="75000"/>
                </a:schemeClr>
              </a:solidFill>
              <a:latin typeface="Arial Black" panose="020B0A04020102020204" pitchFamily="34" charset="0"/>
            </a:endParaRPr>
          </a:p>
        </p:txBody>
      </p:sp>
      <p:sp>
        <p:nvSpPr>
          <p:cNvPr id="3" name="Объект 2"/>
          <p:cNvSpPr>
            <a:spLocks noGrp="1"/>
          </p:cNvSpPr>
          <p:nvPr>
            <p:ph idx="1"/>
          </p:nvPr>
        </p:nvSpPr>
        <p:spPr>
          <a:xfrm>
            <a:off x="1146566" y="1510884"/>
            <a:ext cx="8596668" cy="3880773"/>
          </a:xfrm>
        </p:spPr>
        <p:txBody>
          <a:bodyPr>
            <a:noAutofit/>
          </a:bodyPr>
          <a:lstStyle/>
          <a:p>
            <a:pPr algn="just">
              <a:lnSpc>
                <a:spcPct val="110000"/>
              </a:lnSpc>
            </a:pPr>
            <a:r>
              <a:rPr lang="ru-RU" dirty="0" err="1">
                <a:solidFill>
                  <a:schemeClr val="accent2">
                    <a:lumMod val="50000"/>
                  </a:schemeClr>
                </a:solidFill>
                <a:latin typeface="Arial Black" panose="020B0A04020102020204" pitchFamily="34" charset="0"/>
              </a:rPr>
              <a:t>утриманці</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загиблого</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або</a:t>
            </a:r>
            <a:r>
              <a:rPr lang="ru-RU" dirty="0">
                <a:solidFill>
                  <a:schemeClr val="accent2">
                    <a:lumMod val="50000"/>
                  </a:schemeClr>
                </a:solidFill>
                <a:latin typeface="Arial Black" panose="020B0A04020102020204" pitchFamily="34" charset="0"/>
              </a:rPr>
              <a:t> того, </a:t>
            </a:r>
            <a:r>
              <a:rPr lang="ru-RU" dirty="0" err="1">
                <a:solidFill>
                  <a:schemeClr val="accent2">
                    <a:lumMod val="50000"/>
                  </a:schemeClr>
                </a:solidFill>
                <a:latin typeface="Arial Black" panose="020B0A04020102020204" pitchFamily="34" charset="0"/>
              </a:rPr>
              <a:t>хто</a:t>
            </a:r>
            <a:r>
              <a:rPr lang="ru-RU" dirty="0">
                <a:solidFill>
                  <a:schemeClr val="accent2">
                    <a:lumMod val="50000"/>
                  </a:schemeClr>
                </a:solidFill>
                <a:latin typeface="Arial Black" panose="020B0A04020102020204" pitchFamily="34" charset="0"/>
              </a:rPr>
              <a:t> пропав </a:t>
            </a:r>
            <a:r>
              <a:rPr lang="ru-RU" dirty="0" err="1">
                <a:solidFill>
                  <a:schemeClr val="accent2">
                    <a:lumMod val="50000"/>
                  </a:schemeClr>
                </a:solidFill>
                <a:latin typeface="Arial Black" panose="020B0A04020102020204" pitchFamily="34" charset="0"/>
              </a:rPr>
              <a:t>безвісти</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яким</a:t>
            </a:r>
            <a:r>
              <a:rPr lang="ru-RU" dirty="0">
                <a:solidFill>
                  <a:schemeClr val="accent2">
                    <a:lumMod val="50000"/>
                  </a:schemeClr>
                </a:solidFill>
                <a:latin typeface="Arial Black" panose="020B0A04020102020204" pitchFamily="34" charset="0"/>
              </a:rPr>
              <a:t> у </a:t>
            </a:r>
            <a:r>
              <a:rPr lang="ru-RU" dirty="0" err="1">
                <a:solidFill>
                  <a:schemeClr val="accent2">
                    <a:lumMod val="50000"/>
                  </a:schemeClr>
                </a:solidFill>
                <a:latin typeface="Arial Black" panose="020B0A04020102020204" pitchFamily="34" charset="0"/>
              </a:rPr>
              <a:t>зв’язку</a:t>
            </a:r>
            <a:r>
              <a:rPr lang="ru-RU" dirty="0">
                <a:solidFill>
                  <a:schemeClr val="accent2">
                    <a:lumMod val="50000"/>
                  </a:schemeClr>
                </a:solidFill>
                <a:latin typeface="Arial Black" panose="020B0A04020102020204" pitchFamily="34" charset="0"/>
              </a:rPr>
              <a:t> з </a:t>
            </a:r>
            <a:r>
              <a:rPr lang="ru-RU" dirty="0" err="1">
                <a:solidFill>
                  <a:schemeClr val="accent2">
                    <a:lumMod val="50000"/>
                  </a:schemeClr>
                </a:solidFill>
                <a:latin typeface="Arial Black" panose="020B0A04020102020204" pitchFamily="34" charset="0"/>
              </a:rPr>
              <a:t>цим</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виплачується</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пенсія</a:t>
            </a:r>
            <a:r>
              <a:rPr lang="ru-RU" dirty="0" smtClean="0">
                <a:solidFill>
                  <a:schemeClr val="accent2">
                    <a:lumMod val="50000"/>
                  </a:schemeClr>
                </a:solidFill>
                <a:latin typeface="Arial Black" panose="020B0A04020102020204" pitchFamily="34" charset="0"/>
              </a:rPr>
              <a:t>;</a:t>
            </a:r>
          </a:p>
          <a:p>
            <a:pPr marL="0" indent="0" algn="just">
              <a:lnSpc>
                <a:spcPct val="110000"/>
              </a:lnSpc>
              <a:buNone/>
            </a:pPr>
            <a:endParaRPr lang="ru-RU" sz="500" dirty="0" smtClean="0">
              <a:solidFill>
                <a:schemeClr val="accent2">
                  <a:lumMod val="50000"/>
                </a:schemeClr>
              </a:solidFill>
              <a:latin typeface="Arial Black" panose="020B0A04020102020204" pitchFamily="34" charset="0"/>
            </a:endParaRPr>
          </a:p>
          <a:p>
            <a:pPr algn="just">
              <a:lnSpc>
                <a:spcPct val="110000"/>
              </a:lnSpc>
            </a:pPr>
            <a:r>
              <a:rPr lang="ru-RU" dirty="0" smtClean="0">
                <a:solidFill>
                  <a:schemeClr val="accent2">
                    <a:lumMod val="50000"/>
                  </a:schemeClr>
                </a:solidFill>
                <a:latin typeface="Arial Black" panose="020B0A04020102020204" pitchFamily="34" charset="0"/>
              </a:rPr>
              <a:t>батьки</a:t>
            </a:r>
            <a:r>
              <a:rPr lang="ru-RU" dirty="0">
                <a:solidFill>
                  <a:schemeClr val="accent2">
                    <a:lumMod val="50000"/>
                  </a:schemeClr>
                </a:solidFill>
                <a:latin typeface="Arial Black" panose="020B0A04020102020204" pitchFamily="34" charset="0"/>
              </a:rPr>
              <a:t>;</a:t>
            </a:r>
          </a:p>
          <a:p>
            <a:pPr algn="just">
              <a:lnSpc>
                <a:spcPct val="110000"/>
              </a:lnSpc>
            </a:pPr>
            <a:endParaRPr lang="ru-RU" sz="500" dirty="0">
              <a:solidFill>
                <a:schemeClr val="accent2">
                  <a:lumMod val="50000"/>
                </a:schemeClr>
              </a:solidFill>
              <a:latin typeface="Arial Black" panose="020B0A04020102020204" pitchFamily="34" charset="0"/>
            </a:endParaRPr>
          </a:p>
          <a:p>
            <a:pPr algn="just">
              <a:lnSpc>
                <a:spcPct val="110000"/>
              </a:lnSpc>
            </a:pPr>
            <a:r>
              <a:rPr lang="ru-RU" dirty="0">
                <a:solidFill>
                  <a:schemeClr val="accent2">
                    <a:lumMod val="50000"/>
                  </a:schemeClr>
                </a:solidFill>
                <a:latin typeface="Arial Black" panose="020B0A04020102020204" pitchFamily="34" charset="0"/>
              </a:rPr>
              <a:t>один з </a:t>
            </a:r>
            <a:r>
              <a:rPr lang="ru-RU" dirty="0" err="1">
                <a:solidFill>
                  <a:schemeClr val="accent2">
                    <a:lumMod val="50000"/>
                  </a:schemeClr>
                </a:solidFill>
                <a:latin typeface="Arial Black" panose="020B0A04020102020204" pitchFamily="34" charset="0"/>
              </a:rPr>
              <a:t>подружжя</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який</a:t>
            </a:r>
            <a:r>
              <a:rPr lang="ru-RU" dirty="0">
                <a:solidFill>
                  <a:schemeClr val="accent2">
                    <a:lumMod val="50000"/>
                  </a:schemeClr>
                </a:solidFill>
                <a:latin typeface="Arial Black" panose="020B0A04020102020204" pitchFamily="34" charset="0"/>
              </a:rPr>
              <a:t> не </a:t>
            </a:r>
            <a:r>
              <a:rPr lang="ru-RU" dirty="0" err="1">
                <a:solidFill>
                  <a:schemeClr val="accent2">
                    <a:lumMod val="50000"/>
                  </a:schemeClr>
                </a:solidFill>
                <a:latin typeface="Arial Black" panose="020B0A04020102020204" pitchFamily="34" charset="0"/>
              </a:rPr>
              <a:t>одружився</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вдруге</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незалежно</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від</a:t>
            </a:r>
            <a:r>
              <a:rPr lang="ru-RU" dirty="0">
                <a:solidFill>
                  <a:schemeClr val="accent2">
                    <a:lumMod val="50000"/>
                  </a:schemeClr>
                </a:solidFill>
                <a:latin typeface="Arial Black" panose="020B0A04020102020204" pitchFamily="34" charset="0"/>
              </a:rPr>
              <a:t> того, </a:t>
            </a:r>
            <a:r>
              <a:rPr lang="ru-RU" dirty="0" err="1">
                <a:solidFill>
                  <a:schemeClr val="accent2">
                    <a:lumMod val="50000"/>
                  </a:schemeClr>
                </a:solidFill>
                <a:latin typeface="Arial Black" panose="020B0A04020102020204" pitchFamily="34" charset="0"/>
              </a:rPr>
              <a:t>виплачується</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йому</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пенсія</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чи</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ні</a:t>
            </a:r>
            <a:r>
              <a:rPr lang="ru-RU" dirty="0">
                <a:solidFill>
                  <a:schemeClr val="accent2">
                    <a:lumMod val="50000"/>
                  </a:schemeClr>
                </a:solidFill>
                <a:latin typeface="Arial Black" panose="020B0A04020102020204" pitchFamily="34" charset="0"/>
              </a:rPr>
              <a:t>;</a:t>
            </a:r>
          </a:p>
          <a:p>
            <a:pPr algn="just">
              <a:lnSpc>
                <a:spcPct val="110000"/>
              </a:lnSpc>
            </a:pPr>
            <a:endParaRPr lang="ru-RU" sz="500" dirty="0">
              <a:solidFill>
                <a:schemeClr val="accent2">
                  <a:lumMod val="50000"/>
                </a:schemeClr>
              </a:solidFill>
              <a:latin typeface="Arial Black" panose="020B0A04020102020204" pitchFamily="34" charset="0"/>
            </a:endParaRPr>
          </a:p>
          <a:p>
            <a:pPr algn="just">
              <a:lnSpc>
                <a:spcPct val="110000"/>
              </a:lnSpc>
            </a:pPr>
            <a:r>
              <a:rPr lang="ru-RU" dirty="0" err="1">
                <a:solidFill>
                  <a:schemeClr val="accent2">
                    <a:lumMod val="50000"/>
                  </a:schemeClr>
                </a:solidFill>
                <a:latin typeface="Arial Black" panose="020B0A04020102020204" pitchFamily="34" charset="0"/>
              </a:rPr>
              <a:t>діти</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які</a:t>
            </a:r>
            <a:r>
              <a:rPr lang="ru-RU" dirty="0">
                <a:solidFill>
                  <a:schemeClr val="accent2">
                    <a:lumMod val="50000"/>
                  </a:schemeClr>
                </a:solidFill>
                <a:latin typeface="Arial Black" panose="020B0A04020102020204" pitchFamily="34" charset="0"/>
              </a:rPr>
              <a:t> не </a:t>
            </a:r>
            <a:r>
              <a:rPr lang="ru-RU" dirty="0" err="1">
                <a:solidFill>
                  <a:schemeClr val="accent2">
                    <a:lumMod val="50000"/>
                  </a:schemeClr>
                </a:solidFill>
                <a:latin typeface="Arial Black" panose="020B0A04020102020204" pitchFamily="34" charset="0"/>
              </a:rPr>
              <a:t>мають</a:t>
            </a:r>
            <a:r>
              <a:rPr lang="ru-RU" dirty="0">
                <a:solidFill>
                  <a:schemeClr val="accent2">
                    <a:lumMod val="50000"/>
                  </a:schemeClr>
                </a:solidFill>
                <a:latin typeface="Arial Black" panose="020B0A04020102020204" pitchFamily="34" charset="0"/>
              </a:rPr>
              <a:t> (і не </a:t>
            </a:r>
            <a:r>
              <a:rPr lang="ru-RU" dirty="0" err="1">
                <a:solidFill>
                  <a:schemeClr val="accent2">
                    <a:lumMod val="50000"/>
                  </a:schemeClr>
                </a:solidFill>
                <a:latin typeface="Arial Black" panose="020B0A04020102020204" pitchFamily="34" charset="0"/>
              </a:rPr>
              <a:t>мали</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своїх</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сімей</a:t>
            </a:r>
            <a:r>
              <a:rPr lang="ru-RU" dirty="0">
                <a:solidFill>
                  <a:schemeClr val="accent2">
                    <a:lumMod val="50000"/>
                  </a:schemeClr>
                </a:solidFill>
                <a:latin typeface="Arial Black" panose="020B0A04020102020204" pitchFamily="34" charset="0"/>
              </a:rPr>
              <a:t>;</a:t>
            </a:r>
          </a:p>
          <a:p>
            <a:pPr algn="just">
              <a:lnSpc>
                <a:spcPct val="110000"/>
              </a:lnSpc>
            </a:pPr>
            <a:endParaRPr lang="ru-RU" sz="500" dirty="0">
              <a:solidFill>
                <a:schemeClr val="accent2">
                  <a:lumMod val="50000"/>
                </a:schemeClr>
              </a:solidFill>
              <a:latin typeface="Arial Black" panose="020B0A04020102020204" pitchFamily="34" charset="0"/>
            </a:endParaRPr>
          </a:p>
          <a:p>
            <a:pPr algn="just">
              <a:lnSpc>
                <a:spcPct val="110000"/>
              </a:lnSpc>
            </a:pPr>
            <a:r>
              <a:rPr lang="ru-RU" dirty="0" err="1">
                <a:solidFill>
                  <a:schemeClr val="accent2">
                    <a:lumMod val="50000"/>
                  </a:schemeClr>
                </a:solidFill>
                <a:latin typeface="Arial Black" panose="020B0A04020102020204" pitchFamily="34" charset="0"/>
              </a:rPr>
              <a:t>діти</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які</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мають</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свої</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сім’ї</a:t>
            </a:r>
            <a:r>
              <a:rPr lang="ru-RU" dirty="0">
                <a:solidFill>
                  <a:schemeClr val="accent2">
                    <a:lumMod val="50000"/>
                  </a:schemeClr>
                </a:solidFill>
                <a:latin typeface="Arial Black" panose="020B0A04020102020204" pitchFamily="34" charset="0"/>
              </a:rPr>
              <a:t>, але стали </a:t>
            </a:r>
            <a:r>
              <a:rPr lang="ru-RU" dirty="0" err="1">
                <a:solidFill>
                  <a:schemeClr val="accent2">
                    <a:lumMod val="50000"/>
                  </a:schemeClr>
                </a:solidFill>
                <a:latin typeface="Arial Black" panose="020B0A04020102020204" pitchFamily="34" charset="0"/>
              </a:rPr>
              <a:t>інвалідами</a:t>
            </a:r>
            <a:r>
              <a:rPr lang="ru-RU" dirty="0">
                <a:solidFill>
                  <a:schemeClr val="accent2">
                    <a:lumMod val="50000"/>
                  </a:schemeClr>
                </a:solidFill>
                <a:latin typeface="Arial Black" panose="020B0A04020102020204" pitchFamily="34" charset="0"/>
              </a:rPr>
              <a:t> до </a:t>
            </a:r>
            <a:r>
              <a:rPr lang="ru-RU" dirty="0" err="1">
                <a:solidFill>
                  <a:schemeClr val="accent2">
                    <a:lumMod val="50000"/>
                  </a:schemeClr>
                </a:solidFill>
                <a:latin typeface="Arial Black" panose="020B0A04020102020204" pitchFamily="34" charset="0"/>
              </a:rPr>
              <a:t>досягнення</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повноліття</a:t>
            </a:r>
            <a:r>
              <a:rPr lang="ru-RU" dirty="0">
                <a:solidFill>
                  <a:schemeClr val="accent2">
                    <a:lumMod val="50000"/>
                  </a:schemeClr>
                </a:solidFill>
                <a:latin typeface="Arial Black" panose="020B0A04020102020204" pitchFamily="34" charset="0"/>
              </a:rPr>
              <a:t>;</a:t>
            </a:r>
          </a:p>
          <a:p>
            <a:pPr algn="just">
              <a:lnSpc>
                <a:spcPct val="110000"/>
              </a:lnSpc>
            </a:pPr>
            <a:endParaRPr lang="ru-RU" sz="500" dirty="0">
              <a:solidFill>
                <a:schemeClr val="accent2">
                  <a:lumMod val="50000"/>
                </a:schemeClr>
              </a:solidFill>
              <a:latin typeface="Arial Black" panose="020B0A04020102020204" pitchFamily="34" charset="0"/>
            </a:endParaRPr>
          </a:p>
          <a:p>
            <a:pPr algn="just">
              <a:lnSpc>
                <a:spcPct val="110000"/>
              </a:lnSpc>
            </a:pPr>
            <a:r>
              <a:rPr lang="ru-RU" dirty="0" err="1">
                <a:solidFill>
                  <a:schemeClr val="accent2">
                    <a:lumMod val="50000"/>
                  </a:schemeClr>
                </a:solidFill>
                <a:latin typeface="Arial Black" panose="020B0A04020102020204" pitchFamily="34" charset="0"/>
              </a:rPr>
              <a:t>діти</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обоє</a:t>
            </a:r>
            <a:r>
              <a:rPr lang="ru-RU" dirty="0">
                <a:solidFill>
                  <a:schemeClr val="accent2">
                    <a:lumMod val="50000"/>
                  </a:schemeClr>
                </a:solidFill>
                <a:latin typeface="Arial Black" panose="020B0A04020102020204" pitchFamily="34" charset="0"/>
              </a:rPr>
              <a:t> з </a:t>
            </a:r>
            <a:r>
              <a:rPr lang="ru-RU" dirty="0" err="1">
                <a:solidFill>
                  <a:schemeClr val="accent2">
                    <a:lumMod val="50000"/>
                  </a:schemeClr>
                </a:solidFill>
                <a:latin typeface="Arial Black" panose="020B0A04020102020204" pitchFamily="34" charset="0"/>
              </a:rPr>
              <a:t>батьків</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яких</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загинули</a:t>
            </a:r>
            <a:r>
              <a:rPr lang="ru-RU" dirty="0">
                <a:solidFill>
                  <a:schemeClr val="accent2">
                    <a:lumMod val="50000"/>
                  </a:schemeClr>
                </a:solidFill>
                <a:latin typeface="Arial Black" panose="020B0A04020102020204" pitchFamily="34" charset="0"/>
              </a:rPr>
              <a:t> </a:t>
            </a:r>
            <a:r>
              <a:rPr lang="ru-RU" dirty="0" err="1">
                <a:solidFill>
                  <a:schemeClr val="accent2">
                    <a:lumMod val="50000"/>
                  </a:schemeClr>
                </a:solidFill>
                <a:latin typeface="Arial Black" panose="020B0A04020102020204" pitchFamily="34" charset="0"/>
              </a:rPr>
              <a:t>або</a:t>
            </a:r>
            <a:r>
              <a:rPr lang="ru-RU" dirty="0">
                <a:solidFill>
                  <a:schemeClr val="accent2">
                    <a:lumMod val="50000"/>
                  </a:schemeClr>
                </a:solidFill>
                <a:latin typeface="Arial Black" panose="020B0A04020102020204" pitchFamily="34" charset="0"/>
              </a:rPr>
              <a:t> пропали </a:t>
            </a:r>
            <a:r>
              <a:rPr lang="ru-RU" dirty="0" err="1">
                <a:solidFill>
                  <a:schemeClr val="accent2">
                    <a:lumMod val="50000"/>
                  </a:schemeClr>
                </a:solidFill>
                <a:latin typeface="Arial Black" panose="020B0A04020102020204" pitchFamily="34" charset="0"/>
              </a:rPr>
              <a:t>безвісти</a:t>
            </a:r>
            <a:r>
              <a:rPr lang="ru-RU" dirty="0">
                <a:solidFill>
                  <a:schemeClr val="accent2">
                    <a:lumMod val="50000"/>
                  </a:schemeClr>
                </a:solidFill>
                <a:latin typeface="Arial Black" panose="020B0A04020102020204" pitchFamily="34" charset="0"/>
              </a:rPr>
              <a:t>.</a:t>
            </a:r>
            <a:endParaRPr lang="ru-RU" sz="1600" dirty="0">
              <a:solidFill>
                <a:schemeClr val="accent2">
                  <a:lumMod val="50000"/>
                </a:schemeClr>
              </a:solidFill>
              <a:latin typeface="Arial Black" panose="020B0A04020102020204" pitchFamily="34" charset="0"/>
            </a:endParaRPr>
          </a:p>
        </p:txBody>
      </p:sp>
    </p:spTree>
    <p:extLst>
      <p:ext uri="{BB962C8B-B14F-4D97-AF65-F5344CB8AC3E}">
        <p14:creationId xmlns:p14="http://schemas.microsoft.com/office/powerpoint/2010/main" val="3257312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7043"/>
            <a:ext cx="9140434" cy="5644320"/>
          </a:xfrm>
        </p:spPr>
        <p:txBody>
          <a:bodyPr>
            <a:normAutofit lnSpcReduction="10000"/>
          </a:bodyPr>
          <a:lstStyle/>
          <a:p>
            <a:pPr marL="0" indent="0" algn="just">
              <a:buNone/>
            </a:pPr>
            <a:r>
              <a:rPr lang="ru-RU" dirty="0" smtClean="0"/>
              <a:t>	</a:t>
            </a:r>
            <a:r>
              <a:rPr lang="uk-UA" sz="2400" dirty="0" smtClean="0">
                <a:solidFill>
                  <a:schemeClr val="accent2">
                    <a:lumMod val="50000"/>
                  </a:schemeClr>
                </a:solidFill>
                <a:latin typeface="Arial Black" panose="020B0A04020102020204" pitchFamily="34" charset="0"/>
              </a:rPr>
              <a:t>Для встановлення статусу особи, на яку поширюється чинність Закону України «Про статус ветеранів війни, гарантії їх соціального захисту», членам сімей загиблих, померлих (тих, що пропали безвісти) осіб необхідно подати структурному підрозділу місцевої держадміністрації з питань соціального захисту населення заяву і документи, передбачені Порядком та є підставою для надання статусу.</a:t>
            </a:r>
          </a:p>
          <a:p>
            <a:pPr marL="0" indent="0" algn="just">
              <a:buNone/>
            </a:pPr>
            <a:r>
              <a:rPr lang="uk-UA" sz="2400" dirty="0" smtClean="0">
                <a:solidFill>
                  <a:schemeClr val="accent2">
                    <a:lumMod val="50000"/>
                  </a:schemeClr>
                </a:solidFill>
                <a:latin typeface="Arial Black" panose="020B0A04020102020204" pitchFamily="34" charset="0"/>
              </a:rPr>
              <a:t>	Рішення про встановлення статусу особи, на яку поширюється чинність Закону, приймається структурними підрозділами місцевих держадміністрацій з питань соціального захисту населення за зареєстрованим місцем проживання </a:t>
            </a:r>
            <a:r>
              <a:rPr lang="uk-UA" sz="2400" b="1" dirty="0" smtClean="0">
                <a:solidFill>
                  <a:schemeClr val="accent2">
                    <a:lumMod val="50000"/>
                  </a:schemeClr>
                </a:solidFill>
                <a:latin typeface="Arial Black" panose="020B0A04020102020204" pitchFamily="34" charset="0"/>
              </a:rPr>
              <a:t>у місячний строк з дати подання документів.</a:t>
            </a:r>
            <a:endParaRPr lang="uk-UA" sz="2400" b="1" dirty="0">
              <a:solidFill>
                <a:schemeClr val="accent2">
                  <a:lumMod val="50000"/>
                </a:schemeClr>
              </a:solidFill>
              <a:latin typeface="Arial Black" panose="020B0A04020102020204" pitchFamily="34" charset="0"/>
            </a:endParaRPr>
          </a:p>
        </p:txBody>
      </p:sp>
    </p:spTree>
    <p:extLst>
      <p:ext uri="{BB962C8B-B14F-4D97-AF65-F5344CB8AC3E}">
        <p14:creationId xmlns:p14="http://schemas.microsoft.com/office/powerpoint/2010/main" val="3413369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37642" y="155734"/>
            <a:ext cx="8596668" cy="617621"/>
          </a:xfrm>
        </p:spPr>
        <p:txBody>
          <a:bodyPr>
            <a:noAutofit/>
          </a:bodyPr>
          <a:lstStyle/>
          <a:p>
            <a:pPr algn="ctr"/>
            <a:r>
              <a:rPr lang="uk-UA" dirty="0" smtClean="0">
                <a:solidFill>
                  <a:schemeClr val="accent2">
                    <a:lumMod val="75000"/>
                  </a:schemeClr>
                </a:solidFill>
              </a:rPr>
              <a:t>Пільги членам сімей загиблих</a:t>
            </a:r>
            <a:endParaRPr lang="ru-RU" dirty="0">
              <a:solidFill>
                <a:schemeClr val="accent2">
                  <a:lumMod val="75000"/>
                </a:schemeClr>
              </a:solidFill>
            </a:endParaRPr>
          </a:p>
        </p:txBody>
      </p:sp>
      <p:sp>
        <p:nvSpPr>
          <p:cNvPr id="3" name="Объект 2"/>
          <p:cNvSpPr>
            <a:spLocks noGrp="1"/>
          </p:cNvSpPr>
          <p:nvPr>
            <p:ph idx="1"/>
          </p:nvPr>
        </p:nvSpPr>
        <p:spPr>
          <a:xfrm>
            <a:off x="583894" y="773355"/>
            <a:ext cx="9904164" cy="5935917"/>
          </a:xfrm>
        </p:spPr>
        <p:txBody>
          <a:bodyPr>
            <a:normAutofit lnSpcReduction="10000"/>
          </a:bodyPr>
          <a:lstStyle/>
          <a:p>
            <a:r>
              <a:rPr lang="uk-UA" sz="1300" dirty="0">
                <a:solidFill>
                  <a:schemeClr val="accent2">
                    <a:lumMod val="50000"/>
                  </a:schemeClr>
                </a:solidFill>
              </a:rPr>
              <a:t>1) безплатне одержання ліків, лікарських засобів, імунобіологічних препаратів та виробів медичного призначення за рецептами лікарів;</a:t>
            </a:r>
            <a:endParaRPr lang="ru-RU" sz="1300" dirty="0">
              <a:solidFill>
                <a:schemeClr val="accent2">
                  <a:lumMod val="50000"/>
                </a:schemeClr>
              </a:solidFill>
            </a:endParaRPr>
          </a:p>
          <a:p>
            <a:r>
              <a:rPr lang="uk-UA" sz="1300" dirty="0">
                <a:solidFill>
                  <a:schemeClr val="accent2">
                    <a:lumMod val="50000"/>
                  </a:schemeClr>
                </a:solidFill>
              </a:rPr>
              <a:t>2) безплатне першочергове зубопротезування;</a:t>
            </a:r>
            <a:endParaRPr lang="ru-RU" sz="1300" dirty="0">
              <a:solidFill>
                <a:schemeClr val="accent2">
                  <a:lumMod val="50000"/>
                </a:schemeClr>
              </a:solidFill>
            </a:endParaRPr>
          </a:p>
          <a:p>
            <a:r>
              <a:rPr lang="uk-UA" sz="1300" dirty="0">
                <a:solidFill>
                  <a:schemeClr val="accent2">
                    <a:lumMod val="50000"/>
                  </a:schemeClr>
                </a:solidFill>
              </a:rPr>
              <a:t>3) безоплатне забезпечення санаторно-курортним лікуванням або одержання компенсації вартості самостійного санаторно-курортного лікування;</a:t>
            </a:r>
            <a:endParaRPr lang="ru-RU" sz="1300" dirty="0">
              <a:solidFill>
                <a:schemeClr val="accent2">
                  <a:lumMod val="50000"/>
                </a:schemeClr>
              </a:solidFill>
            </a:endParaRPr>
          </a:p>
          <a:p>
            <a:r>
              <a:rPr lang="uk-UA" sz="1300" dirty="0">
                <a:solidFill>
                  <a:schemeClr val="accent2">
                    <a:lumMod val="50000"/>
                  </a:schemeClr>
                </a:solidFill>
              </a:rPr>
              <a:t>4) 50-процентна знижка плати за користування житлом (квартирна плата) в межах норм, передбачених чинним законодавством;</a:t>
            </a:r>
            <a:endParaRPr lang="ru-RU" sz="1300" dirty="0">
              <a:solidFill>
                <a:schemeClr val="accent2">
                  <a:lumMod val="50000"/>
                </a:schemeClr>
              </a:solidFill>
            </a:endParaRPr>
          </a:p>
          <a:p>
            <a:r>
              <a:rPr lang="uk-UA" sz="1300" dirty="0">
                <a:solidFill>
                  <a:schemeClr val="accent2">
                    <a:lumMod val="50000"/>
                  </a:schemeClr>
                </a:solidFill>
              </a:rPr>
              <a:t>5) 50-процентна знижка плати за користування комунальними послугами (газом, електроенергією та іншими послугами) та скрапленим балонним газом;</a:t>
            </a:r>
            <a:endParaRPr lang="ru-RU" sz="1300" dirty="0">
              <a:solidFill>
                <a:schemeClr val="accent2">
                  <a:lumMod val="50000"/>
                </a:schemeClr>
              </a:solidFill>
            </a:endParaRPr>
          </a:p>
          <a:p>
            <a:r>
              <a:rPr lang="uk-UA" sz="1300" dirty="0">
                <a:solidFill>
                  <a:schemeClr val="accent2">
                    <a:lumMod val="50000"/>
                  </a:schemeClr>
                </a:solidFill>
              </a:rPr>
              <a:t>6) 50-процентна знижка вартості палива, в тому </a:t>
            </a:r>
            <a:r>
              <a:rPr lang="uk-UA" sz="1300" dirty="0" smtClean="0">
                <a:solidFill>
                  <a:schemeClr val="accent2">
                    <a:lumMod val="50000"/>
                  </a:schemeClr>
                </a:solidFill>
              </a:rPr>
              <a:t>числі рідкого;</a:t>
            </a:r>
            <a:endParaRPr lang="ru-RU" sz="1300" dirty="0">
              <a:solidFill>
                <a:schemeClr val="accent2">
                  <a:lumMod val="50000"/>
                </a:schemeClr>
              </a:solidFill>
            </a:endParaRPr>
          </a:p>
          <a:p>
            <a:r>
              <a:rPr lang="uk-UA" sz="1300" dirty="0">
                <a:solidFill>
                  <a:schemeClr val="accent2">
                    <a:lumMod val="50000"/>
                  </a:schemeClr>
                </a:solidFill>
              </a:rPr>
              <a:t>8) позачерговий безплатний капітальний ремонт власних жилих будинків і першочерговий поточний ремонт жилих будинків і квартир;</a:t>
            </a:r>
            <a:endParaRPr lang="ru-RU" sz="1300" dirty="0">
              <a:solidFill>
                <a:schemeClr val="accent2">
                  <a:lumMod val="50000"/>
                </a:schemeClr>
              </a:solidFill>
            </a:endParaRPr>
          </a:p>
          <a:p>
            <a:r>
              <a:rPr lang="uk-UA" sz="1300" dirty="0">
                <a:solidFill>
                  <a:schemeClr val="accent2">
                    <a:lumMod val="50000"/>
                  </a:schemeClr>
                </a:solidFill>
              </a:rPr>
              <a:t>9) користування при виході на пенсію (незалежно від часу виходу на пенсію) чи зміні місця роботи </a:t>
            </a:r>
            <a:r>
              <a:rPr lang="uk-UA" sz="1300" dirty="0" err="1" smtClean="0">
                <a:solidFill>
                  <a:schemeClr val="accent2">
                    <a:lumMod val="50000"/>
                  </a:schemeClr>
                </a:solidFill>
              </a:rPr>
              <a:t>полікліниками</a:t>
            </a:r>
            <a:r>
              <a:rPr lang="uk-UA" sz="1300" dirty="0" smtClean="0">
                <a:solidFill>
                  <a:schemeClr val="accent2">
                    <a:lumMod val="50000"/>
                  </a:schemeClr>
                </a:solidFill>
              </a:rPr>
              <a:t> </a:t>
            </a:r>
            <a:r>
              <a:rPr lang="uk-UA" sz="1300" dirty="0">
                <a:solidFill>
                  <a:schemeClr val="accent2">
                    <a:lumMod val="50000"/>
                  </a:schemeClr>
                </a:solidFill>
              </a:rPr>
              <a:t>та госпіталями, до яких вони були прикріплені за попереднім місцем роботи;</a:t>
            </a:r>
            <a:endParaRPr lang="ru-RU" sz="1300" dirty="0">
              <a:solidFill>
                <a:schemeClr val="accent2">
                  <a:lumMod val="50000"/>
                </a:schemeClr>
              </a:solidFill>
            </a:endParaRPr>
          </a:p>
          <a:p>
            <a:r>
              <a:rPr lang="uk-UA" sz="1300" dirty="0">
                <a:solidFill>
                  <a:schemeClr val="accent2">
                    <a:lumMod val="50000"/>
                  </a:schemeClr>
                </a:solidFill>
              </a:rPr>
              <a:t>10) щорічне медичне обстеження і диспансеризація із залученням необхідних спеціалістів;</a:t>
            </a:r>
            <a:endParaRPr lang="ru-RU" sz="1300" dirty="0">
              <a:solidFill>
                <a:schemeClr val="accent2">
                  <a:lumMod val="50000"/>
                </a:schemeClr>
              </a:solidFill>
            </a:endParaRPr>
          </a:p>
          <a:p>
            <a:r>
              <a:rPr lang="uk-UA" sz="1300" dirty="0">
                <a:solidFill>
                  <a:schemeClr val="accent2">
                    <a:lumMod val="50000"/>
                  </a:schemeClr>
                </a:solidFill>
              </a:rPr>
              <a:t>11) першочергове обслуговування в лікувально-профілактичних закладах, аптеках та першочергова госпіталізація;</a:t>
            </a:r>
            <a:endParaRPr lang="ru-RU" sz="1300" dirty="0">
              <a:solidFill>
                <a:schemeClr val="accent2">
                  <a:lumMod val="50000"/>
                </a:schemeClr>
              </a:solidFill>
            </a:endParaRPr>
          </a:p>
          <a:p>
            <a:r>
              <a:rPr lang="uk-UA" sz="1300" dirty="0">
                <a:solidFill>
                  <a:schemeClr val="accent2">
                    <a:lumMod val="50000"/>
                  </a:schemeClr>
                </a:solidFill>
              </a:rPr>
              <a:t>12) виплата допомоги по тимчасовій непрацездатності в розмірі 100 процентів середньої заробітної плати незалежно від стажу роботи;</a:t>
            </a:r>
            <a:endParaRPr lang="ru-RU" sz="1300" dirty="0">
              <a:solidFill>
                <a:schemeClr val="accent2">
                  <a:lumMod val="50000"/>
                </a:schemeClr>
              </a:solidFill>
            </a:endParaRPr>
          </a:p>
          <a:p>
            <a:r>
              <a:rPr lang="uk-UA" sz="1300" dirty="0">
                <a:solidFill>
                  <a:schemeClr val="accent2">
                    <a:lumMod val="50000"/>
                  </a:schemeClr>
                </a:solidFill>
              </a:rPr>
              <a:t>13) використання чергової щорічної відпустки у зручний для них час; одержання додаткової відпустки без збереження заробітної плати строком до двох тижнів на рік;</a:t>
            </a:r>
            <a:endParaRPr lang="ru-RU" sz="1300" dirty="0">
              <a:solidFill>
                <a:schemeClr val="accent2">
                  <a:lumMod val="50000"/>
                </a:schemeClr>
              </a:solidFill>
            </a:endParaRPr>
          </a:p>
          <a:p>
            <a:r>
              <a:rPr lang="uk-UA" sz="1300" dirty="0">
                <a:solidFill>
                  <a:schemeClr val="accent2">
                    <a:lumMod val="50000"/>
                  </a:schemeClr>
                </a:solidFill>
              </a:rPr>
              <a:t>14) переважне право на залишення на роботі при скороченні чисельності чи штату працівників у зв'язку із змінами в організації виробництва і праці та на працевлаштування в разі ліквідації підприємства, установи, організації</a:t>
            </a:r>
            <a:r>
              <a:rPr lang="uk-UA" sz="1300" dirty="0" smtClean="0">
                <a:solidFill>
                  <a:schemeClr val="accent2">
                    <a:lumMod val="50000"/>
                  </a:schemeClr>
                </a:solidFill>
              </a:rPr>
              <a:t>;</a:t>
            </a:r>
          </a:p>
          <a:p>
            <a:r>
              <a:rPr lang="uk-UA" sz="1300" dirty="0" smtClean="0">
                <a:solidFill>
                  <a:schemeClr val="accent2">
                    <a:lumMod val="50000"/>
                  </a:schemeClr>
                </a:solidFill>
              </a:rPr>
              <a:t>15) позачергове забезпечення жилою площею осіб, які потребують поліпшення житлових умов;</a:t>
            </a:r>
            <a:endParaRPr lang="ru-RU" sz="1300" dirty="0" smtClean="0">
              <a:solidFill>
                <a:schemeClr val="accent2">
                  <a:lumMod val="50000"/>
                </a:schemeClr>
              </a:solidFill>
            </a:endParaRPr>
          </a:p>
          <a:p>
            <a:pPr marL="0" indent="0">
              <a:buNone/>
            </a:pPr>
            <a:endParaRPr lang="ru-RU" sz="1100" dirty="0"/>
          </a:p>
        </p:txBody>
      </p:sp>
    </p:spTree>
    <p:extLst>
      <p:ext uri="{BB962C8B-B14F-4D97-AF65-F5344CB8AC3E}">
        <p14:creationId xmlns:p14="http://schemas.microsoft.com/office/powerpoint/2010/main" val="1656247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936434"/>
            <a:ext cx="9645471" cy="5739788"/>
          </a:xfrm>
        </p:spPr>
        <p:txBody>
          <a:bodyPr>
            <a:normAutofit fontScale="70000" lnSpcReduction="20000"/>
          </a:bodyPr>
          <a:lstStyle/>
          <a:p>
            <a:r>
              <a:rPr lang="uk-UA" dirty="0">
                <a:solidFill>
                  <a:schemeClr val="accent2">
                    <a:lumMod val="50000"/>
                  </a:schemeClr>
                </a:solidFill>
              </a:rPr>
              <a:t>16) одержання позики на будівництво, реконструкцію або капітальний ремонт жилих будинків і подвірних будівель, приєднання їх до інженерних мереж, комунікацій, а також позики на будівництво або придбання дачних будинків і благоустрій садових ділянок з погашенням її протягом 10 років починаючи з п'ятого року після закінчення будівництва;</a:t>
            </a:r>
            <a:endParaRPr lang="ru-RU" dirty="0">
              <a:solidFill>
                <a:schemeClr val="accent2">
                  <a:lumMod val="50000"/>
                </a:schemeClr>
              </a:solidFill>
            </a:endParaRPr>
          </a:p>
          <a:p>
            <a:r>
              <a:rPr lang="uk-UA" dirty="0">
                <a:solidFill>
                  <a:schemeClr val="accent2">
                    <a:lumMod val="50000"/>
                  </a:schemeClr>
                </a:solidFill>
              </a:rPr>
              <a:t>17) першочергове право на вступ до житлово-будівельних (житлових) кооперативів, кооперативів по будівництву та експлуатації колективних гаражів, до садівницьких товариств, на придбання матеріалів для індивідуального будівництва і садових будинків, технічне обслуговування та забезпечення стоянками транспортних засобів;</a:t>
            </a:r>
            <a:endParaRPr lang="ru-RU" dirty="0">
              <a:solidFill>
                <a:schemeClr val="accent2">
                  <a:lumMod val="50000"/>
                </a:schemeClr>
              </a:solidFill>
            </a:endParaRPr>
          </a:p>
          <a:p>
            <a:r>
              <a:rPr lang="uk-UA" dirty="0">
                <a:solidFill>
                  <a:schemeClr val="accent2">
                    <a:lumMod val="50000"/>
                  </a:schemeClr>
                </a:solidFill>
              </a:rPr>
              <a:t>19) зі сплати податків, зборів, мита та інших платежів до бюджету відповідно до податкового та митного законодавства;</a:t>
            </a:r>
            <a:endParaRPr lang="ru-RU" dirty="0">
              <a:solidFill>
                <a:schemeClr val="accent2">
                  <a:lumMod val="50000"/>
                </a:schemeClr>
              </a:solidFill>
            </a:endParaRPr>
          </a:p>
          <a:p>
            <a:r>
              <a:rPr lang="uk-UA" dirty="0">
                <a:solidFill>
                  <a:schemeClr val="accent2">
                    <a:lumMod val="50000"/>
                  </a:schemeClr>
                </a:solidFill>
              </a:rPr>
              <a:t>20) позачергове користування всіма послугами зв'язку та позачергове встановлення на пільгових умовах квартирних телефонів. Абонементна плата за користування телефоном встановлюється у розмірі 50 процентів від затверджених тарифів.</a:t>
            </a:r>
            <a:endParaRPr lang="ru-RU" dirty="0">
              <a:solidFill>
                <a:schemeClr val="accent2">
                  <a:lumMod val="50000"/>
                </a:schemeClr>
              </a:solidFill>
            </a:endParaRPr>
          </a:p>
          <a:p>
            <a:r>
              <a:rPr lang="uk-UA" dirty="0">
                <a:solidFill>
                  <a:schemeClr val="accent2">
                    <a:lumMod val="50000"/>
                  </a:schemeClr>
                </a:solidFill>
              </a:rPr>
              <a:t>21) першочергове обслуговування підприємствами, установами та організаціями служби побуту, громадського харчування, житлово-комунального господарства, міжміського транспорту;</a:t>
            </a:r>
            <a:endParaRPr lang="ru-RU" dirty="0">
              <a:solidFill>
                <a:schemeClr val="accent2">
                  <a:lumMod val="50000"/>
                </a:schemeClr>
              </a:solidFill>
            </a:endParaRPr>
          </a:p>
          <a:p>
            <a:r>
              <a:rPr lang="uk-UA" dirty="0">
                <a:solidFill>
                  <a:schemeClr val="accent2">
                    <a:lumMod val="50000"/>
                  </a:schemeClr>
                </a:solidFill>
              </a:rPr>
              <a:t>22) позачергове влаштування до закладів соціального захисту населення, а також обслуговування службами соціального захисту населення вдома. У разі неможливості здійснення такого обслуговування закладами соціального захисту населення відшкодовуються витрати, пов'язані з доглядом за ветераном війни;</a:t>
            </a:r>
            <a:endParaRPr lang="ru-RU" dirty="0">
              <a:solidFill>
                <a:schemeClr val="accent2">
                  <a:lumMod val="50000"/>
                </a:schemeClr>
              </a:solidFill>
            </a:endParaRPr>
          </a:p>
          <a:p>
            <a:r>
              <a:rPr lang="uk-UA" dirty="0">
                <a:solidFill>
                  <a:schemeClr val="accent2">
                    <a:lumMod val="50000"/>
                  </a:schemeClr>
                </a:solidFill>
              </a:rPr>
              <a:t>23) вступ поза конкурсом до державних та комунальних вищих навчальних закладів на спеціальності, підготовка за якими здійснюється за рахунок коштів відповідно державного та місцевих бюджетів.</a:t>
            </a:r>
            <a:endParaRPr lang="ru-RU" dirty="0">
              <a:solidFill>
                <a:schemeClr val="accent2">
                  <a:lumMod val="50000"/>
                </a:schemeClr>
              </a:solidFill>
            </a:endParaRPr>
          </a:p>
          <a:p>
            <a:r>
              <a:rPr lang="uk-UA" dirty="0">
                <a:solidFill>
                  <a:schemeClr val="accent2">
                    <a:lumMod val="50000"/>
                  </a:schemeClr>
                </a:solidFill>
              </a:rPr>
              <a:t>Щорічно до 5 травня членам сімей, зазначеним у пункті 1 статті 10 цього Закону, а також дружинам (чоловікам) померлих інвалідів війни, які не одружилися вдруге, та дружинам (чоловікам) померлих учасників бойових дій, учасників війни, визнаних за життя інвалідами від загального захворювання, трудового каліцтва та з інших причин, які не одружилися вдруге, виплачується разова грошова допомога у розмірах, які визначаються Кабінетом Міністрів України в межах бюджетних призначень, встановлених законом про Державний бюджет України</a:t>
            </a:r>
            <a:r>
              <a:rPr lang="uk-UA" dirty="0" smtClean="0">
                <a:solidFill>
                  <a:schemeClr val="accent2">
                    <a:lumMod val="50000"/>
                  </a:schemeClr>
                </a:solidFill>
              </a:rPr>
              <a:t>.</a:t>
            </a:r>
          </a:p>
          <a:p>
            <a:pPr marL="0" indent="0">
              <a:buNone/>
            </a:pPr>
            <a:r>
              <a:rPr lang="uk-UA" dirty="0" smtClean="0">
                <a:solidFill>
                  <a:schemeClr val="accent2">
                    <a:lumMod val="50000"/>
                  </a:schemeClr>
                </a:solidFill>
              </a:rPr>
              <a:t>      </a:t>
            </a:r>
            <a:endParaRPr lang="uk-UA" dirty="0" smtClean="0">
              <a:solidFill>
                <a:schemeClr val="accent2">
                  <a:lumMod val="50000"/>
                </a:schemeClr>
              </a:solidFill>
            </a:endParaRPr>
          </a:p>
          <a:p>
            <a:pPr marL="0" indent="0" algn="just">
              <a:buNone/>
            </a:pPr>
            <a:r>
              <a:rPr lang="uk-UA" sz="2000" b="1" dirty="0" smtClean="0">
                <a:solidFill>
                  <a:schemeClr val="accent2">
                    <a:lumMod val="50000"/>
                  </a:schemeClr>
                </a:solidFill>
              </a:rPr>
              <a:t>Для </a:t>
            </a:r>
            <a:r>
              <a:rPr lang="uk-UA" sz="2000" b="1" dirty="0" smtClean="0">
                <a:solidFill>
                  <a:schemeClr val="accent2">
                    <a:lumMod val="50000"/>
                  </a:schemeClr>
                </a:solidFill>
              </a:rPr>
              <a:t>отримання детальних роз</a:t>
            </a:r>
            <a:r>
              <a:rPr lang="en-US" sz="2000" b="1" dirty="0" smtClean="0">
                <a:solidFill>
                  <a:schemeClr val="accent2">
                    <a:lumMod val="50000"/>
                  </a:schemeClr>
                </a:solidFill>
              </a:rPr>
              <a:t>’</a:t>
            </a:r>
            <a:r>
              <a:rPr lang="uk-UA" sz="2000" b="1" dirty="0" err="1" smtClean="0">
                <a:solidFill>
                  <a:schemeClr val="accent2">
                    <a:lumMod val="50000"/>
                  </a:schemeClr>
                </a:solidFill>
              </a:rPr>
              <a:t>яснень</a:t>
            </a:r>
            <a:r>
              <a:rPr lang="uk-UA" sz="2000" b="1" dirty="0" smtClean="0">
                <a:solidFill>
                  <a:schemeClr val="accent2">
                    <a:lumMod val="50000"/>
                  </a:schemeClr>
                </a:solidFill>
              </a:rPr>
              <a:t> необхідно звернутися до управління соціального захисту населення за місцем </a:t>
            </a:r>
            <a:r>
              <a:rPr lang="uk-UA" sz="2000" b="1" dirty="0" smtClean="0">
                <a:solidFill>
                  <a:schemeClr val="accent2">
                    <a:lumMod val="50000"/>
                  </a:schemeClr>
                </a:solidFill>
              </a:rPr>
              <a:t>реєстрації</a:t>
            </a:r>
            <a:r>
              <a:rPr lang="uk-UA" sz="2000" b="1" dirty="0" smtClean="0">
                <a:solidFill>
                  <a:schemeClr val="accent2">
                    <a:lumMod val="50000"/>
                  </a:schemeClr>
                </a:solidFill>
              </a:rPr>
              <a:t>.</a:t>
            </a:r>
            <a:endParaRPr lang="ru-RU" sz="2000" b="1" dirty="0">
              <a:solidFill>
                <a:schemeClr val="accent2">
                  <a:lumMod val="50000"/>
                </a:schemeClr>
              </a:solidFill>
            </a:endParaRPr>
          </a:p>
        </p:txBody>
      </p:sp>
      <p:sp>
        <p:nvSpPr>
          <p:cNvPr id="4" name="Заголовок 1"/>
          <p:cNvSpPr>
            <a:spLocks noGrp="1"/>
          </p:cNvSpPr>
          <p:nvPr>
            <p:ph type="title"/>
          </p:nvPr>
        </p:nvSpPr>
        <p:spPr>
          <a:xfrm>
            <a:off x="1201735" y="157909"/>
            <a:ext cx="8596668" cy="613272"/>
          </a:xfrm>
        </p:spPr>
        <p:txBody>
          <a:bodyPr>
            <a:noAutofit/>
          </a:bodyPr>
          <a:lstStyle/>
          <a:p>
            <a:pPr algn="ctr"/>
            <a:r>
              <a:rPr lang="uk-UA" dirty="0" smtClean="0">
                <a:solidFill>
                  <a:schemeClr val="accent2">
                    <a:lumMod val="75000"/>
                  </a:schemeClr>
                </a:solidFill>
              </a:rPr>
              <a:t>Пільги членам сімей загиблих</a:t>
            </a:r>
            <a:endParaRPr lang="ru-RU" dirty="0">
              <a:solidFill>
                <a:schemeClr val="accent2">
                  <a:lumMod val="75000"/>
                </a:schemeClr>
              </a:solidFill>
            </a:endParaRPr>
          </a:p>
        </p:txBody>
      </p:sp>
    </p:spTree>
    <p:extLst>
      <p:ext uri="{BB962C8B-B14F-4D97-AF65-F5344CB8AC3E}">
        <p14:creationId xmlns:p14="http://schemas.microsoft.com/office/powerpoint/2010/main" val="2994514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211</TotalTime>
  <Words>804</Words>
  <Application>Microsoft Office PowerPoint</Application>
  <PresentationFormat>Широкоэкранный</PresentationFormat>
  <Paragraphs>46</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Arial Black</vt:lpstr>
      <vt:lpstr>Trebuchet MS</vt:lpstr>
      <vt:lpstr>Wingdings 3</vt:lpstr>
      <vt:lpstr>Грань</vt:lpstr>
      <vt:lpstr>Презентация PowerPoint</vt:lpstr>
      <vt:lpstr>Статус особи, на яку поширюється чинність Закону України “Про статус ветеранів війни, гарантії їх соціального захисту”</vt:lpstr>
      <vt:lpstr>Згідно з Порядком до членів сімей загиблих, померлих належать:</vt:lpstr>
      <vt:lpstr>Презентация PowerPoint</vt:lpstr>
      <vt:lpstr>Пільги членам сімей загиблих</vt:lpstr>
      <vt:lpstr>Пільги членам сімей загиблих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Михаил</dc:creator>
  <cp:lastModifiedBy>User</cp:lastModifiedBy>
  <cp:revision>16</cp:revision>
  <dcterms:created xsi:type="dcterms:W3CDTF">2017-10-05T13:41:26Z</dcterms:created>
  <dcterms:modified xsi:type="dcterms:W3CDTF">2017-10-10T14:43:50Z</dcterms:modified>
</cp:coreProperties>
</file>