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9" r:id="rId5"/>
    <p:sldId id="260" r:id="rId6"/>
    <p:sldId id="264" r:id="rId7"/>
    <p:sldId id="299" r:id="rId8"/>
    <p:sldId id="262" r:id="rId9"/>
    <p:sldId id="270" r:id="rId10"/>
    <p:sldId id="269" r:id="rId11"/>
    <p:sldId id="301" r:id="rId12"/>
    <p:sldId id="275" r:id="rId13"/>
    <p:sldId id="276" r:id="rId14"/>
    <p:sldId id="277" r:id="rId15"/>
    <p:sldId id="302" r:id="rId16"/>
    <p:sldId id="280" r:id="rId17"/>
    <p:sldId id="303" r:id="rId18"/>
    <p:sldId id="307" r:id="rId19"/>
    <p:sldId id="306" r:id="rId20"/>
    <p:sldId id="305" r:id="rId21"/>
    <p:sldId id="309" r:id="rId22"/>
    <p:sldId id="308" r:id="rId2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7284" autoAdjust="0"/>
  </p:normalViewPr>
  <p:slideViewPr>
    <p:cSldViewPr>
      <p:cViewPr varScale="1">
        <p:scale>
          <a:sx n="111" d="100"/>
          <a:sy n="11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4F267C8-790B-4D27-BC3F-834C53CE9465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4D2AB7D5-7510-4578-912D-2A8D6C893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9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AB7D5-7510-4578-912D-2A8D6C8930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8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86256-8A96-4FE8-BC0F-05A4AE838DF1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55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A35-AFFF-4543-8752-54A0AB2C79EA}" type="datetime1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9AC0-97F8-426F-B47F-A93B55BA6C42}" type="datetime1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F42F-B7B5-4F3A-A69C-D826C137F40C}" type="datetime1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2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5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9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9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4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24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76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58E9-1411-42A5-A32B-FA3CDBEC903F}" type="datetime1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70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31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0EB-C105-4865-AAC5-7B8779D5BAB5}" type="datetime1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69B4-1A2B-441D-803D-DE0C52E2050B}" type="datetime1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A52A-BA7A-49B0-ABDB-B6C71022C772}" type="datetime1">
              <a:rPr lang="ru-RU" smtClean="0"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84EE-BF37-4927-8560-03317E9DBD6A}" type="datetime1">
              <a:rPr lang="ru-RU" smtClean="0"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1C21-37C7-4D79-B001-F233F4F1151C}" type="datetime1">
              <a:rPr lang="ru-RU" smtClean="0"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11C-21D4-4E9A-9496-287C3152B833}" type="datetime1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D03C-AE07-4762-8641-E691E932078A}" type="datetime1">
              <a:rPr lang="ru-RU" smtClean="0"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497B-71B7-4544-B37F-B405773CDA58}" type="datetime1">
              <a:rPr lang="ru-RU" smtClean="0"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0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prometheus.org.ua/courses/course-v1:NAZK+COI101+2017_T3/abou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Конфлікт інтересів та заходи щодо його врегулювання</a:t>
            </a:r>
            <a:r>
              <a:rPr lang="uk-UA" dirty="0">
                <a:solidFill>
                  <a:srgbClr val="0070C0"/>
                </a:solidFill>
              </a:rPr>
              <a:t/>
            </a:r>
            <a:br>
              <a:rPr lang="uk-UA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936704" cy="1991072"/>
          </a:xfrm>
        </p:spPr>
        <p:txBody>
          <a:bodyPr/>
          <a:lstStyle/>
          <a:p>
            <a:endParaRPr lang="uk-UA" dirty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2018 </a:t>
            </a:r>
            <a:r>
              <a:rPr lang="uk-UA" dirty="0">
                <a:solidFill>
                  <a:srgbClr val="0070C0"/>
                </a:solidFill>
              </a:rPr>
              <a:t>рік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</a:t>
            </a:fld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Обмеження для державних посадових осіб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3554" name="Picture 2" descr="F:\stepanovst\department of justise\4_СИСТЕМАТИЗАЦІЯ\САЙТ\!ЗОБРАЖЕННЯ НА САЙТ\3D_Humans\Gold_stock_Collection\Large_Sc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71359"/>
            <a:ext cx="4536504" cy="48000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9611" y="1556792"/>
            <a:ext cx="4238373" cy="5164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службового становища для отримання неправомірної вигоди (стаття 22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(заборона) щодо одержання неправомірної вигоди або подарунка (статті 23, 24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щодо сумісництва та суміщення з іншими видами діяльності (стаття 25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після припинення  діяльності державної посадової особи (стаття 26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спільної роботи близьких осіб (стаття 27 Закону).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 у зв’язку із наявністю в особи підприємств чи корпоративних прав (стаття 36 Закону). </a:t>
            </a:r>
          </a:p>
          <a:p>
            <a:pPr marL="342900" indent="-342900" algn="just">
              <a:buAutoNum type="arabicPeriod"/>
            </a:pPr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10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4153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Відповідальність </a:t>
            </a:r>
            <a:r>
              <a:rPr lang="uk-UA" sz="4400" dirty="0">
                <a:solidFill>
                  <a:srgbClr val="0070C0"/>
                </a:solidFill>
              </a:rPr>
              <a:t>за вчинення правопорушень, пов'язаних із </a:t>
            </a:r>
            <a:r>
              <a:rPr lang="uk-UA" sz="4400" dirty="0" smtClean="0">
                <a:solidFill>
                  <a:srgbClr val="0070C0"/>
                </a:solidFill>
              </a:rPr>
              <a:t>конфліктом інтересів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3" descr="F:\stepanovst\department of justise\4_СИСТЕМАТИЗАЦІЯ\САЙТ\!ЗОБРАЖЕННЯ НА САЙТ\3D_Humans\3D_Figures\3D Character 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403" y="2286352"/>
            <a:ext cx="3374504" cy="25308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6964" y="56279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Кримінальна відповідальність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51311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Адміністративна відповідальність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157192"/>
            <a:ext cx="514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Цивільно – правова відповідальність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1621142"/>
            <a:ext cx="4435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Дисциплінарна відповідальність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11</a:t>
            </a:fld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Дисциплінарна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порушення вимог щодо недопущення конфлікту інтересів або порушення інших обмежень</a:t>
            </a:r>
            <a:endParaRPr lang="ru-RU" sz="2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0353" y="1988840"/>
            <a:ext cx="8229600" cy="4237931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rgbClr val="0070C0"/>
                </a:solidFill>
              </a:rPr>
              <a:t>	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застосована в залежності від конкретних обставин вчинення проступку та ступені вини особи</a:t>
            </a:r>
            <a:r>
              <a:rPr lang="uk-U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умови, що судом до особи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застосовано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накладено на неї стягнення у виді позбавлення права обіймати певні посади або займатися певною діяльністю, пов’язаними з виконанням функцій держави або місцевого самоврядування, або такою, що прирівнюється до цієї діяльності (застосовується обов'язково) (ч.2 статті 65 Закону).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12</a:t>
            </a:fld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stepanovst\department of justise\4_СИСТЕМАТИЗАЦІЯ\САЙТ\!ЗОБРАЖЕННЯ НА САЙТ\3D_Humans\3D_Figures\3D Character (5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3366374" cy="448849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Цивільно-правова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порушення вимог щодо недопущення конфлікту інтересів або порушення інших </a:t>
            </a:r>
            <a:r>
              <a:rPr lang="uk-UA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endParaRPr lang="ru-RU" sz="2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567333"/>
            <a:ext cx="8229600" cy="121359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відшкодування матеріальної та/або моральної шкоди відповідно до Цивільного кодексу України.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13</a:t>
            </a:fld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Адміністративна відповідальність</a:t>
            </a:r>
          </a:p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порушення вимог щодо</a:t>
            </a:r>
            <a:r>
              <a:rPr kumimoji="0" lang="uk-UA" sz="4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недопущення конфлікту інтересів або порушення інших обмежень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700809"/>
            <a:ext cx="8424936" cy="4464496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суміщення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172-4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172-5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172-7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 використання інформації, що стала відома особі у зв’язку з виконанням службових повноважень (стаття 172-8 КУпАП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14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90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solidFill>
                  <a:srgbClr val="0070C0"/>
                </a:solidFill>
              </a:rPr>
              <a:t>	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шення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незаконними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недійсними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судовому порядку. </a:t>
            </a:r>
          </a:p>
          <a:p>
            <a:pPr algn="r">
              <a:buNone/>
            </a:pPr>
            <a:r>
              <a:rPr lang="uk-UA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67 Закону України «Про запобігання корупції»)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370560"/>
            <a:ext cx="2612054" cy="316835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15</a:t>
            </a:fld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stepanovst\department of justise\4_СИСТЕМАТИЗАЦІЯ\САЙТ\!ЗОБРАЖЕННЯ НА САЙТ\3D_Humans\3D_Figures\3D Character 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628" y="2132856"/>
            <a:ext cx="3348372" cy="446449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8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Кримінальна  відповідальність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504" y="1628800"/>
            <a:ext cx="8841160" cy="3456383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службовим становищем</a:t>
            </a:r>
          </a:p>
          <a:p>
            <a:pPr>
              <a:buNone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364 Кримінального кодексу України)</a:t>
            </a:r>
          </a:p>
          <a:p>
            <a:pPr>
              <a:buNone/>
            </a:pP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пропозиції, обіцянки або одержання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неправомірної вигоди службовою особою </a:t>
            </a:r>
          </a:p>
          <a:p>
            <a:pPr>
              <a:buNone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(стаття 368 Кримінального кодексу України)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16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794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92696"/>
            <a:ext cx="6552728" cy="830997"/>
          </a:xfrm>
          <a:prstGeom prst="rect">
            <a:avLst/>
          </a:prstGeom>
          <a:solidFill>
            <a:srgbClr val="96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itchFamily="66" charset="0"/>
                <a:ea typeface="+mn-ea"/>
                <a:cs typeface="+mn-cs"/>
              </a:rPr>
              <a:t> МЕТОДИЧНІ РЕКОМЕНДАЦІЇ</a:t>
            </a:r>
            <a:endParaRPr kumimoji="0" lang="uk-UA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36113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https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://nazk.gov.ua/metodychni-rekomendaciyi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16" y="2636912"/>
            <a:ext cx="7134175" cy="35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ecradm\Desktop\jackie_chan_mem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84017"/>
            <a:ext cx="3168352" cy="31573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92696"/>
            <a:ext cx="7776864" cy="830997"/>
          </a:xfrm>
          <a:prstGeom prst="rect">
            <a:avLst/>
          </a:prstGeom>
          <a:solidFill>
            <a:srgbClr val="96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tral" pitchFamily="66" charset="0"/>
                <a:ea typeface="+mn-ea"/>
                <a:cs typeface="+mn-cs"/>
              </a:rPr>
              <a:t>ВІДПОВІДАЛЬНІСТЬ</a:t>
            </a:r>
            <a:endParaRPr kumimoji="0" lang="uk-UA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62880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АДМІНІСТРАТИВНА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ШТРАФ від 1700 до 13600 грн.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ПОЗБАВЛЕННЯ ПРАВА обіймати певні посади або займатися певною діяльністю строком до року або на один рік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171708"/>
            <a:ext cx="6660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ДИСЦИПЛІНАРНА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ЗВІЛЬНЕННЯ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4077072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67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92696"/>
            <a:ext cx="6552728" cy="1569660"/>
          </a:xfrm>
          <a:prstGeom prst="rect">
            <a:avLst/>
          </a:prstGeom>
          <a:solidFill>
            <a:srgbClr val="96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Конфлікт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інтересів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: треба знати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!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06" y="242088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Безкоштовний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навчальний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 онлайн-курс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81" y="3250855"/>
            <a:ext cx="2638425" cy="581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479715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початок курсу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</a:rPr>
              <a:t>09.12.2017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539" y="429309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pitchFamily="34" charset="0"/>
                <a:hlinkClick r:id="rId3"/>
              </a:rPr>
              <a:t>https://courses.prometheus.org.ua/courses/course-v1:NAZK+COI101+2017_T3/about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0070C0"/>
                </a:solidFill>
              </a:rPr>
              <a:t>Законодавчі обмеження для</a:t>
            </a:r>
            <a:br>
              <a:rPr lang="uk-UA" sz="3200" dirty="0">
                <a:solidFill>
                  <a:srgbClr val="0070C0"/>
                </a:solidFill>
              </a:rPr>
            </a:br>
            <a:r>
              <a:rPr lang="uk-UA" sz="3200" dirty="0">
                <a:solidFill>
                  <a:srgbClr val="0070C0"/>
                </a:solidFill>
              </a:rPr>
              <a:t>державних посадових осіб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F:\stepanovst\department of justise\4_СИСТЕМАТИЗАЦІЯ\САЙТ\!ЗОБРАЖЕННЯ НА САЙТ\3D_Humans\3D Humans\3D Humans (2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670" y="1818753"/>
            <a:ext cx="2400267" cy="1800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893" y="5158573"/>
            <a:ext cx="2106234" cy="1684950"/>
          </a:xfrm>
          <a:prstGeom prst="rect">
            <a:avLst/>
          </a:prstGeom>
          <a:noFill/>
        </p:spPr>
      </p:pic>
      <p:pic>
        <p:nvPicPr>
          <p:cNvPr id="1028" name="Picture 4" descr="F:\stepanovst\department of justise\4_СИСТЕМАТИЗАЦІЯ\САЙТ\!ЗОБРАЖЕННЯ НА САЙТ\3D_Humans\3D Humans\3D Humans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3" y="2924944"/>
            <a:ext cx="2880320" cy="2160240"/>
          </a:xfrm>
          <a:prstGeom prst="rect">
            <a:avLst/>
          </a:prstGeom>
          <a:noFill/>
        </p:spPr>
      </p:pic>
      <p:pic>
        <p:nvPicPr>
          <p:cNvPr id="1029" name="Picture 5" descr="F:\stepanovst\department of justise\4_СИСТЕМАТИЗАЦІЯ\САЙТ\!ЗОБРАЖЕННЯ НА САЙТ\3D_Humans\3D_Figures\3D Character (4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897" y="2661388"/>
            <a:ext cx="1656184" cy="2208327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 rot="3437922">
            <a:off x="5954158" y="4486162"/>
            <a:ext cx="1224136" cy="17741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7828229">
            <a:off x="2238234" y="4576008"/>
            <a:ext cx="1224136" cy="17855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580579" y="3110945"/>
            <a:ext cx="1224136" cy="1513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155679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 Інші обмеження (заборони)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844824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Конфлікт інтересів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4013" y="4479564"/>
            <a:ext cx="3650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Відповідальність за порушення</a:t>
            </a:r>
          </a:p>
          <a:p>
            <a:pPr algn="ctr"/>
            <a:r>
              <a:rPr lang="uk-UA" sz="2000" dirty="0">
                <a:solidFill>
                  <a:srgbClr val="0070C0"/>
                </a:solidFill>
              </a:rPr>
              <a:t>обмежень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873201" y="3155039"/>
            <a:ext cx="1224136" cy="1434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2</a:t>
            </a:fld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solidFill>
                  <a:srgbClr val="0070C0"/>
                </a:solidFill>
              </a:rPr>
              <a:t>Думаючи, що все можна купити за свої статки, більшість насамперед продала себе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dirty="0" err="1">
                <a:solidFill>
                  <a:srgbClr val="0070C0"/>
                </a:solidFill>
              </a:rPr>
              <a:t>Френс</a:t>
            </a:r>
            <a:r>
              <a:rPr lang="uk-UA" dirty="0" err="1">
                <a:solidFill>
                  <a:srgbClr val="0070C0"/>
                </a:solidFill>
              </a:rPr>
              <a:t>іс</a:t>
            </a:r>
            <a:r>
              <a:rPr lang="uk-UA" dirty="0">
                <a:solidFill>
                  <a:srgbClr val="0070C0"/>
                </a:solidFill>
              </a:rPr>
              <a:t> Бекон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5843" name="Picture 3" descr="F:\stepanovst\department of justise\4_СИСТЕМАТИЗАЦІЯ\САЙТ\!ЗОБРАЖЕННЯ НА САЙТ\3D_Humans\3D_Figures\3D Character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5184576" cy="388843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/>
              <a:pPr/>
              <a:t>20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974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Дякуємо за увагу!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21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8021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tepanovst\department of justise\4_СИСТЕМАТИЗАЦІЯ\САЙТ\!ЗОБРАЖЕННЯ НА САЙТ\3D_Humans\3D_Figures\3D Character (6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916766" cy="5222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Потенційний конфлікт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537" y="1265716"/>
            <a:ext cx="4474840" cy="4877782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ПОТЕНЦІЙНИЙ КОНФЛІКТ ІНТЕРЕСІВ 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наявність у особи приватного інтересу у сфері, в якій вона виконує свої службові чи представницькі повноваження, що </a:t>
            </a: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вплинути на об’єктивність чи неупередженість прийняття нею рішень, або на вчинення чи невчинення дій під час виконання зазначених повноважень.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(абзац 8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Закону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uk-UA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1889" y="5355673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приватний інтерес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124744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199752"/>
                </a:solidFill>
              </a:rPr>
              <a:t>об’єктивність чи неупередженість прийняття рішень</a:t>
            </a:r>
            <a:endParaRPr lang="ru-RU" sz="2400" dirty="0">
              <a:solidFill>
                <a:srgbClr val="199752"/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17232143">
            <a:off x="4510812" y="3092539"/>
            <a:ext cx="3642506" cy="1224136"/>
          </a:xfrm>
          <a:prstGeom prst="stripedRightArrow">
            <a:avLst/>
          </a:prstGeom>
          <a:solidFill>
            <a:schemeClr val="accent1">
              <a:alpha val="13000"/>
            </a:schemeClr>
          </a:solidFill>
          <a:ln cmpd="thinThick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3</a:t>
            </a:fld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96" y="105494"/>
            <a:ext cx="8229600" cy="894507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Реальний конфлікт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4361036"/>
            <a:ext cx="83987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 КОНФЛІКТ ІНТЕРЕСІВ 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суперечність між приватним інтересом особи та її службовими чи представницькими повноваженнями, що </a:t>
            </a: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об’єктивність або неупередженість прийняття рішень, або на вчинення чи невчинення дій під час виконання зазначених повноважень (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 11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Закону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</a:p>
          <a:p>
            <a:pPr algn="just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886035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приватний інтерес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795444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199752"/>
                </a:solidFill>
              </a:rPr>
              <a:t>об’єктивність чи неупередженість прийняття рішень</a:t>
            </a:r>
            <a:endParaRPr lang="ru-RU" sz="2400" dirty="0">
              <a:solidFill>
                <a:srgbClr val="199752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195736" y="1196752"/>
            <a:ext cx="5256584" cy="15841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F:\stepanovst\department of justise\4_СИСТЕМАТИЗАЦІЯ\САЙТ\!ЗОБРАЖЕННЯ НА САЙТ\3D_Humans\Gold_stock_Collection\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248" y="1656184"/>
            <a:ext cx="2708920" cy="27089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1880" y="1167135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ВПЛИВ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4</a:t>
            </a:fld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stepanovst\department of justise\4_СИСТЕМАТИЗАЦІЯ\САЙТ\!ЗОБРАЖЕННЯ НА САЙТ\3D_Humans\3D_Figures\3D Character (9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1289"/>
            <a:ext cx="2880321" cy="5138071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2555776" y="1268760"/>
            <a:ext cx="6480720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957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Приватний інтерес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4482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майновий інтерес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8448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немайновий інтерес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3403497"/>
            <a:ext cx="5328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FF0000"/>
                </a:solidFill>
              </a:rPr>
              <a:t>зумовлений, у тому числі особистими, сімейними, дружніми, іншими позаслужбовими стосунками з фізичними чи юридичними особами, у тому числі громадськими, політичними, релігійними організаціями</a:t>
            </a:r>
          </a:p>
          <a:p>
            <a:pPr algn="ctr"/>
            <a:r>
              <a:rPr lang="uk-UA" sz="2200" dirty="0">
                <a:solidFill>
                  <a:srgbClr val="FF0000"/>
                </a:solidFill>
              </a:rPr>
              <a:t>(перелік невичерпний!)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555776" y="2060848"/>
            <a:ext cx="648072" cy="20882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8388424" y="2060848"/>
            <a:ext cx="648072" cy="2016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95837" y="5807005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(абзац  10 частини першої статті 1 Закону України “Про запобігання корупції”).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5</a:t>
            </a:fld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Суб'єкти конфлікту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F:\stepanovst\department of justise\4_СИСТЕМАТИЗАЦІЯ\САЙТ\!ЗОБРАЖЕННЯ НА САЙТ\3D_Humans\3D_Figures\3D Character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166592" cy="312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72816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кого розповсюджується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виконання функцій держави або місцевого самоврядування;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для цілей Закону України </a:t>
            </a:r>
            <a:r>
              <a:rPr lang="uk-UA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запобігання </a:t>
            </a:r>
            <a:r>
              <a:rPr lang="uk-UA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корупції”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прирівнюються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осіб, уповноважених на виконання функцій держави або місцевого самоврядування.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81872" y="524885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 1, 2 частини першої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 3 Закону України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запобігання </a:t>
            </a:r>
            <a:r>
              <a:rPr lang="uk-UA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корупції”</a:t>
            </a:r>
            <a:endParaRPr lang="uk-U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6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39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Зобов’язання щодо запобігання та врегулювання конфлікту інтересів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28800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Зміст зобов’язання: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вживати заходів щодо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недопущення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виникнення реального, потенційного конфлікту інтересів, а у разі виникнення – вжити заходів щодо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врегулювання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повідомляти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 наявність конфлікту інтересів безпосереднього керівника;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877272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28 Закону України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</a:t>
            </a:r>
            <a:r>
              <a:rPr lang="uk-UA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запобігання </a:t>
            </a:r>
            <a:r>
              <a:rPr lang="uk-UA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корупції”</a:t>
            </a:r>
            <a:endParaRPr lang="uk-UA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F:\stepanovst\department of justise\4_СИСТЕМАТИЗАЦІЯ\САЙТ\!ЗОБРАЖЕННЯ НА САЙТ\3D_Humans\3D_Figures\3D Character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035" y="1772816"/>
            <a:ext cx="3936437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80520" y="5027692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вчиняти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дій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та не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приймати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реального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конфлікту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rgbClr val="0070C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7</a:t>
            </a:fld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Алгоритм дій керівника у зв'язку із встановленням наявності конфлікту інтересів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F:\stepanovst\department of justise\4_СИСТЕМАТИЗАЦІЯ\САЙТ\!ЗОБРАЖЕННЯ НА САЙТ\3D_Humans\Gold_stock_Collection\Why_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24336" cy="3024336"/>
          </a:xfrm>
          <a:prstGeom prst="rect">
            <a:avLst/>
          </a:prstGeom>
          <a:noFill/>
        </p:spPr>
      </p:pic>
      <p:pic>
        <p:nvPicPr>
          <p:cNvPr id="24580" name="Picture 4" descr="F:\stepanovst\department of justise\4_СИСТЕМАТИЗАЦІЯ\САЙТ\!ЗОБРАЖЕННЯ НА САЙТ\3D_Humans\Gold_stock_Collection\Teamwork_Conn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3312368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604935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Отримання повідомлення про конфлікт інтересів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628800"/>
            <a:ext cx="5256584" cy="15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</a:rPr>
              <a:t>Прийняття рішення протягом двох робочих днів щодо врегулювання конфлікту інтересів та повідомлення про це відповідної особи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656200"/>
            <a:ext cx="2584928" cy="76816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8</a:t>
            </a:fld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75657"/>
            <a:ext cx="8507288" cy="4880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усунення особи від виконання завдання, вчинення дій, прийняття рішення чи участі в його прийнятті в умовах реального чи потенційного конфлікту інтересів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застосування зовнішнього контролю за виконанням особою відповідного завдання, вчиненням нею певних дій чи прийняття рішень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обмеження доступу особи до певної інформації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перегляду обсягу службових повноважень особи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переведення особи на іншу посаду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звільнення особи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Закону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Способи врегулювання конфлікту інтересів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3200" smtClean="0"/>
              <a:pPr/>
              <a:t>9</a:t>
            </a:fld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818</Words>
  <Application>Microsoft Office PowerPoint</Application>
  <PresentationFormat>Экран (4:3)</PresentationFormat>
  <Paragraphs>128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Impact</vt:lpstr>
      <vt:lpstr>Mistral</vt:lpstr>
      <vt:lpstr>Times New Roman</vt:lpstr>
      <vt:lpstr>Тема Office</vt:lpstr>
      <vt:lpstr>1_Тема Office</vt:lpstr>
      <vt:lpstr>Конфлікт інтересів та заходи щодо його врегулювання </vt:lpstr>
      <vt:lpstr>Законодавчі обмеження для державних посадових осіб</vt:lpstr>
      <vt:lpstr>Потенційний конфлікт інтересів</vt:lpstr>
      <vt:lpstr>Реальний конфлікт інтересів</vt:lpstr>
      <vt:lpstr>Приватний інтерес</vt:lpstr>
      <vt:lpstr>Суб'єкти конфлікту інтересів</vt:lpstr>
      <vt:lpstr>Зобов’язання щодо запобігання та врегулювання конфлікту інтересів</vt:lpstr>
      <vt:lpstr>Презентация PowerPoint</vt:lpstr>
      <vt:lpstr>Презентация PowerPoint</vt:lpstr>
      <vt:lpstr>Обмеження для державних посадових осіб </vt:lpstr>
      <vt:lpstr>Презентация PowerPoint</vt:lpstr>
      <vt:lpstr>Презентация PowerPoint</vt:lpstr>
      <vt:lpstr>Презентация PowerPoint</vt:lpstr>
      <vt:lpstr>Презентация PowerPoint</vt:lpstr>
      <vt:lpstr> Незаконні акти та правочини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Степанов</dc:creator>
  <cp:lastModifiedBy>Пользователь Windows</cp:lastModifiedBy>
  <cp:revision>123</cp:revision>
  <cp:lastPrinted>2018-06-06T09:22:26Z</cp:lastPrinted>
  <dcterms:created xsi:type="dcterms:W3CDTF">2016-07-12T09:38:26Z</dcterms:created>
  <dcterms:modified xsi:type="dcterms:W3CDTF">2018-07-17T08:08:36Z</dcterms:modified>
</cp:coreProperties>
</file>