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501" r:id="rId3"/>
    <p:sldId id="504" r:id="rId4"/>
    <p:sldId id="449" r:id="rId5"/>
    <p:sldId id="510" r:id="rId6"/>
    <p:sldId id="508" r:id="rId7"/>
    <p:sldId id="509" r:id="rId8"/>
    <p:sldId id="511" r:id="rId9"/>
    <p:sldId id="483" r:id="rId10"/>
  </p:sldIdLst>
  <p:sldSz cx="12798425" cy="7199313"/>
  <p:notesSz cx="6797675" cy="9926638"/>
  <p:defaultTextStyle>
    <a:defPPr>
      <a:defRPr lang="ru-RU"/>
    </a:defPPr>
    <a:lvl1pPr marL="0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1pPr>
    <a:lvl2pPr marL="483398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2pPr>
    <a:lvl3pPr marL="966795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3pPr>
    <a:lvl4pPr marL="1450193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4pPr>
    <a:lvl5pPr marL="1933590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5pPr>
    <a:lvl6pPr marL="2416988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6pPr>
    <a:lvl7pPr marL="2900385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7pPr>
    <a:lvl8pPr marL="3383783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8pPr>
    <a:lvl9pPr marL="3867180" algn="l" defTabSz="966795" rtl="0" eaLnBrk="1" latinLnBrk="0" hangingPunct="1">
      <a:defRPr sz="1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 userDrawn="1">
          <p15:clr>
            <a:srgbClr val="A4A3A4"/>
          </p15:clr>
        </p15:guide>
        <p15:guide id="2" pos="40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715"/>
    <a:srgbClr val="FFCD2F"/>
    <a:srgbClr val="FFFF66"/>
    <a:srgbClr val="0000FF"/>
    <a:srgbClr val="0027A4"/>
    <a:srgbClr val="765A00"/>
    <a:srgbClr val="FF9900"/>
    <a:srgbClr val="7D7643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20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-486" y="-84"/>
      </p:cViewPr>
      <p:guideLst>
        <p:guide orient="horz" pos="2267"/>
        <p:guide pos="4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748" y="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E6CA-792E-484D-9545-CFE126E93D7F}" type="datetimeFigureOut">
              <a:rPr lang="uk-UA" smtClean="0"/>
              <a:pPr/>
              <a:t>03.07.2019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83C7-F408-4E25-A686-DE0B6ADEA8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05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F5796-ADE5-454E-99FA-F8D22C2B2F9A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C30D4-136A-4355-8EFA-A8E0CCEC1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37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1pPr>
    <a:lvl2pPr marL="483398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2pPr>
    <a:lvl3pPr marL="966795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3pPr>
    <a:lvl4pPr marL="1450193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4pPr>
    <a:lvl5pPr marL="1933590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5pPr>
    <a:lvl6pPr marL="2416988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900385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783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7180" algn="l" defTabSz="966795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20439" y="382567"/>
            <a:ext cx="1126487" cy="4106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4211" y="187305"/>
            <a:ext cx="2399034" cy="8012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211" y="1395413"/>
            <a:ext cx="6810003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574121" y="219605"/>
            <a:ext cx="1230093" cy="736618"/>
          </a:xfrm>
          <a:prstGeom prst="rect">
            <a:avLst/>
          </a:prstGeom>
          <a:noFill/>
        </p:spPr>
      </p:pic>
      <p:pic>
        <p:nvPicPr>
          <p:cNvPr id="7" name="Изображение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561975" cy="7199313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1513114" y="3243946"/>
            <a:ext cx="10482943" cy="66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accent5">
                    <a:lumMod val="75000"/>
                  </a:schemeClr>
                </a:solidFill>
              </a:rPr>
              <a:t>Програма з відновлення фінансування</a:t>
            </a:r>
            <a:endParaRPr lang="uk-UA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42258" y="3864428"/>
            <a:ext cx="12072256" cy="66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accent2"/>
                </a:solidFill>
              </a:rPr>
              <a:t>малих та середніх підприємств на Сході України</a:t>
            </a:r>
            <a:endParaRPr lang="uk-UA" sz="4000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13114" y="4686307"/>
            <a:ext cx="2126134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46571" y="4686307"/>
            <a:ext cx="2137342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91236" y="4686307"/>
            <a:ext cx="2202657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01217" y="4686307"/>
            <a:ext cx="219484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319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6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F0DC-1DF4-4DDB-99C0-02B58DFB45E0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07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5" y="383300"/>
            <a:ext cx="2759661" cy="61010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3" y="383300"/>
            <a:ext cx="8119001" cy="61010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91C-EB14-4D32-8F1B-1B8A0880336B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41014" y="6816019"/>
            <a:ext cx="957413" cy="383297"/>
          </a:xfrm>
        </p:spPr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6690" y="6921833"/>
            <a:ext cx="471634" cy="171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1" y="6832426"/>
            <a:ext cx="895315" cy="29901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14" y="221448"/>
            <a:ext cx="2312986" cy="4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04808" y="6787950"/>
            <a:ext cx="647868" cy="3879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 userDrawn="1"/>
        </p:nvSpPr>
        <p:spPr>
          <a:xfrm>
            <a:off x="-1" y="838199"/>
            <a:ext cx="1620000" cy="10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619999" y="838199"/>
            <a:ext cx="1116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7840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7" y="1794831"/>
            <a:ext cx="11038642" cy="29947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7" y="4817879"/>
            <a:ext cx="11038642" cy="15748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68DC-A4B7-444D-9227-88B733E48B1C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32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3" y="1916484"/>
            <a:ext cx="5439331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73E4-759F-4C93-99DA-162C11BBF59A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31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383299"/>
            <a:ext cx="11038642" cy="1391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61" y="1764835"/>
            <a:ext cx="5414333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2" indent="0">
              <a:buNone/>
              <a:defRPr sz="1600" b="1"/>
            </a:lvl5pPr>
            <a:lvl6pPr marL="2286077" indent="0">
              <a:buNone/>
              <a:defRPr sz="1600" b="1"/>
            </a:lvl6pPr>
            <a:lvl7pPr marL="2743292" indent="0">
              <a:buNone/>
              <a:defRPr sz="1600" b="1"/>
            </a:lvl7pPr>
            <a:lvl8pPr marL="3200508" indent="0">
              <a:buNone/>
              <a:defRPr sz="1600" b="1"/>
            </a:lvl8pPr>
            <a:lvl9pPr marL="36577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61" y="2629752"/>
            <a:ext cx="5414333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4" y="1764835"/>
            <a:ext cx="5440998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6" indent="0">
              <a:buNone/>
              <a:defRPr sz="1600" b="1"/>
            </a:lvl4pPr>
            <a:lvl5pPr marL="1828862" indent="0">
              <a:buNone/>
              <a:defRPr sz="1600" b="1"/>
            </a:lvl5pPr>
            <a:lvl6pPr marL="2286077" indent="0">
              <a:buNone/>
              <a:defRPr sz="1600" b="1"/>
            </a:lvl6pPr>
            <a:lvl7pPr marL="2743292" indent="0">
              <a:buNone/>
              <a:defRPr sz="1600" b="1"/>
            </a:lvl7pPr>
            <a:lvl8pPr marL="3200508" indent="0">
              <a:buNone/>
              <a:defRPr sz="1600" b="1"/>
            </a:lvl8pPr>
            <a:lvl9pPr marL="365772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4" y="2629752"/>
            <a:ext cx="5440998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DBA9-46F8-4AC0-8CDF-476F8A85B386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74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5772-223E-4F64-806D-5C5DB31557E6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31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D71-1A8A-4732-AC54-B68924C8CE7A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3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000" y="1036570"/>
            <a:ext cx="6479202" cy="5116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60" y="2159796"/>
            <a:ext cx="4127825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15" indent="0">
              <a:buNone/>
              <a:defRPr sz="1400"/>
            </a:lvl2pPr>
            <a:lvl3pPr marL="914430" indent="0">
              <a:buNone/>
              <a:defRPr sz="1200"/>
            </a:lvl3pPr>
            <a:lvl4pPr marL="1371646" indent="0">
              <a:buNone/>
              <a:defRPr sz="1000"/>
            </a:lvl4pPr>
            <a:lvl5pPr marL="1828862" indent="0">
              <a:buNone/>
              <a:defRPr sz="1000"/>
            </a:lvl5pPr>
            <a:lvl6pPr marL="2286077" indent="0">
              <a:buNone/>
              <a:defRPr sz="1000"/>
            </a:lvl6pPr>
            <a:lvl7pPr marL="2743292" indent="0">
              <a:buNone/>
              <a:defRPr sz="1000"/>
            </a:lvl7pPr>
            <a:lvl8pPr marL="3200508" indent="0">
              <a:buNone/>
              <a:defRPr sz="1000"/>
            </a:lvl8pPr>
            <a:lvl9pPr marL="365772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8F43-24A7-4BEC-94C4-0583DFFBD244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61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1000" y="1036570"/>
            <a:ext cx="6479202" cy="51161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5" indent="0">
              <a:buNone/>
              <a:defRPr sz="2800"/>
            </a:lvl2pPr>
            <a:lvl3pPr marL="914430" indent="0">
              <a:buNone/>
              <a:defRPr sz="2400"/>
            </a:lvl3pPr>
            <a:lvl4pPr marL="1371646" indent="0">
              <a:buNone/>
              <a:defRPr sz="2000"/>
            </a:lvl4pPr>
            <a:lvl5pPr marL="1828862" indent="0">
              <a:buNone/>
              <a:defRPr sz="2000"/>
            </a:lvl5pPr>
            <a:lvl6pPr marL="2286077" indent="0">
              <a:buNone/>
              <a:defRPr sz="2000"/>
            </a:lvl6pPr>
            <a:lvl7pPr marL="2743292" indent="0">
              <a:buNone/>
              <a:defRPr sz="2000"/>
            </a:lvl7pPr>
            <a:lvl8pPr marL="3200508" indent="0">
              <a:buNone/>
              <a:defRPr sz="2000"/>
            </a:lvl8pPr>
            <a:lvl9pPr marL="365772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60" y="2159796"/>
            <a:ext cx="4127825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15" indent="0">
              <a:buNone/>
              <a:defRPr sz="1400"/>
            </a:lvl2pPr>
            <a:lvl3pPr marL="914430" indent="0">
              <a:buNone/>
              <a:defRPr sz="1200"/>
            </a:lvl3pPr>
            <a:lvl4pPr marL="1371646" indent="0">
              <a:buNone/>
              <a:defRPr sz="1000"/>
            </a:lvl4pPr>
            <a:lvl5pPr marL="1828862" indent="0">
              <a:buNone/>
              <a:defRPr sz="1000"/>
            </a:lvl5pPr>
            <a:lvl6pPr marL="2286077" indent="0">
              <a:buNone/>
              <a:defRPr sz="1000"/>
            </a:lvl6pPr>
            <a:lvl7pPr marL="2743292" indent="0">
              <a:buNone/>
              <a:defRPr sz="1000"/>
            </a:lvl7pPr>
            <a:lvl8pPr marL="3200508" indent="0">
              <a:buNone/>
              <a:defRPr sz="1000"/>
            </a:lvl8pPr>
            <a:lvl9pPr marL="365772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38B6-DE35-4878-8460-CEB0C034F502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28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6573-B67D-495F-9BF3-687250182B05}" type="datetime1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C1DD-4BFC-46A5-9177-3C97C97CE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37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3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8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4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0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85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00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15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31" indent="-228608" algn="l" defTabSz="9144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5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2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7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2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8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3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source=images&amp;cd=&amp;ved=0ahUKEwjrh7-GjcfQAhUJEiwKHUy2CVEQjRwIBw&amp;url=http://www.oschadbank.ua/&amp;bvm=bv.139782543,d.bGs&amp;psig=AFQjCNFJchh7bgA1A36zsAJa5Z4gLV2cuA&amp;ust=1480273065521742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uf.gov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40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67743" y="52993"/>
            <a:ext cx="9530780" cy="7750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Мета </a:t>
            </a: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п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рограми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037211" y="5042617"/>
            <a:ext cx="8994302" cy="596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Відновлення фінансування ММСП </a:t>
            </a:r>
            <a:r>
              <a:rPr lang="uk-UA" sz="1600" b="1" dirty="0">
                <a:solidFill>
                  <a:schemeClr val="bg1"/>
                </a:solidFill>
              </a:rPr>
              <a:t>та збільшення присутності банків </a:t>
            </a:r>
            <a:r>
              <a:rPr lang="uk-UA" sz="1600" b="1" dirty="0" smtClean="0">
                <a:solidFill>
                  <a:schemeClr val="bg1"/>
                </a:solidFill>
              </a:rPr>
              <a:t>і </a:t>
            </a:r>
            <a:r>
              <a:rPr lang="uk-UA" sz="1600" b="1" dirty="0">
                <a:solidFill>
                  <a:schemeClr val="bg1"/>
                </a:solidFill>
              </a:rPr>
              <a:t>лізингових компаній </a:t>
            </a:r>
            <a:r>
              <a:rPr lang="uk-UA" sz="1600" b="1" dirty="0" smtClean="0">
                <a:solidFill>
                  <a:schemeClr val="bg1"/>
                </a:solidFill>
              </a:rPr>
              <a:t>на підконтрольних Уряду України територіях Донецької і Луганської областей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742951" y="1081551"/>
            <a:ext cx="5579304" cy="54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Теперішня ситуація на Донбасі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6457480" y="1077359"/>
            <a:ext cx="5580000" cy="54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Очікуванні результати Програми </a:t>
            </a:r>
          </a:p>
          <a:p>
            <a:pPr algn="ctr"/>
            <a:r>
              <a:rPr lang="uk-UA" sz="1600" b="1" dirty="0" smtClean="0"/>
              <a:t>(компонент 2.2.)</a:t>
            </a:r>
            <a:endParaRPr lang="ru-RU" sz="1600" b="1" dirty="0"/>
          </a:p>
        </p:txBody>
      </p:sp>
      <p:sp>
        <p:nvSpPr>
          <p:cNvPr id="189" name="Прямоугольник 188"/>
          <p:cNvSpPr/>
          <p:nvPr/>
        </p:nvSpPr>
        <p:spPr>
          <a:xfrm>
            <a:off x="742950" y="1626983"/>
            <a:ext cx="5580000" cy="279769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Високі кредитні ризики ММПС через військовий конфлікт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Неможливість мінімізації кредитних ризиків через відсутність ліквідного забезпечення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Високі процентні ставки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Відмова переважної більшості фінансових установ від операцій в регіоні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Економічний спад та безробіття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Зростання кількості переселенців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6457236" y="1626982"/>
            <a:ext cx="5580000" cy="27976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Мінімізація кредитних ризиків ММСП завдяки компенсації 50% кредитів, лізингу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Зниження процентних ставок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Активізація роботи фінансових установ в регіоні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Поступове економічне відновлення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1600" b="1" dirty="0" smtClean="0">
                <a:solidFill>
                  <a:schemeClr val="accent2"/>
                </a:solidFill>
              </a:rPr>
              <a:t>Повернення населення в регіон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 flipV="1">
            <a:off x="741947" y="4757391"/>
            <a:ext cx="11304000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Равнобедренный треугольник 192"/>
          <p:cNvSpPr/>
          <p:nvPr/>
        </p:nvSpPr>
        <p:spPr>
          <a:xfrm flipH="1" flipV="1">
            <a:off x="5055116" y="4624296"/>
            <a:ext cx="2669501" cy="31882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37212" y="6137405"/>
            <a:ext cx="8994301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Надання ММСП компенсації 50% від суми кредиту або лізингу для їх наступного погашення, що гарантує повернення коштів банкам та лізинговим компаніям в розмірі 50%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flipH="1" flipV="1">
            <a:off x="5055116" y="5738301"/>
            <a:ext cx="2669501" cy="31882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41948" y="5042616"/>
            <a:ext cx="2164538" cy="5961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1947" y="6137405"/>
            <a:ext cx="2164539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ШЛЯХ ДОСЯГНЕННЯ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6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554" y="950840"/>
            <a:ext cx="9951720" cy="61493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07229" y="0"/>
            <a:ext cx="9391196" cy="82709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Схема реалізації програми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225" y="1081551"/>
            <a:ext cx="3600000" cy="1760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algn="ctr"/>
            <a:r>
              <a:rPr lang="uk-UA" sz="1800" dirty="0" smtClean="0">
                <a:solidFill>
                  <a:schemeClr val="accent5">
                    <a:lumMod val="75000"/>
                  </a:schemeClr>
                </a:solidFill>
              </a:rPr>
              <a:t>УГОДА</a:t>
            </a:r>
          </a:p>
          <a:p>
            <a:pPr algn="ctr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uk-UA" sz="1600" dirty="0" smtClean="0">
                <a:solidFill>
                  <a:schemeClr val="accent5">
                    <a:lumMod val="75000"/>
                  </a:schemeClr>
                </a:solidFill>
              </a:rPr>
              <a:t>Підтримка ЄС для Сходу України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</a:rPr>
              <a:t>між Урядом України та Європейським Союзом</a:t>
            </a:r>
          </a:p>
          <a:p>
            <a:pPr algn="r"/>
            <a:r>
              <a:rPr lang="uk-UA" sz="1400" b="1" dirty="0" smtClean="0">
                <a:solidFill>
                  <a:schemeClr val="accent5">
                    <a:lumMod val="75000"/>
                  </a:schemeClr>
                </a:solidFill>
              </a:rPr>
              <a:t>Розмір допомоги -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EUR 50 </a:t>
            </a:r>
            <a:r>
              <a:rPr lang="uk-UA" sz="1400" b="1" dirty="0" smtClean="0">
                <a:solidFill>
                  <a:schemeClr val="accent5">
                    <a:lumMod val="75000"/>
                  </a:schemeClr>
                </a:solidFill>
              </a:rPr>
              <a:t>млн.</a:t>
            </a: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87" y="1795732"/>
            <a:ext cx="1140146" cy="1026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7614" y="2175348"/>
            <a:ext cx="1917852" cy="6405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223" y="2887145"/>
            <a:ext cx="360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Компонент 1. Децентралізація та врядування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223" y="3485510"/>
            <a:ext cx="360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Компонент 2. Економічне відновлення та розвиток ММСП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223" y="5554970"/>
            <a:ext cx="360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Компонент 3. Безпека громад та соціальна єдність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223" y="6153337"/>
            <a:ext cx="3600000" cy="5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Компонент 4. Секторальні реформи та структурні зміни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Соединительная линия уступом 23"/>
          <p:cNvCxnSpPr>
            <a:stCxn id="8" idx="3"/>
          </p:cNvCxnSpPr>
          <p:nvPr/>
        </p:nvCxnSpPr>
        <p:spPr>
          <a:xfrm>
            <a:off x="3704223" y="3157145"/>
            <a:ext cx="1691761" cy="2470412"/>
          </a:xfrm>
          <a:prstGeom prst="bentConnector3">
            <a:avLst>
              <a:gd name="adj1" fmla="val 10025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>
            <a:stCxn id="9" idx="3"/>
          </p:cNvCxnSpPr>
          <p:nvPr/>
        </p:nvCxnSpPr>
        <p:spPr>
          <a:xfrm>
            <a:off x="3704223" y="3755510"/>
            <a:ext cx="1691761" cy="1872047"/>
          </a:xfrm>
          <a:prstGeom prst="bentConnector3">
            <a:avLst>
              <a:gd name="adj1" fmla="val 10025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0" idx="3"/>
          </p:cNvCxnSpPr>
          <p:nvPr/>
        </p:nvCxnSpPr>
        <p:spPr>
          <a:xfrm flipV="1">
            <a:off x="3704223" y="5627557"/>
            <a:ext cx="1691761" cy="197413"/>
          </a:xfrm>
          <a:prstGeom prst="bentConnector3">
            <a:avLst>
              <a:gd name="adj1" fmla="val 10026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1" idx="3"/>
          </p:cNvCxnSpPr>
          <p:nvPr/>
        </p:nvCxnSpPr>
        <p:spPr>
          <a:xfrm flipV="1">
            <a:off x="3704223" y="5627557"/>
            <a:ext cx="1691761" cy="795780"/>
          </a:xfrm>
          <a:prstGeom prst="bentConnector3">
            <a:avLst>
              <a:gd name="adj1" fmla="val 10025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382725" y="4137500"/>
            <a:ext cx="720000" cy="6485"/>
          </a:xfrm>
          <a:prstGeom prst="straightConnector1">
            <a:avLst/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Скругленный прямоугольник 134"/>
          <p:cNvSpPr/>
          <p:nvPr/>
        </p:nvSpPr>
        <p:spPr>
          <a:xfrm>
            <a:off x="7251414" y="3770904"/>
            <a:ext cx="1152000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457" y="3806962"/>
            <a:ext cx="1081915" cy="647885"/>
          </a:xfrm>
          <a:prstGeom prst="rect">
            <a:avLst/>
          </a:prstGeom>
          <a:noFill/>
        </p:spPr>
      </p:pic>
      <p:cxnSp>
        <p:nvCxnSpPr>
          <p:cNvPr id="53" name="Прямая со стрелкой 52"/>
          <p:cNvCxnSpPr/>
          <p:nvPr/>
        </p:nvCxnSpPr>
        <p:spPr>
          <a:xfrm>
            <a:off x="8604314" y="4130904"/>
            <a:ext cx="720000" cy="0"/>
          </a:xfrm>
          <a:prstGeom prst="straightConnector1">
            <a:avLst/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23511" y="4083875"/>
            <a:ext cx="3280711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2.1. Мережа постачальників консультаційних послуг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3511" y="4574240"/>
            <a:ext cx="3280711" cy="432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2.2. Доступ до фінансування ММСП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3511" y="5064605"/>
            <a:ext cx="3280711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2.3. Професійно-технічне навчання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1" name="Соединительная линия уступом 60"/>
          <p:cNvCxnSpPr>
            <a:stCxn id="54" idx="3"/>
          </p:cNvCxnSpPr>
          <p:nvPr/>
        </p:nvCxnSpPr>
        <p:spPr>
          <a:xfrm>
            <a:off x="3704222" y="4299875"/>
            <a:ext cx="1691762" cy="1327682"/>
          </a:xfrm>
          <a:prstGeom prst="bentConnector3">
            <a:avLst>
              <a:gd name="adj1" fmla="val 10025"/>
            </a:avLst>
          </a:prstGeom>
          <a:ln w="12700"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>
            <a:off x="3704222" y="5320361"/>
            <a:ext cx="1389038" cy="321058"/>
          </a:xfrm>
          <a:prstGeom prst="bentConnector3">
            <a:avLst>
              <a:gd name="adj1" fmla="val 12792"/>
            </a:avLst>
          </a:prstGeom>
          <a:ln w="2222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55" idx="3"/>
          </p:cNvCxnSpPr>
          <p:nvPr/>
        </p:nvCxnSpPr>
        <p:spPr>
          <a:xfrm flipV="1">
            <a:off x="3704222" y="4141710"/>
            <a:ext cx="1252090" cy="64853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079317" y="4511820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€9,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093260" y="3766034"/>
            <a:ext cx="1152000" cy="72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3182" y="3985790"/>
            <a:ext cx="890905" cy="313666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2210" y="2318835"/>
            <a:ext cx="949586" cy="9495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3" name="Скругленный прямоугольник 142"/>
          <p:cNvSpPr/>
          <p:nvPr/>
        </p:nvSpPr>
        <p:spPr>
          <a:xfrm>
            <a:off x="5093261" y="2480302"/>
            <a:ext cx="3310154" cy="928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Установи-партнери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 (банки, лізингові компанії)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1404" y="3008729"/>
            <a:ext cx="949586" cy="9495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6" name="Скругленный прямоугольник 145"/>
          <p:cNvSpPr/>
          <p:nvPr/>
        </p:nvSpPr>
        <p:spPr>
          <a:xfrm>
            <a:off x="8499077" y="4504259"/>
            <a:ext cx="2528152" cy="64966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smtClean="0">
                <a:solidFill>
                  <a:schemeClr val="accent2"/>
                </a:solidFill>
              </a:rPr>
              <a:t>Компенсація 50% власного внеску та суми кредиту або лізингу в рамках інвестиційного проекту (без ПДВ)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148" name="Freeform 2000"/>
          <p:cNvSpPr>
            <a:spLocks noEditPoints="1"/>
          </p:cNvSpPr>
          <p:nvPr/>
        </p:nvSpPr>
        <p:spPr bwMode="auto">
          <a:xfrm>
            <a:off x="9390498" y="3849389"/>
            <a:ext cx="576000" cy="576000"/>
          </a:xfrm>
          <a:custGeom>
            <a:avLst/>
            <a:gdLst>
              <a:gd name="T0" fmla="*/ 126 w 252"/>
              <a:gd name="T1" fmla="*/ 242 h 252"/>
              <a:gd name="T2" fmla="*/ 126 w 252"/>
              <a:gd name="T3" fmla="*/ 0 h 252"/>
              <a:gd name="T4" fmla="*/ 252 w 252"/>
              <a:gd name="T5" fmla="*/ 126 h 252"/>
              <a:gd name="T6" fmla="*/ 217 w 252"/>
              <a:gd name="T7" fmla="*/ 116 h 252"/>
              <a:gd name="T8" fmla="*/ 220 w 252"/>
              <a:gd name="T9" fmla="*/ 102 h 252"/>
              <a:gd name="T10" fmla="*/ 205 w 252"/>
              <a:gd name="T11" fmla="*/ 89 h 252"/>
              <a:gd name="T12" fmla="*/ 168 w 252"/>
              <a:gd name="T13" fmla="*/ 96 h 252"/>
              <a:gd name="T14" fmla="*/ 130 w 252"/>
              <a:gd name="T15" fmla="*/ 82 h 252"/>
              <a:gd name="T16" fmla="*/ 33 w 252"/>
              <a:gd name="T17" fmla="*/ 127 h 252"/>
              <a:gd name="T18" fmla="*/ 34 w 252"/>
              <a:gd name="T19" fmla="*/ 141 h 252"/>
              <a:gd name="T20" fmla="*/ 47 w 252"/>
              <a:gd name="T21" fmla="*/ 153 h 252"/>
              <a:gd name="T22" fmla="*/ 34 w 252"/>
              <a:gd name="T23" fmla="*/ 166 h 252"/>
              <a:gd name="T24" fmla="*/ 109 w 252"/>
              <a:gd name="T25" fmla="*/ 191 h 252"/>
              <a:gd name="T26" fmla="*/ 205 w 252"/>
              <a:gd name="T27" fmla="*/ 179 h 252"/>
              <a:gd name="T28" fmla="*/ 168 w 252"/>
              <a:gd name="T29" fmla="*/ 186 h 252"/>
              <a:gd name="T30" fmla="*/ 130 w 252"/>
              <a:gd name="T31" fmla="*/ 172 h 252"/>
              <a:gd name="T32" fmla="*/ 107 w 252"/>
              <a:gd name="T33" fmla="*/ 183 h 252"/>
              <a:gd name="T34" fmla="*/ 106 w 252"/>
              <a:gd name="T35" fmla="*/ 173 h 252"/>
              <a:gd name="T36" fmla="*/ 131 w 252"/>
              <a:gd name="T37" fmla="*/ 163 h 252"/>
              <a:gd name="T38" fmla="*/ 205 w 252"/>
              <a:gd name="T39" fmla="*/ 154 h 252"/>
              <a:gd name="T40" fmla="*/ 137 w 252"/>
              <a:gd name="T41" fmla="*/ 161 h 252"/>
              <a:gd name="T42" fmla="*/ 130 w 252"/>
              <a:gd name="T43" fmla="*/ 154 h 252"/>
              <a:gd name="T44" fmla="*/ 68 w 252"/>
              <a:gd name="T45" fmla="*/ 152 h 252"/>
              <a:gd name="T46" fmla="*/ 58 w 252"/>
              <a:gd name="T47" fmla="*/ 139 h 252"/>
              <a:gd name="T48" fmla="*/ 110 w 252"/>
              <a:gd name="T49" fmla="*/ 156 h 252"/>
              <a:gd name="T50" fmla="*/ 204 w 252"/>
              <a:gd name="T51" fmla="*/ 146 h 252"/>
              <a:gd name="T52" fmla="*/ 217 w 252"/>
              <a:gd name="T53" fmla="*/ 133 h 252"/>
              <a:gd name="T54" fmla="*/ 220 w 252"/>
              <a:gd name="T55" fmla="*/ 119 h 252"/>
              <a:gd name="T56" fmla="*/ 203 w 252"/>
              <a:gd name="T57" fmla="*/ 95 h 252"/>
              <a:gd name="T58" fmla="*/ 168 w 252"/>
              <a:gd name="T59" fmla="*/ 114 h 252"/>
              <a:gd name="T60" fmla="*/ 130 w 252"/>
              <a:gd name="T61" fmla="*/ 100 h 252"/>
              <a:gd name="T62" fmla="*/ 168 w 252"/>
              <a:gd name="T63" fmla="*/ 121 h 252"/>
              <a:gd name="T64" fmla="*/ 205 w 252"/>
              <a:gd name="T65" fmla="*/ 120 h 252"/>
              <a:gd name="T66" fmla="*/ 201 w 252"/>
              <a:gd name="T67" fmla="*/ 124 h 252"/>
              <a:gd name="T68" fmla="*/ 139 w 252"/>
              <a:gd name="T69" fmla="*/ 127 h 252"/>
              <a:gd name="T70" fmla="*/ 133 w 252"/>
              <a:gd name="T71" fmla="*/ 113 h 252"/>
              <a:gd name="T72" fmla="*/ 84 w 252"/>
              <a:gd name="T73" fmla="*/ 128 h 252"/>
              <a:gd name="T74" fmla="*/ 116 w 252"/>
              <a:gd name="T75" fmla="*/ 125 h 252"/>
              <a:gd name="T76" fmla="*/ 205 w 252"/>
              <a:gd name="T77" fmla="*/ 137 h 252"/>
              <a:gd name="T78" fmla="*/ 204 w 252"/>
              <a:gd name="T79" fmla="*/ 139 h 252"/>
              <a:gd name="T80" fmla="*/ 202 w 252"/>
              <a:gd name="T81" fmla="*/ 141 h 252"/>
              <a:gd name="T82" fmla="*/ 168 w 252"/>
              <a:gd name="T83" fmla="*/ 150 h 252"/>
              <a:gd name="T84" fmla="*/ 136 w 252"/>
              <a:gd name="T85" fmla="*/ 143 h 252"/>
              <a:gd name="T86" fmla="*/ 131 w 252"/>
              <a:gd name="T87" fmla="*/ 138 h 252"/>
              <a:gd name="T88" fmla="*/ 168 w 252"/>
              <a:gd name="T89" fmla="*/ 139 h 252"/>
              <a:gd name="T90" fmla="*/ 205 w 252"/>
              <a:gd name="T91" fmla="*/ 120 h 252"/>
              <a:gd name="T92" fmla="*/ 205 w 252"/>
              <a:gd name="T93" fmla="*/ 120 h 252"/>
              <a:gd name="T94" fmla="*/ 199 w 252"/>
              <a:gd name="T95" fmla="*/ 78 h 252"/>
              <a:gd name="T96" fmla="*/ 130 w 252"/>
              <a:gd name="T97" fmla="*/ 7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2" h="252">
                <a:moveTo>
                  <a:pt x="126" y="10"/>
                </a:moveTo>
                <a:cubicBezTo>
                  <a:pt x="190" y="10"/>
                  <a:pt x="242" y="62"/>
                  <a:pt x="242" y="126"/>
                </a:cubicBezTo>
                <a:cubicBezTo>
                  <a:pt x="242" y="190"/>
                  <a:pt x="190" y="242"/>
                  <a:pt x="126" y="242"/>
                </a:cubicBezTo>
                <a:cubicBezTo>
                  <a:pt x="62" y="242"/>
                  <a:pt x="10" y="190"/>
                  <a:pt x="10" y="126"/>
                </a:cubicBezTo>
                <a:cubicBezTo>
                  <a:pt x="10" y="62"/>
                  <a:pt x="62" y="10"/>
                  <a:pt x="126" y="10"/>
                </a:cubicBezTo>
                <a:moveTo>
                  <a:pt x="126" y="0"/>
                </a:moveTo>
                <a:cubicBezTo>
                  <a:pt x="56" y="0"/>
                  <a:pt x="0" y="56"/>
                  <a:pt x="0" y="126"/>
                </a:cubicBezTo>
                <a:cubicBezTo>
                  <a:pt x="0" y="196"/>
                  <a:pt x="56" y="252"/>
                  <a:pt x="126" y="252"/>
                </a:cubicBezTo>
                <a:cubicBezTo>
                  <a:pt x="196" y="252"/>
                  <a:pt x="252" y="196"/>
                  <a:pt x="252" y="126"/>
                </a:cubicBezTo>
                <a:cubicBezTo>
                  <a:pt x="252" y="56"/>
                  <a:pt x="196" y="0"/>
                  <a:pt x="126" y="0"/>
                </a:cubicBezTo>
                <a:moveTo>
                  <a:pt x="220" y="119"/>
                </a:moveTo>
                <a:cubicBezTo>
                  <a:pt x="220" y="117"/>
                  <a:pt x="219" y="116"/>
                  <a:pt x="217" y="116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0" y="105"/>
                  <a:pt x="220" y="103"/>
                  <a:pt x="220" y="102"/>
                </a:cubicBezTo>
                <a:cubicBezTo>
                  <a:pt x="220" y="100"/>
                  <a:pt x="219" y="99"/>
                  <a:pt x="218" y="98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5" y="92"/>
                  <a:pt x="205" y="91"/>
                  <a:pt x="205" y="89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5"/>
                  <a:pt x="203" y="88"/>
                  <a:pt x="199" y="90"/>
                </a:cubicBezTo>
                <a:cubicBezTo>
                  <a:pt x="192" y="94"/>
                  <a:pt x="181" y="96"/>
                  <a:pt x="168" y="96"/>
                </a:cubicBezTo>
                <a:cubicBezTo>
                  <a:pt x="156" y="96"/>
                  <a:pt x="146" y="94"/>
                  <a:pt x="139" y="91"/>
                </a:cubicBezTo>
                <a:cubicBezTo>
                  <a:pt x="138" y="91"/>
                  <a:pt x="137" y="90"/>
                  <a:pt x="137" y="90"/>
                </a:cubicBezTo>
                <a:cubicBezTo>
                  <a:pt x="133" y="88"/>
                  <a:pt x="130" y="85"/>
                  <a:pt x="130" y="82"/>
                </a:cubicBezTo>
                <a:cubicBezTo>
                  <a:pt x="130" y="81"/>
                  <a:pt x="131" y="80"/>
                  <a:pt x="131" y="79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3" y="124"/>
                  <a:pt x="33" y="126"/>
                  <a:pt x="33" y="127"/>
                </a:cubicBezTo>
                <a:cubicBezTo>
                  <a:pt x="33" y="129"/>
                  <a:pt x="34" y="130"/>
                  <a:pt x="35" y="131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2"/>
                  <a:pt x="32" y="143"/>
                  <a:pt x="32" y="145"/>
                </a:cubicBezTo>
                <a:cubicBezTo>
                  <a:pt x="32" y="147"/>
                  <a:pt x="33" y="148"/>
                  <a:pt x="35" y="148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2" y="159"/>
                  <a:pt x="32" y="161"/>
                  <a:pt x="32" y="162"/>
                </a:cubicBezTo>
                <a:cubicBezTo>
                  <a:pt x="32" y="164"/>
                  <a:pt x="33" y="165"/>
                  <a:pt x="34" y="166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8" y="191"/>
                  <a:pt x="108" y="191"/>
                  <a:pt x="109" y="191"/>
                </a:cubicBezTo>
                <a:cubicBezTo>
                  <a:pt x="131" y="181"/>
                  <a:pt x="131" y="181"/>
                  <a:pt x="131" y="181"/>
                </a:cubicBezTo>
                <a:cubicBezTo>
                  <a:pt x="133" y="188"/>
                  <a:pt x="149" y="193"/>
                  <a:pt x="168" y="193"/>
                </a:cubicBezTo>
                <a:cubicBezTo>
                  <a:pt x="188" y="193"/>
                  <a:pt x="205" y="187"/>
                  <a:pt x="205" y="179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4"/>
                  <a:pt x="203" y="177"/>
                  <a:pt x="199" y="179"/>
                </a:cubicBezTo>
                <a:cubicBezTo>
                  <a:pt x="192" y="183"/>
                  <a:pt x="181" y="186"/>
                  <a:pt x="168" y="186"/>
                </a:cubicBezTo>
                <a:cubicBezTo>
                  <a:pt x="155" y="186"/>
                  <a:pt x="143" y="183"/>
                  <a:pt x="137" y="179"/>
                </a:cubicBezTo>
                <a:cubicBezTo>
                  <a:pt x="136" y="179"/>
                  <a:pt x="136" y="179"/>
                  <a:pt x="135" y="178"/>
                </a:cubicBezTo>
                <a:cubicBezTo>
                  <a:pt x="132" y="176"/>
                  <a:pt x="131" y="174"/>
                  <a:pt x="130" y="172"/>
                </a:cubicBezTo>
                <a:cubicBezTo>
                  <a:pt x="130" y="172"/>
                  <a:pt x="130" y="172"/>
                  <a:pt x="130" y="171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07" y="183"/>
                  <a:pt x="107" y="183"/>
                  <a:pt x="107" y="183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7" y="173"/>
                  <a:pt x="107" y="173"/>
                  <a:pt x="108" y="173"/>
                </a:cubicBezTo>
                <a:cubicBezTo>
                  <a:pt x="108" y="173"/>
                  <a:pt x="109" y="173"/>
                  <a:pt x="109" y="173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134" y="170"/>
                  <a:pt x="149" y="175"/>
                  <a:pt x="168" y="175"/>
                </a:cubicBezTo>
                <a:cubicBezTo>
                  <a:pt x="188" y="175"/>
                  <a:pt x="205" y="169"/>
                  <a:pt x="205" y="161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56"/>
                  <a:pt x="203" y="159"/>
                  <a:pt x="199" y="161"/>
                </a:cubicBezTo>
                <a:cubicBezTo>
                  <a:pt x="192" y="165"/>
                  <a:pt x="181" y="168"/>
                  <a:pt x="168" y="168"/>
                </a:cubicBezTo>
                <a:cubicBezTo>
                  <a:pt x="155" y="168"/>
                  <a:pt x="143" y="165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3" y="159"/>
                  <a:pt x="131" y="157"/>
                  <a:pt x="131" y="155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08" y="165"/>
                  <a:pt x="108" y="165"/>
                  <a:pt x="108" y="165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6"/>
                  <a:pt x="108" y="156"/>
                  <a:pt x="108" y="156"/>
                </a:cubicBezTo>
                <a:cubicBezTo>
                  <a:pt x="109" y="156"/>
                  <a:pt x="109" y="156"/>
                  <a:pt x="110" y="1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4" y="152"/>
                  <a:pt x="150" y="157"/>
                  <a:pt x="168" y="157"/>
                </a:cubicBezTo>
                <a:cubicBezTo>
                  <a:pt x="185" y="157"/>
                  <a:pt x="200" y="153"/>
                  <a:pt x="204" y="146"/>
                </a:cubicBezTo>
                <a:cubicBezTo>
                  <a:pt x="217" y="140"/>
                  <a:pt x="217" y="140"/>
                  <a:pt x="217" y="140"/>
                </a:cubicBezTo>
                <a:cubicBezTo>
                  <a:pt x="219" y="140"/>
                  <a:pt x="219" y="138"/>
                  <a:pt x="219" y="137"/>
                </a:cubicBezTo>
                <a:cubicBezTo>
                  <a:pt x="219" y="135"/>
                  <a:pt x="218" y="134"/>
                  <a:pt x="217" y="133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9" y="122"/>
                  <a:pt x="220" y="121"/>
                  <a:pt x="220" y="119"/>
                </a:cubicBezTo>
                <a:moveTo>
                  <a:pt x="133" y="95"/>
                </a:moveTo>
                <a:cubicBezTo>
                  <a:pt x="139" y="100"/>
                  <a:pt x="152" y="104"/>
                  <a:pt x="168" y="104"/>
                </a:cubicBezTo>
                <a:cubicBezTo>
                  <a:pt x="184" y="104"/>
                  <a:pt x="197" y="100"/>
                  <a:pt x="203" y="95"/>
                </a:cubicBezTo>
                <a:cubicBezTo>
                  <a:pt x="204" y="96"/>
                  <a:pt x="205" y="98"/>
                  <a:pt x="205" y="100"/>
                </a:cubicBezTo>
                <a:cubicBezTo>
                  <a:pt x="205" y="103"/>
                  <a:pt x="203" y="105"/>
                  <a:pt x="199" y="108"/>
                </a:cubicBezTo>
                <a:cubicBezTo>
                  <a:pt x="192" y="111"/>
                  <a:pt x="181" y="114"/>
                  <a:pt x="168" y="114"/>
                </a:cubicBezTo>
                <a:cubicBezTo>
                  <a:pt x="156" y="114"/>
                  <a:pt x="146" y="112"/>
                  <a:pt x="139" y="109"/>
                </a:cubicBezTo>
                <a:cubicBezTo>
                  <a:pt x="138" y="108"/>
                  <a:pt x="137" y="108"/>
                  <a:pt x="137" y="108"/>
                </a:cubicBezTo>
                <a:cubicBezTo>
                  <a:pt x="133" y="105"/>
                  <a:pt x="130" y="103"/>
                  <a:pt x="130" y="100"/>
                </a:cubicBezTo>
                <a:cubicBezTo>
                  <a:pt x="130" y="98"/>
                  <a:pt x="131" y="96"/>
                  <a:pt x="133" y="95"/>
                </a:cubicBezTo>
                <a:moveTo>
                  <a:pt x="133" y="113"/>
                </a:moveTo>
                <a:cubicBezTo>
                  <a:pt x="139" y="118"/>
                  <a:pt x="152" y="121"/>
                  <a:pt x="168" y="121"/>
                </a:cubicBezTo>
                <a:cubicBezTo>
                  <a:pt x="184" y="121"/>
                  <a:pt x="197" y="118"/>
                  <a:pt x="203" y="113"/>
                </a:cubicBezTo>
                <a:cubicBezTo>
                  <a:pt x="204" y="114"/>
                  <a:pt x="205" y="116"/>
                  <a:pt x="205" y="118"/>
                </a:cubicBezTo>
                <a:cubicBezTo>
                  <a:pt x="205" y="119"/>
                  <a:pt x="205" y="119"/>
                  <a:pt x="205" y="120"/>
                </a:cubicBezTo>
                <a:cubicBezTo>
                  <a:pt x="204" y="121"/>
                  <a:pt x="204" y="122"/>
                  <a:pt x="203" y="122"/>
                </a:cubicBezTo>
                <a:cubicBezTo>
                  <a:pt x="203" y="123"/>
                  <a:pt x="202" y="123"/>
                  <a:pt x="202" y="123"/>
                </a:cubicBezTo>
                <a:cubicBezTo>
                  <a:pt x="202" y="124"/>
                  <a:pt x="202" y="124"/>
                  <a:pt x="201" y="124"/>
                </a:cubicBezTo>
                <a:cubicBezTo>
                  <a:pt x="201" y="125"/>
                  <a:pt x="200" y="125"/>
                  <a:pt x="199" y="126"/>
                </a:cubicBezTo>
                <a:cubicBezTo>
                  <a:pt x="192" y="129"/>
                  <a:pt x="181" y="132"/>
                  <a:pt x="168" y="132"/>
                </a:cubicBezTo>
                <a:cubicBezTo>
                  <a:pt x="156" y="132"/>
                  <a:pt x="146" y="130"/>
                  <a:pt x="139" y="127"/>
                </a:cubicBezTo>
                <a:cubicBezTo>
                  <a:pt x="138" y="126"/>
                  <a:pt x="137" y="126"/>
                  <a:pt x="137" y="126"/>
                </a:cubicBezTo>
                <a:cubicBezTo>
                  <a:pt x="133" y="123"/>
                  <a:pt x="130" y="121"/>
                  <a:pt x="130" y="118"/>
                </a:cubicBezTo>
                <a:cubicBezTo>
                  <a:pt x="130" y="116"/>
                  <a:pt x="131" y="114"/>
                  <a:pt x="133" y="113"/>
                </a:cubicBezTo>
                <a:moveTo>
                  <a:pt x="113" y="128"/>
                </a:moveTo>
                <a:cubicBezTo>
                  <a:pt x="110" y="130"/>
                  <a:pt x="105" y="131"/>
                  <a:pt x="99" y="131"/>
                </a:cubicBezTo>
                <a:cubicBezTo>
                  <a:pt x="93" y="131"/>
                  <a:pt x="87" y="130"/>
                  <a:pt x="84" y="128"/>
                </a:cubicBezTo>
                <a:cubicBezTo>
                  <a:pt x="83" y="127"/>
                  <a:pt x="81" y="126"/>
                  <a:pt x="81" y="125"/>
                </a:cubicBezTo>
                <a:cubicBezTo>
                  <a:pt x="81" y="121"/>
                  <a:pt x="89" y="118"/>
                  <a:pt x="99" y="118"/>
                </a:cubicBezTo>
                <a:cubicBezTo>
                  <a:pt x="108" y="118"/>
                  <a:pt x="116" y="121"/>
                  <a:pt x="116" y="125"/>
                </a:cubicBezTo>
                <a:cubicBezTo>
                  <a:pt x="116" y="126"/>
                  <a:pt x="115" y="127"/>
                  <a:pt x="113" y="128"/>
                </a:cubicBezTo>
                <a:moveTo>
                  <a:pt x="205" y="136"/>
                </a:moveTo>
                <a:cubicBezTo>
                  <a:pt x="205" y="136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8"/>
                  <a:pt x="205" y="138"/>
                  <a:pt x="204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40"/>
                  <a:pt x="203" y="140"/>
                  <a:pt x="203" y="140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2"/>
                  <a:pt x="201" y="142"/>
                </a:cubicBezTo>
                <a:cubicBezTo>
                  <a:pt x="201" y="142"/>
                  <a:pt x="200" y="143"/>
                  <a:pt x="199" y="143"/>
                </a:cubicBezTo>
                <a:cubicBezTo>
                  <a:pt x="192" y="147"/>
                  <a:pt x="181" y="150"/>
                  <a:pt x="168" y="150"/>
                </a:cubicBezTo>
                <a:cubicBezTo>
                  <a:pt x="155" y="150"/>
                  <a:pt x="143" y="147"/>
                  <a:pt x="137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4" y="142"/>
                  <a:pt x="133" y="141"/>
                  <a:pt x="132" y="140"/>
                </a:cubicBezTo>
                <a:cubicBezTo>
                  <a:pt x="132" y="140"/>
                  <a:pt x="132" y="139"/>
                  <a:pt x="132" y="139"/>
                </a:cubicBezTo>
                <a:cubicBezTo>
                  <a:pt x="131" y="139"/>
                  <a:pt x="131" y="138"/>
                  <a:pt x="131" y="138"/>
                </a:cubicBezTo>
                <a:cubicBezTo>
                  <a:pt x="131" y="137"/>
                  <a:pt x="130" y="136"/>
                  <a:pt x="130" y="136"/>
                </a:cubicBezTo>
                <a:cubicBezTo>
                  <a:pt x="130" y="134"/>
                  <a:pt x="131" y="132"/>
                  <a:pt x="133" y="130"/>
                </a:cubicBezTo>
                <a:cubicBezTo>
                  <a:pt x="139" y="136"/>
                  <a:pt x="152" y="139"/>
                  <a:pt x="168" y="139"/>
                </a:cubicBezTo>
                <a:cubicBezTo>
                  <a:pt x="184" y="139"/>
                  <a:pt x="197" y="136"/>
                  <a:pt x="203" y="130"/>
                </a:cubicBezTo>
                <a:cubicBezTo>
                  <a:pt x="204" y="132"/>
                  <a:pt x="205" y="134"/>
                  <a:pt x="205" y="136"/>
                </a:cubicBezTo>
                <a:moveTo>
                  <a:pt x="205" y="120"/>
                </a:moveTo>
                <a:cubicBezTo>
                  <a:pt x="205" y="120"/>
                  <a:pt x="205" y="120"/>
                  <a:pt x="205" y="120"/>
                </a:cubicBezTo>
                <a:cubicBezTo>
                  <a:pt x="206" y="120"/>
                  <a:pt x="206" y="120"/>
                  <a:pt x="206" y="120"/>
                </a:cubicBezTo>
                <a:lnTo>
                  <a:pt x="205" y="120"/>
                </a:lnTo>
                <a:close/>
                <a:moveTo>
                  <a:pt x="137" y="78"/>
                </a:moveTo>
                <a:cubicBezTo>
                  <a:pt x="143" y="82"/>
                  <a:pt x="155" y="85"/>
                  <a:pt x="168" y="85"/>
                </a:cubicBezTo>
                <a:cubicBezTo>
                  <a:pt x="181" y="85"/>
                  <a:pt x="192" y="82"/>
                  <a:pt x="199" y="78"/>
                </a:cubicBezTo>
                <a:cubicBezTo>
                  <a:pt x="203" y="76"/>
                  <a:pt x="205" y="73"/>
                  <a:pt x="205" y="70"/>
                </a:cubicBezTo>
                <a:cubicBezTo>
                  <a:pt x="205" y="63"/>
                  <a:pt x="188" y="56"/>
                  <a:pt x="168" y="56"/>
                </a:cubicBezTo>
                <a:cubicBezTo>
                  <a:pt x="147" y="56"/>
                  <a:pt x="130" y="63"/>
                  <a:pt x="130" y="70"/>
                </a:cubicBezTo>
                <a:cubicBezTo>
                  <a:pt x="130" y="73"/>
                  <a:pt x="133" y="76"/>
                  <a:pt x="137" y="7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cxnSp>
        <p:nvCxnSpPr>
          <p:cNvPr id="150" name="Прямая со стрелкой 149"/>
          <p:cNvCxnSpPr/>
          <p:nvPr/>
        </p:nvCxnSpPr>
        <p:spPr>
          <a:xfrm>
            <a:off x="10042207" y="4137389"/>
            <a:ext cx="720000" cy="0"/>
          </a:xfrm>
          <a:prstGeom prst="straightConnector1">
            <a:avLst/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8509965" y="2663974"/>
            <a:ext cx="24120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Прямоугольник 155"/>
          <p:cNvSpPr/>
          <p:nvPr/>
        </p:nvSpPr>
        <p:spPr>
          <a:xfrm>
            <a:off x="8782107" y="2407101"/>
            <a:ext cx="1800001" cy="20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Кредити, лізинг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7" name="Прямая со стрелкой 156"/>
          <p:cNvCxnSpPr/>
          <p:nvPr/>
        </p:nvCxnSpPr>
        <p:spPr>
          <a:xfrm flipH="1">
            <a:off x="8499077" y="3268421"/>
            <a:ext cx="2340000" cy="0"/>
          </a:xfrm>
          <a:prstGeom prst="straightConnector1">
            <a:avLst/>
          </a:prstGeom>
          <a:ln w="28575">
            <a:solidFill>
              <a:schemeClr val="accent2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8567667" y="2854395"/>
            <a:ext cx="2354298" cy="366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1600" b="1" dirty="0" smtClean="0">
                <a:solidFill>
                  <a:schemeClr val="accent2"/>
                </a:solidFill>
              </a:rPr>
              <a:t>Погашення 50% кредиту, лізингу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cxnSp>
        <p:nvCxnSpPr>
          <p:cNvPr id="183" name="Соединительная линия уступом 182"/>
          <p:cNvCxnSpPr/>
          <p:nvPr/>
        </p:nvCxnSpPr>
        <p:spPr>
          <a:xfrm flipV="1">
            <a:off x="5961284" y="4137389"/>
            <a:ext cx="5272773" cy="1490168"/>
          </a:xfrm>
          <a:prstGeom prst="bentConnector3">
            <a:avLst>
              <a:gd name="adj1" fmla="val 100168"/>
            </a:avLst>
          </a:prstGeom>
          <a:ln w="2222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Прямоугольник 185"/>
          <p:cNvSpPr/>
          <p:nvPr/>
        </p:nvSpPr>
        <p:spPr bwMode="auto">
          <a:xfrm>
            <a:off x="4500990" y="6581759"/>
            <a:ext cx="7380000" cy="468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defTabSz="914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Реалізація Програми сприятиме збільшення інвестиційної та економічної активності в регіоні, що позитивно вплине на вирішення проблеми переселенців</a:t>
            </a:r>
            <a:endParaRPr lang="uk-U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" name="Рисунок 41" descr="Картинки по запросу ощадбанк логотип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159" y="2964765"/>
            <a:ext cx="833534" cy="39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003" y="2979963"/>
            <a:ext cx="1215490" cy="30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5041" y="2874625"/>
            <a:ext cx="611816" cy="473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3246" y="5306520"/>
            <a:ext cx="2046617" cy="635648"/>
          </a:xfrm>
          <a:prstGeom prst="rect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6735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026070" y="26381"/>
            <a:ext cx="9772358" cy="7778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Основні параметри та умови програми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40" y="959748"/>
            <a:ext cx="11625944" cy="57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3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99542" y="4841756"/>
            <a:ext cx="12600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455571" y="4708148"/>
            <a:ext cx="3600000" cy="501049"/>
            <a:chOff x="3461790" y="4929053"/>
            <a:chExt cx="3600000" cy="501049"/>
          </a:xfrm>
        </p:grpSpPr>
        <p:sp>
          <p:nvSpPr>
            <p:cNvPr id="44" name="Равнобедренный треугольник 43"/>
            <p:cNvSpPr/>
            <p:nvPr/>
          </p:nvSpPr>
          <p:spPr>
            <a:xfrm flipV="1">
              <a:off x="3461790" y="5142102"/>
              <a:ext cx="3600000" cy="288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461790" y="4929053"/>
              <a:ext cx="3600000" cy="216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>
                  <a:solidFill>
                    <a:schemeClr val="bg1"/>
                  </a:solidFill>
                </a:rPr>
                <a:t>ЦІЛЬОВЕ ВИКОРИСТАННЯ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945148" y="5240370"/>
            <a:ext cx="5148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Інвестиційні кредити на закупівлю, модернізацію або реконструкцію основних засобів ММСП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26070" y="26381"/>
            <a:ext cx="9772358" cy="7778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Основні параметри та умови програми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7726605" y="4717414"/>
            <a:ext cx="3600000" cy="501049"/>
            <a:chOff x="3461790" y="4929053"/>
            <a:chExt cx="3600000" cy="501049"/>
          </a:xfrm>
        </p:grpSpPr>
        <p:sp>
          <p:nvSpPr>
            <p:cNvPr id="114" name="Равнобедренный треугольник 113"/>
            <p:cNvSpPr/>
            <p:nvPr/>
          </p:nvSpPr>
          <p:spPr>
            <a:xfrm flipV="1">
              <a:off x="3461790" y="5142102"/>
              <a:ext cx="3600000" cy="2880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3461790" y="4929053"/>
              <a:ext cx="3600000" cy="216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>
                  <a:solidFill>
                    <a:schemeClr val="bg1"/>
                  </a:solidFill>
                </a:rPr>
                <a:t>ДОЗВОЛЕНІ ВИДИ ДІЯЛЬНОСТІ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7" name="Прямая соединительная линия 116"/>
          <p:cNvCxnSpPr/>
          <p:nvPr/>
        </p:nvCxnSpPr>
        <p:spPr>
          <a:xfrm>
            <a:off x="6399212" y="4930463"/>
            <a:ext cx="0" cy="15120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945148" y="5806982"/>
            <a:ext cx="5112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Обігові кошти у розмірі до 20% від суми та в рамках інвестиційного проекту, що субсидується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721518" y="5240370"/>
            <a:ext cx="5760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ММСП мають реалізовувати інвестиційні проекти в Донецькій та Луганській областях без обмеження за видами економічної діяльності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25" y="1419754"/>
            <a:ext cx="10838995" cy="24355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41277" y="5806982"/>
            <a:ext cx="5760000" cy="5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Інвестиційні проекти ММСП мають відповідати Екологічним та соціальним стандартам Європейського Союзу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4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67953" y="40949"/>
            <a:ext cx="9988008" cy="7778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Схема виплати субсидій при реалізації інвестиційного проекту, що фінансується за рахунок банківського кредиту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31" y="968627"/>
            <a:ext cx="8774962" cy="58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7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98297" y="37361"/>
            <a:ext cx="10025005" cy="7778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Схема виплати субсидій при реалізації інвестиційного проекту, що фінансується в рамках лізингового договору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20" y="1162912"/>
            <a:ext cx="102298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0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41014" y="6816019"/>
            <a:ext cx="957413" cy="383297"/>
          </a:xfrm>
        </p:spPr>
        <p:txBody>
          <a:bodyPr/>
          <a:lstStyle/>
          <a:p>
            <a:fld id="{6866C1DD-4BFC-46A5-9177-3C97C97CE3C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816429" y="1559948"/>
            <a:ext cx="11157857" cy="4678338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373242" y="1389827"/>
            <a:ext cx="1782293" cy="710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882771" y="2281280"/>
            <a:ext cx="1627419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Вивчення критеріїв прийнятності та умов Програми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696485" y="2907034"/>
            <a:ext cx="1474775" cy="45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Звернення до установи-партнера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687827" y="1315847"/>
            <a:ext cx="936000" cy="936000"/>
            <a:chOff x="3687827" y="1315847"/>
            <a:chExt cx="936000" cy="936000"/>
          </a:xfrm>
        </p:grpSpPr>
        <p:sp>
          <p:nvSpPr>
            <p:cNvPr id="97" name="Овал 96"/>
            <p:cNvSpPr/>
            <p:nvPr/>
          </p:nvSpPr>
          <p:spPr>
            <a:xfrm>
              <a:off x="3705827" y="1334061"/>
              <a:ext cx="900000" cy="89957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8" name="Freeform 73"/>
            <p:cNvSpPr>
              <a:spLocks noEditPoints="1"/>
            </p:cNvSpPr>
            <p:nvPr/>
          </p:nvSpPr>
          <p:spPr bwMode="auto">
            <a:xfrm>
              <a:off x="3687827" y="1315847"/>
              <a:ext cx="936000" cy="936000"/>
            </a:xfrm>
            <a:custGeom>
              <a:avLst/>
              <a:gdLst>
                <a:gd name="T0" fmla="*/ 711 w 2223"/>
                <a:gd name="T1" fmla="*/ 1190 h 2222"/>
                <a:gd name="T2" fmla="*/ 748 w 2223"/>
                <a:gd name="T3" fmla="*/ 1139 h 2222"/>
                <a:gd name="T4" fmla="*/ 587 w 2223"/>
                <a:gd name="T5" fmla="*/ 784 h 2222"/>
                <a:gd name="T6" fmla="*/ 675 w 2223"/>
                <a:gd name="T7" fmla="*/ 1164 h 2222"/>
                <a:gd name="T8" fmla="*/ 1604 w 2223"/>
                <a:gd name="T9" fmla="*/ 694 h 2222"/>
                <a:gd name="T10" fmla="*/ 1358 w 2223"/>
                <a:gd name="T11" fmla="*/ 703 h 2222"/>
                <a:gd name="T12" fmla="*/ 1356 w 2223"/>
                <a:gd name="T13" fmla="*/ 705 h 2222"/>
                <a:gd name="T14" fmla="*/ 1163 w 2223"/>
                <a:gd name="T15" fmla="*/ 960 h 2222"/>
                <a:gd name="T16" fmla="*/ 863 w 2223"/>
                <a:gd name="T17" fmla="*/ 1026 h 2222"/>
                <a:gd name="T18" fmla="*/ 1197 w 2223"/>
                <a:gd name="T19" fmla="*/ 1093 h 2222"/>
                <a:gd name="T20" fmla="*/ 1315 w 2223"/>
                <a:gd name="T21" fmla="*/ 980 h 2222"/>
                <a:gd name="T22" fmla="*/ 1161 w 2223"/>
                <a:gd name="T23" fmla="*/ 1256 h 2222"/>
                <a:gd name="T24" fmla="*/ 1148 w 2223"/>
                <a:gd name="T25" fmla="*/ 1162 h 2222"/>
                <a:gd name="T26" fmla="*/ 727 w 2223"/>
                <a:gd name="T27" fmla="*/ 1210 h 2222"/>
                <a:gd name="T28" fmla="*/ 1014 w 2223"/>
                <a:gd name="T29" fmla="*/ 1258 h 2222"/>
                <a:gd name="T30" fmla="*/ 989 w 2223"/>
                <a:gd name="T31" fmla="*/ 1267 h 2222"/>
                <a:gd name="T32" fmla="*/ 971 w 2223"/>
                <a:gd name="T33" fmla="*/ 1281 h 2222"/>
                <a:gd name="T34" fmla="*/ 579 w 2223"/>
                <a:gd name="T35" fmla="*/ 1794 h 2222"/>
                <a:gd name="T36" fmla="*/ 946 w 2223"/>
                <a:gd name="T37" fmla="*/ 1549 h 2222"/>
                <a:gd name="T38" fmla="*/ 1032 w 2223"/>
                <a:gd name="T39" fmla="*/ 1993 h 2222"/>
                <a:gd name="T40" fmla="*/ 1118 w 2223"/>
                <a:gd name="T41" fmla="*/ 1907 h 2222"/>
                <a:gd name="T42" fmla="*/ 1401 w 2223"/>
                <a:gd name="T43" fmla="*/ 1526 h 2222"/>
                <a:gd name="T44" fmla="*/ 1567 w 2223"/>
                <a:gd name="T45" fmla="*/ 1526 h 2222"/>
                <a:gd name="T46" fmla="*/ 1653 w 2223"/>
                <a:gd name="T47" fmla="*/ 813 h 2222"/>
                <a:gd name="T48" fmla="*/ 1373 w 2223"/>
                <a:gd name="T49" fmla="*/ 599 h 2222"/>
                <a:gd name="T50" fmla="*/ 1373 w 2223"/>
                <a:gd name="T51" fmla="*/ 275 h 2222"/>
                <a:gd name="T52" fmla="*/ 1373 w 2223"/>
                <a:gd name="T53" fmla="*/ 599 h 2222"/>
                <a:gd name="T54" fmla="*/ 0 w 2223"/>
                <a:gd name="T55" fmla="*/ 1111 h 2222"/>
                <a:gd name="T56" fmla="*/ 2223 w 2223"/>
                <a:gd name="T57" fmla="*/ 1111 h 2222"/>
                <a:gd name="T58" fmla="*/ 1111 w 2223"/>
                <a:gd name="T59" fmla="*/ 88 h 2222"/>
                <a:gd name="T60" fmla="*/ 1111 w 2223"/>
                <a:gd name="T61" fmla="*/ 2134 h 2222"/>
                <a:gd name="T62" fmla="*/ 1111 w 2223"/>
                <a:gd name="T63" fmla="*/ 88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3" h="2222">
                  <a:moveTo>
                    <a:pt x="675" y="1164"/>
                  </a:moveTo>
                  <a:cubicBezTo>
                    <a:pt x="681" y="1180"/>
                    <a:pt x="695" y="1190"/>
                    <a:pt x="711" y="1190"/>
                  </a:cubicBezTo>
                  <a:cubicBezTo>
                    <a:pt x="715" y="1190"/>
                    <a:pt x="720" y="1189"/>
                    <a:pt x="724" y="1188"/>
                  </a:cubicBezTo>
                  <a:cubicBezTo>
                    <a:pt x="744" y="1181"/>
                    <a:pt x="754" y="1159"/>
                    <a:pt x="748" y="1139"/>
                  </a:cubicBezTo>
                  <a:lnTo>
                    <a:pt x="635" y="808"/>
                  </a:lnTo>
                  <a:cubicBezTo>
                    <a:pt x="628" y="788"/>
                    <a:pt x="607" y="777"/>
                    <a:pt x="587" y="784"/>
                  </a:cubicBezTo>
                  <a:cubicBezTo>
                    <a:pt x="567" y="791"/>
                    <a:pt x="556" y="813"/>
                    <a:pt x="563" y="833"/>
                  </a:cubicBezTo>
                  <a:lnTo>
                    <a:pt x="675" y="1164"/>
                  </a:lnTo>
                  <a:close/>
                  <a:moveTo>
                    <a:pt x="1652" y="801"/>
                  </a:moveTo>
                  <a:cubicBezTo>
                    <a:pt x="1649" y="761"/>
                    <a:pt x="1633" y="723"/>
                    <a:pt x="1604" y="694"/>
                  </a:cubicBezTo>
                  <a:cubicBezTo>
                    <a:pt x="1572" y="662"/>
                    <a:pt x="1530" y="644"/>
                    <a:pt x="1484" y="644"/>
                  </a:cubicBezTo>
                  <a:cubicBezTo>
                    <a:pt x="1434" y="644"/>
                    <a:pt x="1389" y="667"/>
                    <a:pt x="1358" y="703"/>
                  </a:cubicBezTo>
                  <a:cubicBezTo>
                    <a:pt x="1357" y="703"/>
                    <a:pt x="1357" y="703"/>
                    <a:pt x="1357" y="704"/>
                  </a:cubicBezTo>
                  <a:lnTo>
                    <a:pt x="1356" y="705"/>
                  </a:lnTo>
                  <a:cubicBezTo>
                    <a:pt x="1351" y="711"/>
                    <a:pt x="1346" y="717"/>
                    <a:pt x="1342" y="724"/>
                  </a:cubicBezTo>
                  <a:lnTo>
                    <a:pt x="1163" y="960"/>
                  </a:lnTo>
                  <a:lnTo>
                    <a:pt x="930" y="960"/>
                  </a:lnTo>
                  <a:cubicBezTo>
                    <a:pt x="893" y="960"/>
                    <a:pt x="863" y="990"/>
                    <a:pt x="863" y="1026"/>
                  </a:cubicBezTo>
                  <a:cubicBezTo>
                    <a:pt x="863" y="1063"/>
                    <a:pt x="893" y="1093"/>
                    <a:pt x="930" y="1093"/>
                  </a:cubicBezTo>
                  <a:lnTo>
                    <a:pt x="1197" y="1093"/>
                  </a:lnTo>
                  <a:cubicBezTo>
                    <a:pt x="1218" y="1093"/>
                    <a:pt x="1237" y="1083"/>
                    <a:pt x="1250" y="1067"/>
                  </a:cubicBezTo>
                  <a:lnTo>
                    <a:pt x="1315" y="980"/>
                  </a:lnTo>
                  <a:lnTo>
                    <a:pt x="1315" y="1256"/>
                  </a:lnTo>
                  <a:lnTo>
                    <a:pt x="1161" y="1256"/>
                  </a:lnTo>
                  <a:cubicBezTo>
                    <a:pt x="1181" y="1250"/>
                    <a:pt x="1196" y="1232"/>
                    <a:pt x="1196" y="1210"/>
                  </a:cubicBezTo>
                  <a:cubicBezTo>
                    <a:pt x="1196" y="1183"/>
                    <a:pt x="1174" y="1162"/>
                    <a:pt x="1148" y="1162"/>
                  </a:cubicBezTo>
                  <a:lnTo>
                    <a:pt x="775" y="1162"/>
                  </a:lnTo>
                  <a:cubicBezTo>
                    <a:pt x="748" y="1162"/>
                    <a:pt x="727" y="1183"/>
                    <a:pt x="727" y="1210"/>
                  </a:cubicBezTo>
                  <a:cubicBezTo>
                    <a:pt x="727" y="1236"/>
                    <a:pt x="748" y="1258"/>
                    <a:pt x="775" y="1258"/>
                  </a:cubicBezTo>
                  <a:lnTo>
                    <a:pt x="1014" y="1258"/>
                  </a:lnTo>
                  <a:cubicBezTo>
                    <a:pt x="1006" y="1259"/>
                    <a:pt x="1000" y="1262"/>
                    <a:pt x="994" y="1265"/>
                  </a:cubicBezTo>
                  <a:cubicBezTo>
                    <a:pt x="992" y="1266"/>
                    <a:pt x="991" y="1266"/>
                    <a:pt x="989" y="1267"/>
                  </a:cubicBezTo>
                  <a:cubicBezTo>
                    <a:pt x="982" y="1271"/>
                    <a:pt x="976" y="1275"/>
                    <a:pt x="971" y="1281"/>
                  </a:cubicBezTo>
                  <a:lnTo>
                    <a:pt x="971" y="1281"/>
                  </a:lnTo>
                  <a:lnTo>
                    <a:pt x="579" y="1673"/>
                  </a:lnTo>
                  <a:cubicBezTo>
                    <a:pt x="545" y="1706"/>
                    <a:pt x="545" y="1761"/>
                    <a:pt x="579" y="1794"/>
                  </a:cubicBezTo>
                  <a:cubicBezTo>
                    <a:pt x="612" y="1828"/>
                    <a:pt x="667" y="1828"/>
                    <a:pt x="700" y="1794"/>
                  </a:cubicBezTo>
                  <a:lnTo>
                    <a:pt x="946" y="1549"/>
                  </a:lnTo>
                  <a:lnTo>
                    <a:pt x="946" y="1907"/>
                  </a:lnTo>
                  <a:cubicBezTo>
                    <a:pt x="946" y="1954"/>
                    <a:pt x="985" y="1993"/>
                    <a:pt x="1032" y="1993"/>
                  </a:cubicBezTo>
                  <a:lnTo>
                    <a:pt x="1032" y="1993"/>
                  </a:lnTo>
                  <a:cubicBezTo>
                    <a:pt x="1080" y="1993"/>
                    <a:pt x="1118" y="1954"/>
                    <a:pt x="1118" y="1907"/>
                  </a:cubicBezTo>
                  <a:lnTo>
                    <a:pt x="1118" y="1526"/>
                  </a:lnTo>
                  <a:lnTo>
                    <a:pt x="1401" y="1526"/>
                  </a:lnTo>
                  <a:lnTo>
                    <a:pt x="1508" y="1526"/>
                  </a:lnTo>
                  <a:lnTo>
                    <a:pt x="1567" y="1526"/>
                  </a:lnTo>
                  <a:cubicBezTo>
                    <a:pt x="1615" y="1526"/>
                    <a:pt x="1653" y="1488"/>
                    <a:pt x="1653" y="1440"/>
                  </a:cubicBezTo>
                  <a:lnTo>
                    <a:pt x="1653" y="813"/>
                  </a:lnTo>
                  <a:cubicBezTo>
                    <a:pt x="1653" y="809"/>
                    <a:pt x="1653" y="805"/>
                    <a:pt x="1652" y="801"/>
                  </a:cubicBezTo>
                  <a:close/>
                  <a:moveTo>
                    <a:pt x="1373" y="599"/>
                  </a:moveTo>
                  <a:cubicBezTo>
                    <a:pt x="1463" y="599"/>
                    <a:pt x="1535" y="527"/>
                    <a:pt x="1535" y="437"/>
                  </a:cubicBezTo>
                  <a:cubicBezTo>
                    <a:pt x="1535" y="348"/>
                    <a:pt x="1463" y="275"/>
                    <a:pt x="1373" y="275"/>
                  </a:cubicBezTo>
                  <a:cubicBezTo>
                    <a:pt x="1284" y="275"/>
                    <a:pt x="1211" y="348"/>
                    <a:pt x="1211" y="437"/>
                  </a:cubicBezTo>
                  <a:cubicBezTo>
                    <a:pt x="1211" y="527"/>
                    <a:pt x="1284" y="599"/>
                    <a:pt x="1373" y="599"/>
                  </a:cubicBezTo>
                  <a:close/>
                  <a:moveTo>
                    <a:pt x="1111" y="0"/>
                  </a:moveTo>
                  <a:cubicBezTo>
                    <a:pt x="498" y="0"/>
                    <a:pt x="0" y="497"/>
                    <a:pt x="0" y="1111"/>
                  </a:cubicBezTo>
                  <a:cubicBezTo>
                    <a:pt x="0" y="1725"/>
                    <a:pt x="498" y="2222"/>
                    <a:pt x="1111" y="2222"/>
                  </a:cubicBezTo>
                  <a:cubicBezTo>
                    <a:pt x="1725" y="2222"/>
                    <a:pt x="2223" y="1725"/>
                    <a:pt x="2223" y="1111"/>
                  </a:cubicBezTo>
                  <a:cubicBezTo>
                    <a:pt x="2223" y="497"/>
                    <a:pt x="1725" y="0"/>
                    <a:pt x="1111" y="0"/>
                  </a:cubicBezTo>
                  <a:close/>
                  <a:moveTo>
                    <a:pt x="1111" y="88"/>
                  </a:moveTo>
                  <a:cubicBezTo>
                    <a:pt x="1675" y="88"/>
                    <a:pt x="2134" y="547"/>
                    <a:pt x="2134" y="1111"/>
                  </a:cubicBezTo>
                  <a:cubicBezTo>
                    <a:pt x="2134" y="1675"/>
                    <a:pt x="1675" y="2134"/>
                    <a:pt x="1111" y="2134"/>
                  </a:cubicBezTo>
                  <a:cubicBezTo>
                    <a:pt x="547" y="2134"/>
                    <a:pt x="88" y="1675"/>
                    <a:pt x="88" y="1111"/>
                  </a:cubicBezTo>
                  <a:cubicBezTo>
                    <a:pt x="88" y="547"/>
                    <a:pt x="547" y="88"/>
                    <a:pt x="1111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3705827" y="1333847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3750163" y="972977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1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1570928" y="1978831"/>
            <a:ext cx="936000" cy="936000"/>
            <a:chOff x="2340035" y="2938371"/>
            <a:chExt cx="936000" cy="936000"/>
          </a:xfrm>
        </p:grpSpPr>
        <p:sp>
          <p:nvSpPr>
            <p:cNvPr id="103" name="Овал 102"/>
            <p:cNvSpPr/>
            <p:nvPr/>
          </p:nvSpPr>
          <p:spPr>
            <a:xfrm>
              <a:off x="2363435" y="2961771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4" name="Freeform 2003"/>
            <p:cNvSpPr>
              <a:spLocks noEditPoints="1"/>
            </p:cNvSpPr>
            <p:nvPr/>
          </p:nvSpPr>
          <p:spPr bwMode="auto">
            <a:xfrm>
              <a:off x="2340035" y="2938371"/>
              <a:ext cx="936000" cy="936000"/>
            </a:xfrm>
            <a:custGeom>
              <a:avLst/>
              <a:gdLst>
                <a:gd name="T0" fmla="*/ 242 w 252"/>
                <a:gd name="T1" fmla="*/ 126 h 252"/>
                <a:gd name="T2" fmla="*/ 10 w 252"/>
                <a:gd name="T3" fmla="*/ 126 h 252"/>
                <a:gd name="T4" fmla="*/ 126 w 252"/>
                <a:gd name="T5" fmla="*/ 0 h 252"/>
                <a:gd name="T6" fmla="*/ 126 w 252"/>
                <a:gd name="T7" fmla="*/ 252 h 252"/>
                <a:gd name="T8" fmla="*/ 126 w 252"/>
                <a:gd name="T9" fmla="*/ 0 h 252"/>
                <a:gd name="T10" fmla="*/ 192 w 252"/>
                <a:gd name="T11" fmla="*/ 93 h 252"/>
                <a:gd name="T12" fmla="*/ 187 w 252"/>
                <a:gd name="T13" fmla="*/ 164 h 252"/>
                <a:gd name="T14" fmla="*/ 172 w 252"/>
                <a:gd name="T15" fmla="*/ 159 h 252"/>
                <a:gd name="T16" fmla="*/ 177 w 252"/>
                <a:gd name="T17" fmla="*/ 88 h 252"/>
                <a:gd name="T18" fmla="*/ 48 w 252"/>
                <a:gd name="T19" fmla="*/ 74 h 252"/>
                <a:gd name="T20" fmla="*/ 124 w 252"/>
                <a:gd name="T21" fmla="*/ 38 h 252"/>
                <a:gd name="T22" fmla="*/ 125 w 252"/>
                <a:gd name="T23" fmla="*/ 38 h 252"/>
                <a:gd name="T24" fmla="*/ 126 w 252"/>
                <a:gd name="T25" fmla="*/ 38 h 252"/>
                <a:gd name="T26" fmla="*/ 127 w 252"/>
                <a:gd name="T27" fmla="*/ 38 h 252"/>
                <a:gd name="T28" fmla="*/ 128 w 252"/>
                <a:gd name="T29" fmla="*/ 38 h 252"/>
                <a:gd name="T30" fmla="*/ 204 w 252"/>
                <a:gd name="T31" fmla="*/ 74 h 252"/>
                <a:gd name="T32" fmla="*/ 199 w 252"/>
                <a:gd name="T33" fmla="*/ 79 h 252"/>
                <a:gd name="T34" fmla="*/ 126 w 252"/>
                <a:gd name="T35" fmla="*/ 79 h 252"/>
                <a:gd name="T36" fmla="*/ 48 w 252"/>
                <a:gd name="T37" fmla="*/ 74 h 252"/>
                <a:gd name="T38" fmla="*/ 126 w 252"/>
                <a:gd name="T39" fmla="*/ 69 h 252"/>
                <a:gd name="T40" fmla="*/ 126 w 252"/>
                <a:gd name="T41" fmla="*/ 50 h 252"/>
                <a:gd name="T42" fmla="*/ 150 w 252"/>
                <a:gd name="T43" fmla="*/ 164 h 252"/>
                <a:gd name="T44" fmla="*/ 155 w 252"/>
                <a:gd name="T45" fmla="*/ 93 h 252"/>
                <a:gd name="T46" fmla="*/ 102 w 252"/>
                <a:gd name="T47" fmla="*/ 88 h 252"/>
                <a:gd name="T48" fmla="*/ 97 w 252"/>
                <a:gd name="T49" fmla="*/ 159 h 252"/>
                <a:gd name="T50" fmla="*/ 116 w 252"/>
                <a:gd name="T51" fmla="*/ 164 h 252"/>
                <a:gd name="T52" fmla="*/ 126 w 252"/>
                <a:gd name="T53" fmla="*/ 113 h 252"/>
                <a:gd name="T54" fmla="*/ 136 w 252"/>
                <a:gd name="T55" fmla="*/ 164 h 252"/>
                <a:gd name="T56" fmla="*/ 53 w 252"/>
                <a:gd name="T57" fmla="*/ 182 h 252"/>
                <a:gd name="T58" fmla="*/ 204 w 252"/>
                <a:gd name="T59" fmla="*/ 177 h 252"/>
                <a:gd name="T60" fmla="*/ 53 w 252"/>
                <a:gd name="T61" fmla="*/ 172 h 252"/>
                <a:gd name="T62" fmla="*/ 53 w 252"/>
                <a:gd name="T63" fmla="*/ 182 h 252"/>
                <a:gd name="T64" fmla="*/ 40 w 252"/>
                <a:gd name="T65" fmla="*/ 188 h 252"/>
                <a:gd name="T66" fmla="*/ 40 w 252"/>
                <a:gd name="T67" fmla="*/ 198 h 252"/>
                <a:gd name="T68" fmla="*/ 217 w 252"/>
                <a:gd name="T69" fmla="*/ 193 h 252"/>
                <a:gd name="T70" fmla="*/ 65 w 252"/>
                <a:gd name="T71" fmla="*/ 88 h 252"/>
                <a:gd name="T72" fmla="*/ 60 w 252"/>
                <a:gd name="T73" fmla="*/ 159 h 252"/>
                <a:gd name="T74" fmla="*/ 75 w 252"/>
                <a:gd name="T75" fmla="*/ 164 h 252"/>
                <a:gd name="T76" fmla="*/ 80 w 252"/>
                <a:gd name="T77" fmla="*/ 93 h 252"/>
                <a:gd name="T78" fmla="*/ 65 w 252"/>
                <a:gd name="T79" fmla="*/ 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187" y="88"/>
                  </a:moveTo>
                  <a:cubicBezTo>
                    <a:pt x="190" y="88"/>
                    <a:pt x="192" y="91"/>
                    <a:pt x="192" y="93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61"/>
                    <a:pt x="190" y="164"/>
                    <a:pt x="187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4" y="164"/>
                    <a:pt x="172" y="161"/>
                    <a:pt x="172" y="159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1"/>
                    <a:pt x="174" y="88"/>
                    <a:pt x="177" y="88"/>
                  </a:cubicBezTo>
                  <a:lnTo>
                    <a:pt x="187" y="88"/>
                  </a:lnTo>
                  <a:close/>
                  <a:moveTo>
                    <a:pt x="48" y="74"/>
                  </a:moveTo>
                  <a:cubicBezTo>
                    <a:pt x="47" y="72"/>
                    <a:pt x="49" y="70"/>
                    <a:pt x="51" y="69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5" y="38"/>
                    <a:pt x="125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8"/>
                    <a:pt x="126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8" y="38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3" y="69"/>
                    <a:pt x="204" y="71"/>
                    <a:pt x="204" y="74"/>
                  </a:cubicBezTo>
                  <a:cubicBezTo>
                    <a:pt x="204" y="76"/>
                    <a:pt x="202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8" y="77"/>
                    <a:pt x="48" y="74"/>
                  </a:cubicBezTo>
                  <a:moveTo>
                    <a:pt x="117" y="59"/>
                  </a:moveTo>
                  <a:cubicBezTo>
                    <a:pt x="117" y="64"/>
                    <a:pt x="121" y="69"/>
                    <a:pt x="126" y="69"/>
                  </a:cubicBezTo>
                  <a:cubicBezTo>
                    <a:pt x="131" y="69"/>
                    <a:pt x="135" y="64"/>
                    <a:pt x="135" y="59"/>
                  </a:cubicBezTo>
                  <a:cubicBezTo>
                    <a:pt x="135" y="54"/>
                    <a:pt x="131" y="50"/>
                    <a:pt x="126" y="50"/>
                  </a:cubicBezTo>
                  <a:cubicBezTo>
                    <a:pt x="121" y="50"/>
                    <a:pt x="117" y="54"/>
                    <a:pt x="117" y="59"/>
                  </a:cubicBezTo>
                  <a:moveTo>
                    <a:pt x="150" y="164"/>
                  </a:moveTo>
                  <a:cubicBezTo>
                    <a:pt x="152" y="164"/>
                    <a:pt x="155" y="161"/>
                    <a:pt x="155" y="159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5" y="91"/>
                    <a:pt x="152" y="88"/>
                    <a:pt x="150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8"/>
                    <a:pt x="97" y="91"/>
                    <a:pt x="97" y="93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7" y="161"/>
                    <a:pt x="100" y="164"/>
                    <a:pt x="102" y="164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17"/>
                    <a:pt x="120" y="113"/>
                    <a:pt x="126" y="113"/>
                  </a:cubicBezTo>
                  <a:cubicBezTo>
                    <a:pt x="132" y="113"/>
                    <a:pt x="136" y="117"/>
                    <a:pt x="136" y="123"/>
                  </a:cubicBezTo>
                  <a:cubicBezTo>
                    <a:pt x="136" y="164"/>
                    <a:pt x="136" y="164"/>
                    <a:pt x="136" y="164"/>
                  </a:cubicBezTo>
                  <a:lnTo>
                    <a:pt x="150" y="164"/>
                  </a:lnTo>
                  <a:close/>
                  <a:moveTo>
                    <a:pt x="53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202" y="182"/>
                    <a:pt x="204" y="179"/>
                    <a:pt x="204" y="177"/>
                  </a:cubicBezTo>
                  <a:cubicBezTo>
                    <a:pt x="204" y="174"/>
                    <a:pt x="202" y="172"/>
                    <a:pt x="199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0" y="172"/>
                    <a:pt x="48" y="174"/>
                    <a:pt x="48" y="177"/>
                  </a:cubicBezTo>
                  <a:cubicBezTo>
                    <a:pt x="48" y="179"/>
                    <a:pt x="50" y="182"/>
                    <a:pt x="53" y="182"/>
                  </a:cubicBezTo>
                  <a:moveTo>
                    <a:pt x="212" y="188"/>
                  </a:moveTo>
                  <a:cubicBezTo>
                    <a:pt x="40" y="188"/>
                    <a:pt x="40" y="188"/>
                    <a:pt x="40" y="188"/>
                  </a:cubicBezTo>
                  <a:cubicBezTo>
                    <a:pt x="37" y="188"/>
                    <a:pt x="35" y="191"/>
                    <a:pt x="35" y="193"/>
                  </a:cubicBezTo>
                  <a:cubicBezTo>
                    <a:pt x="35" y="196"/>
                    <a:pt x="37" y="198"/>
                    <a:pt x="40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5" y="198"/>
                    <a:pt x="217" y="196"/>
                    <a:pt x="217" y="193"/>
                  </a:cubicBezTo>
                  <a:cubicBezTo>
                    <a:pt x="217" y="191"/>
                    <a:pt x="215" y="188"/>
                    <a:pt x="212" y="188"/>
                  </a:cubicBezTo>
                  <a:moveTo>
                    <a:pt x="65" y="88"/>
                  </a:moveTo>
                  <a:cubicBezTo>
                    <a:pt x="62" y="88"/>
                    <a:pt x="60" y="91"/>
                    <a:pt x="60" y="93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61"/>
                    <a:pt x="62" y="164"/>
                    <a:pt x="65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4"/>
                    <a:pt x="80" y="161"/>
                    <a:pt x="80" y="159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1"/>
                    <a:pt x="78" y="88"/>
                    <a:pt x="75" y="88"/>
                  </a:cubicBezTo>
                  <a:lnTo>
                    <a:pt x="65" y="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2358035" y="2956371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1614605" y="1628319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2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29581" y="5149678"/>
            <a:ext cx="1066905" cy="74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Підписання кредитного, лізингового договору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52096" y="3184086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3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333526" y="3518193"/>
            <a:ext cx="936000" cy="936000"/>
            <a:chOff x="3585705" y="3933645"/>
            <a:chExt cx="936000" cy="936000"/>
          </a:xfrm>
        </p:grpSpPr>
        <p:sp>
          <p:nvSpPr>
            <p:cNvPr id="110" name="Овал 109"/>
            <p:cNvSpPr/>
            <p:nvPr/>
          </p:nvSpPr>
          <p:spPr>
            <a:xfrm>
              <a:off x="3585705" y="3933645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1" name="Freeform 46"/>
            <p:cNvSpPr>
              <a:spLocks noEditPoints="1"/>
            </p:cNvSpPr>
            <p:nvPr/>
          </p:nvSpPr>
          <p:spPr bwMode="auto">
            <a:xfrm>
              <a:off x="3585705" y="3933645"/>
              <a:ext cx="936000" cy="936000"/>
            </a:xfrm>
            <a:custGeom>
              <a:avLst/>
              <a:gdLst>
                <a:gd name="T0" fmla="*/ 709 w 2223"/>
                <a:gd name="T1" fmla="*/ 1052 h 2222"/>
                <a:gd name="T2" fmla="*/ 881 w 2223"/>
                <a:gd name="T3" fmla="*/ 1275 h 2222"/>
                <a:gd name="T4" fmla="*/ 658 w 2223"/>
                <a:gd name="T5" fmla="*/ 1103 h 2222"/>
                <a:gd name="T6" fmla="*/ 658 w 2223"/>
                <a:gd name="T7" fmla="*/ 1508 h 2222"/>
                <a:gd name="T8" fmla="*/ 658 w 2223"/>
                <a:gd name="T9" fmla="*/ 1306 h 2222"/>
                <a:gd name="T10" fmla="*/ 914 w 2223"/>
                <a:gd name="T11" fmla="*/ 935 h 2222"/>
                <a:gd name="T12" fmla="*/ 485 w 2223"/>
                <a:gd name="T13" fmla="*/ 790 h 2222"/>
                <a:gd name="T14" fmla="*/ 934 w 2223"/>
                <a:gd name="T15" fmla="*/ 849 h 2222"/>
                <a:gd name="T16" fmla="*/ 924 w 2223"/>
                <a:gd name="T17" fmla="*/ 936 h 2222"/>
                <a:gd name="T18" fmla="*/ 1797 w 2223"/>
                <a:gd name="T19" fmla="*/ 1316 h 2222"/>
                <a:gd name="T20" fmla="*/ 1759 w 2223"/>
                <a:gd name="T21" fmla="*/ 1308 h 2222"/>
                <a:gd name="T22" fmla="*/ 1590 w 2223"/>
                <a:gd name="T23" fmla="*/ 1385 h 2222"/>
                <a:gd name="T24" fmla="*/ 1400 w 2223"/>
                <a:gd name="T25" fmla="*/ 1328 h 2222"/>
                <a:gd name="T26" fmla="*/ 1204 w 2223"/>
                <a:gd name="T27" fmla="*/ 1640 h 2222"/>
                <a:gd name="T28" fmla="*/ 1165 w 2223"/>
                <a:gd name="T29" fmla="*/ 1575 h 2222"/>
                <a:gd name="T30" fmla="*/ 1400 w 2223"/>
                <a:gd name="T31" fmla="*/ 1230 h 2222"/>
                <a:gd name="T32" fmla="*/ 1650 w 2223"/>
                <a:gd name="T33" fmla="*/ 1199 h 2222"/>
                <a:gd name="T34" fmla="*/ 1596 w 2223"/>
                <a:gd name="T35" fmla="*/ 1114 h 2222"/>
                <a:gd name="T36" fmla="*/ 1629 w 2223"/>
                <a:gd name="T37" fmla="*/ 1093 h 2222"/>
                <a:gd name="T38" fmla="*/ 1819 w 2223"/>
                <a:gd name="T39" fmla="*/ 1128 h 2222"/>
                <a:gd name="T40" fmla="*/ 1197 w 2223"/>
                <a:gd name="T41" fmla="*/ 940 h 2222"/>
                <a:gd name="T42" fmla="*/ 1529 w 2223"/>
                <a:gd name="T43" fmla="*/ 908 h 2222"/>
                <a:gd name="T44" fmla="*/ 1217 w 2223"/>
                <a:gd name="T45" fmla="*/ 1026 h 2222"/>
                <a:gd name="T46" fmla="*/ 1164 w 2223"/>
                <a:gd name="T47" fmla="*/ 993 h 2222"/>
                <a:gd name="T48" fmla="*/ 1197 w 2223"/>
                <a:gd name="T49" fmla="*/ 782 h 2222"/>
                <a:gd name="T50" fmla="*/ 1809 w 2223"/>
                <a:gd name="T51" fmla="*/ 687 h 2222"/>
                <a:gd name="T52" fmla="*/ 1217 w 2223"/>
                <a:gd name="T53" fmla="*/ 868 h 2222"/>
                <a:gd name="T54" fmla="*/ 1164 w 2223"/>
                <a:gd name="T55" fmla="*/ 835 h 2222"/>
                <a:gd name="T56" fmla="*/ 1067 w 2223"/>
                <a:gd name="T57" fmla="*/ 1686 h 2222"/>
                <a:gd name="T58" fmla="*/ 406 w 2223"/>
                <a:gd name="T59" fmla="*/ 641 h 2222"/>
                <a:gd name="T60" fmla="*/ 1067 w 2223"/>
                <a:gd name="T61" fmla="*/ 1686 h 2222"/>
                <a:gd name="T62" fmla="*/ 1851 w 2223"/>
                <a:gd name="T63" fmla="*/ 543 h 2222"/>
                <a:gd name="T64" fmla="*/ 372 w 2223"/>
                <a:gd name="T65" fmla="*/ 543 h 2222"/>
                <a:gd name="T66" fmla="*/ 318 w 2223"/>
                <a:gd name="T67" fmla="*/ 586 h 2222"/>
                <a:gd name="T68" fmla="*/ 352 w 2223"/>
                <a:gd name="T69" fmla="*/ 1612 h 2222"/>
                <a:gd name="T70" fmla="*/ 1111 w 2223"/>
                <a:gd name="T71" fmla="*/ 1786 h 2222"/>
                <a:gd name="T72" fmla="*/ 1871 w 2223"/>
                <a:gd name="T73" fmla="*/ 1612 h 2222"/>
                <a:gd name="T74" fmla="*/ 1905 w 2223"/>
                <a:gd name="T75" fmla="*/ 586 h 2222"/>
                <a:gd name="T76" fmla="*/ 1111 w 2223"/>
                <a:gd name="T77" fmla="*/ 0 h 2222"/>
                <a:gd name="T78" fmla="*/ 1111 w 2223"/>
                <a:gd name="T79" fmla="*/ 2222 h 2222"/>
                <a:gd name="T80" fmla="*/ 1111 w 2223"/>
                <a:gd name="T81" fmla="*/ 0 h 2222"/>
                <a:gd name="T82" fmla="*/ 2134 w 2223"/>
                <a:gd name="T83" fmla="*/ 1111 h 2222"/>
                <a:gd name="T84" fmla="*/ 88 w 2223"/>
                <a:gd name="T85" fmla="*/ 1111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23" h="2222">
                  <a:moveTo>
                    <a:pt x="881" y="1275"/>
                  </a:moveTo>
                  <a:cubicBezTo>
                    <a:pt x="881" y="1163"/>
                    <a:pt x="804" y="1063"/>
                    <a:pt x="709" y="1052"/>
                  </a:cubicBezTo>
                  <a:lnTo>
                    <a:pt x="709" y="1255"/>
                  </a:lnTo>
                  <a:lnTo>
                    <a:pt x="881" y="1275"/>
                  </a:lnTo>
                  <a:close/>
                  <a:moveTo>
                    <a:pt x="658" y="1306"/>
                  </a:moveTo>
                  <a:lnTo>
                    <a:pt x="658" y="1103"/>
                  </a:lnTo>
                  <a:cubicBezTo>
                    <a:pt x="563" y="1092"/>
                    <a:pt x="486" y="1174"/>
                    <a:pt x="486" y="1286"/>
                  </a:cubicBezTo>
                  <a:cubicBezTo>
                    <a:pt x="486" y="1398"/>
                    <a:pt x="563" y="1497"/>
                    <a:pt x="658" y="1508"/>
                  </a:cubicBezTo>
                  <a:cubicBezTo>
                    <a:pt x="753" y="1520"/>
                    <a:pt x="829" y="1438"/>
                    <a:pt x="829" y="1326"/>
                  </a:cubicBezTo>
                  <a:lnTo>
                    <a:pt x="658" y="1306"/>
                  </a:lnTo>
                  <a:close/>
                  <a:moveTo>
                    <a:pt x="924" y="936"/>
                  </a:moveTo>
                  <a:cubicBezTo>
                    <a:pt x="921" y="936"/>
                    <a:pt x="917" y="935"/>
                    <a:pt x="914" y="935"/>
                  </a:cubicBezTo>
                  <a:lnTo>
                    <a:pt x="518" y="843"/>
                  </a:lnTo>
                  <a:cubicBezTo>
                    <a:pt x="494" y="838"/>
                    <a:pt x="479" y="814"/>
                    <a:pt x="485" y="790"/>
                  </a:cubicBezTo>
                  <a:cubicBezTo>
                    <a:pt x="490" y="767"/>
                    <a:pt x="514" y="752"/>
                    <a:pt x="537" y="757"/>
                  </a:cubicBezTo>
                  <a:lnTo>
                    <a:pt x="934" y="849"/>
                  </a:lnTo>
                  <a:cubicBezTo>
                    <a:pt x="957" y="854"/>
                    <a:pt x="972" y="878"/>
                    <a:pt x="967" y="902"/>
                  </a:cubicBezTo>
                  <a:cubicBezTo>
                    <a:pt x="962" y="922"/>
                    <a:pt x="944" y="936"/>
                    <a:pt x="924" y="936"/>
                  </a:cubicBezTo>
                  <a:close/>
                  <a:moveTo>
                    <a:pt x="1819" y="1283"/>
                  </a:moveTo>
                  <a:cubicBezTo>
                    <a:pt x="1819" y="1297"/>
                    <a:pt x="1810" y="1310"/>
                    <a:pt x="1797" y="1316"/>
                  </a:cubicBezTo>
                  <a:cubicBezTo>
                    <a:pt x="1793" y="1318"/>
                    <a:pt x="1788" y="1318"/>
                    <a:pt x="1784" y="1318"/>
                  </a:cubicBezTo>
                  <a:cubicBezTo>
                    <a:pt x="1774" y="1318"/>
                    <a:pt x="1765" y="1315"/>
                    <a:pt x="1759" y="1308"/>
                  </a:cubicBezTo>
                  <a:lnTo>
                    <a:pt x="1712" y="1262"/>
                  </a:lnTo>
                  <a:lnTo>
                    <a:pt x="1590" y="1385"/>
                  </a:lnTo>
                  <a:cubicBezTo>
                    <a:pt x="1577" y="1398"/>
                    <a:pt x="1557" y="1401"/>
                    <a:pt x="1540" y="1393"/>
                  </a:cubicBezTo>
                  <a:lnTo>
                    <a:pt x="1400" y="1328"/>
                  </a:lnTo>
                  <a:lnTo>
                    <a:pt x="1243" y="1617"/>
                  </a:lnTo>
                  <a:cubicBezTo>
                    <a:pt x="1235" y="1632"/>
                    <a:pt x="1220" y="1640"/>
                    <a:pt x="1204" y="1640"/>
                  </a:cubicBezTo>
                  <a:cubicBezTo>
                    <a:pt x="1197" y="1640"/>
                    <a:pt x="1190" y="1638"/>
                    <a:pt x="1183" y="1635"/>
                  </a:cubicBezTo>
                  <a:cubicBezTo>
                    <a:pt x="1161" y="1623"/>
                    <a:pt x="1154" y="1596"/>
                    <a:pt x="1165" y="1575"/>
                  </a:cubicBezTo>
                  <a:lnTo>
                    <a:pt x="1343" y="1249"/>
                  </a:lnTo>
                  <a:cubicBezTo>
                    <a:pt x="1354" y="1228"/>
                    <a:pt x="1379" y="1220"/>
                    <a:pt x="1400" y="1230"/>
                  </a:cubicBezTo>
                  <a:lnTo>
                    <a:pt x="1549" y="1300"/>
                  </a:lnTo>
                  <a:lnTo>
                    <a:pt x="1650" y="1199"/>
                  </a:lnTo>
                  <a:lnTo>
                    <a:pt x="1604" y="1153"/>
                  </a:lnTo>
                  <a:cubicBezTo>
                    <a:pt x="1594" y="1143"/>
                    <a:pt x="1591" y="1128"/>
                    <a:pt x="1596" y="1114"/>
                  </a:cubicBezTo>
                  <a:cubicBezTo>
                    <a:pt x="1602" y="1101"/>
                    <a:pt x="1615" y="1093"/>
                    <a:pt x="1629" y="1093"/>
                  </a:cubicBezTo>
                  <a:lnTo>
                    <a:pt x="1629" y="1093"/>
                  </a:lnTo>
                  <a:lnTo>
                    <a:pt x="1784" y="1093"/>
                  </a:lnTo>
                  <a:cubicBezTo>
                    <a:pt x="1803" y="1093"/>
                    <a:pt x="1819" y="1109"/>
                    <a:pt x="1819" y="1128"/>
                  </a:cubicBezTo>
                  <a:lnTo>
                    <a:pt x="1819" y="1283"/>
                  </a:lnTo>
                  <a:close/>
                  <a:moveTo>
                    <a:pt x="1197" y="940"/>
                  </a:moveTo>
                  <a:lnTo>
                    <a:pt x="1476" y="875"/>
                  </a:lnTo>
                  <a:cubicBezTo>
                    <a:pt x="1500" y="870"/>
                    <a:pt x="1524" y="885"/>
                    <a:pt x="1529" y="908"/>
                  </a:cubicBezTo>
                  <a:cubicBezTo>
                    <a:pt x="1535" y="932"/>
                    <a:pt x="1520" y="956"/>
                    <a:pt x="1496" y="961"/>
                  </a:cubicBezTo>
                  <a:lnTo>
                    <a:pt x="1217" y="1026"/>
                  </a:lnTo>
                  <a:cubicBezTo>
                    <a:pt x="1214" y="1026"/>
                    <a:pt x="1210" y="1027"/>
                    <a:pt x="1207" y="1027"/>
                  </a:cubicBezTo>
                  <a:cubicBezTo>
                    <a:pt x="1187" y="1027"/>
                    <a:pt x="1169" y="1013"/>
                    <a:pt x="1164" y="993"/>
                  </a:cubicBezTo>
                  <a:cubicBezTo>
                    <a:pt x="1158" y="969"/>
                    <a:pt x="1173" y="945"/>
                    <a:pt x="1197" y="940"/>
                  </a:cubicBezTo>
                  <a:close/>
                  <a:moveTo>
                    <a:pt x="1197" y="782"/>
                  </a:moveTo>
                  <a:lnTo>
                    <a:pt x="1756" y="654"/>
                  </a:lnTo>
                  <a:cubicBezTo>
                    <a:pt x="1779" y="648"/>
                    <a:pt x="1803" y="663"/>
                    <a:pt x="1809" y="687"/>
                  </a:cubicBezTo>
                  <a:cubicBezTo>
                    <a:pt x="1814" y="710"/>
                    <a:pt x="1799" y="734"/>
                    <a:pt x="1775" y="740"/>
                  </a:cubicBezTo>
                  <a:lnTo>
                    <a:pt x="1217" y="868"/>
                  </a:lnTo>
                  <a:cubicBezTo>
                    <a:pt x="1214" y="869"/>
                    <a:pt x="1210" y="869"/>
                    <a:pt x="1207" y="869"/>
                  </a:cubicBezTo>
                  <a:cubicBezTo>
                    <a:pt x="1187" y="869"/>
                    <a:pt x="1169" y="856"/>
                    <a:pt x="1164" y="835"/>
                  </a:cubicBezTo>
                  <a:cubicBezTo>
                    <a:pt x="1158" y="812"/>
                    <a:pt x="1173" y="788"/>
                    <a:pt x="1197" y="782"/>
                  </a:cubicBezTo>
                  <a:close/>
                  <a:moveTo>
                    <a:pt x="1067" y="1686"/>
                  </a:moveTo>
                  <a:lnTo>
                    <a:pt x="406" y="1534"/>
                  </a:lnTo>
                  <a:lnTo>
                    <a:pt x="406" y="641"/>
                  </a:lnTo>
                  <a:lnTo>
                    <a:pt x="1067" y="794"/>
                  </a:lnTo>
                  <a:lnTo>
                    <a:pt x="1067" y="1686"/>
                  </a:lnTo>
                  <a:close/>
                  <a:moveTo>
                    <a:pt x="1889" y="552"/>
                  </a:moveTo>
                  <a:cubicBezTo>
                    <a:pt x="1878" y="543"/>
                    <a:pt x="1864" y="540"/>
                    <a:pt x="1851" y="543"/>
                  </a:cubicBezTo>
                  <a:lnTo>
                    <a:pt x="1111" y="714"/>
                  </a:lnTo>
                  <a:lnTo>
                    <a:pt x="372" y="543"/>
                  </a:lnTo>
                  <a:cubicBezTo>
                    <a:pt x="358" y="540"/>
                    <a:pt x="345" y="543"/>
                    <a:pt x="334" y="552"/>
                  </a:cubicBezTo>
                  <a:cubicBezTo>
                    <a:pt x="324" y="560"/>
                    <a:pt x="318" y="573"/>
                    <a:pt x="318" y="586"/>
                  </a:cubicBezTo>
                  <a:lnTo>
                    <a:pt x="318" y="1569"/>
                  </a:lnTo>
                  <a:cubicBezTo>
                    <a:pt x="318" y="1589"/>
                    <a:pt x="332" y="1607"/>
                    <a:pt x="352" y="1612"/>
                  </a:cubicBezTo>
                  <a:lnTo>
                    <a:pt x="1102" y="1785"/>
                  </a:lnTo>
                  <a:cubicBezTo>
                    <a:pt x="1105" y="1785"/>
                    <a:pt x="1108" y="1786"/>
                    <a:pt x="1111" y="1786"/>
                  </a:cubicBezTo>
                  <a:cubicBezTo>
                    <a:pt x="1115" y="1786"/>
                    <a:pt x="1118" y="1785"/>
                    <a:pt x="1121" y="1785"/>
                  </a:cubicBezTo>
                  <a:lnTo>
                    <a:pt x="1871" y="1612"/>
                  </a:lnTo>
                  <a:cubicBezTo>
                    <a:pt x="1891" y="1607"/>
                    <a:pt x="1905" y="1589"/>
                    <a:pt x="1905" y="1569"/>
                  </a:cubicBezTo>
                  <a:lnTo>
                    <a:pt x="1905" y="586"/>
                  </a:lnTo>
                  <a:cubicBezTo>
                    <a:pt x="1905" y="573"/>
                    <a:pt x="1899" y="560"/>
                    <a:pt x="1889" y="552"/>
                  </a:cubicBezTo>
                  <a:close/>
                  <a:moveTo>
                    <a:pt x="1111" y="0"/>
                  </a:moveTo>
                  <a:cubicBezTo>
                    <a:pt x="498" y="0"/>
                    <a:pt x="0" y="497"/>
                    <a:pt x="0" y="1111"/>
                  </a:cubicBezTo>
                  <a:cubicBezTo>
                    <a:pt x="0" y="1725"/>
                    <a:pt x="498" y="2222"/>
                    <a:pt x="1111" y="2222"/>
                  </a:cubicBezTo>
                  <a:cubicBezTo>
                    <a:pt x="1725" y="2222"/>
                    <a:pt x="2223" y="1725"/>
                    <a:pt x="2223" y="1111"/>
                  </a:cubicBezTo>
                  <a:cubicBezTo>
                    <a:pt x="2223" y="497"/>
                    <a:pt x="1725" y="0"/>
                    <a:pt x="1111" y="0"/>
                  </a:cubicBezTo>
                  <a:close/>
                  <a:moveTo>
                    <a:pt x="1111" y="88"/>
                  </a:moveTo>
                  <a:cubicBezTo>
                    <a:pt x="1676" y="88"/>
                    <a:pt x="2134" y="547"/>
                    <a:pt x="2134" y="1111"/>
                  </a:cubicBezTo>
                  <a:cubicBezTo>
                    <a:pt x="2134" y="1675"/>
                    <a:pt x="1676" y="2134"/>
                    <a:pt x="1111" y="2134"/>
                  </a:cubicBezTo>
                  <a:cubicBezTo>
                    <a:pt x="547" y="2134"/>
                    <a:pt x="88" y="1675"/>
                    <a:pt x="88" y="1111"/>
                  </a:cubicBezTo>
                  <a:cubicBezTo>
                    <a:pt x="88" y="547"/>
                    <a:pt x="547" y="88"/>
                    <a:pt x="1111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3603705" y="3951645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5561615" y="6611228"/>
            <a:ext cx="1768912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Затвердження 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реєстру 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виплату субсидії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9376001" y="5969114"/>
            <a:ext cx="771144" cy="73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Видача кредиту, лізингу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1376264" y="1937143"/>
            <a:ext cx="1278648" cy="814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Перерахування коштів компенсації на </a:t>
            </a:r>
            <a:r>
              <a:rPr lang="uk-UA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Ескроу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-рахунок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3" name="Группа 132"/>
          <p:cNvGrpSpPr/>
          <p:nvPr/>
        </p:nvGrpSpPr>
        <p:grpSpPr>
          <a:xfrm>
            <a:off x="8279455" y="1370373"/>
            <a:ext cx="900000" cy="900000"/>
            <a:chOff x="5710282" y="2849257"/>
            <a:chExt cx="720000" cy="720000"/>
          </a:xfrm>
        </p:grpSpPr>
        <p:sp>
          <p:nvSpPr>
            <p:cNvPr id="137" name="Овал 136"/>
            <p:cNvSpPr/>
            <p:nvPr/>
          </p:nvSpPr>
          <p:spPr>
            <a:xfrm>
              <a:off x="5728282" y="2867257"/>
              <a:ext cx="684000" cy="68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9" name="Freeform 2000"/>
            <p:cNvSpPr>
              <a:spLocks noEditPoints="1"/>
            </p:cNvSpPr>
            <p:nvPr/>
          </p:nvSpPr>
          <p:spPr bwMode="auto">
            <a:xfrm>
              <a:off x="5710282" y="2849257"/>
              <a:ext cx="720000" cy="720000"/>
            </a:xfrm>
            <a:custGeom>
              <a:avLst/>
              <a:gdLst>
                <a:gd name="T0" fmla="*/ 126 w 252"/>
                <a:gd name="T1" fmla="*/ 242 h 252"/>
                <a:gd name="T2" fmla="*/ 126 w 252"/>
                <a:gd name="T3" fmla="*/ 0 h 252"/>
                <a:gd name="T4" fmla="*/ 252 w 252"/>
                <a:gd name="T5" fmla="*/ 126 h 252"/>
                <a:gd name="T6" fmla="*/ 217 w 252"/>
                <a:gd name="T7" fmla="*/ 116 h 252"/>
                <a:gd name="T8" fmla="*/ 220 w 252"/>
                <a:gd name="T9" fmla="*/ 102 h 252"/>
                <a:gd name="T10" fmla="*/ 205 w 252"/>
                <a:gd name="T11" fmla="*/ 89 h 252"/>
                <a:gd name="T12" fmla="*/ 168 w 252"/>
                <a:gd name="T13" fmla="*/ 96 h 252"/>
                <a:gd name="T14" fmla="*/ 130 w 252"/>
                <a:gd name="T15" fmla="*/ 82 h 252"/>
                <a:gd name="T16" fmla="*/ 33 w 252"/>
                <a:gd name="T17" fmla="*/ 127 h 252"/>
                <a:gd name="T18" fmla="*/ 34 w 252"/>
                <a:gd name="T19" fmla="*/ 141 h 252"/>
                <a:gd name="T20" fmla="*/ 47 w 252"/>
                <a:gd name="T21" fmla="*/ 153 h 252"/>
                <a:gd name="T22" fmla="*/ 34 w 252"/>
                <a:gd name="T23" fmla="*/ 166 h 252"/>
                <a:gd name="T24" fmla="*/ 109 w 252"/>
                <a:gd name="T25" fmla="*/ 191 h 252"/>
                <a:gd name="T26" fmla="*/ 205 w 252"/>
                <a:gd name="T27" fmla="*/ 179 h 252"/>
                <a:gd name="T28" fmla="*/ 168 w 252"/>
                <a:gd name="T29" fmla="*/ 186 h 252"/>
                <a:gd name="T30" fmla="*/ 130 w 252"/>
                <a:gd name="T31" fmla="*/ 172 h 252"/>
                <a:gd name="T32" fmla="*/ 107 w 252"/>
                <a:gd name="T33" fmla="*/ 183 h 252"/>
                <a:gd name="T34" fmla="*/ 106 w 252"/>
                <a:gd name="T35" fmla="*/ 173 h 252"/>
                <a:gd name="T36" fmla="*/ 131 w 252"/>
                <a:gd name="T37" fmla="*/ 163 h 252"/>
                <a:gd name="T38" fmla="*/ 205 w 252"/>
                <a:gd name="T39" fmla="*/ 154 h 252"/>
                <a:gd name="T40" fmla="*/ 137 w 252"/>
                <a:gd name="T41" fmla="*/ 161 h 252"/>
                <a:gd name="T42" fmla="*/ 130 w 252"/>
                <a:gd name="T43" fmla="*/ 154 h 252"/>
                <a:gd name="T44" fmla="*/ 68 w 252"/>
                <a:gd name="T45" fmla="*/ 152 h 252"/>
                <a:gd name="T46" fmla="*/ 58 w 252"/>
                <a:gd name="T47" fmla="*/ 139 h 252"/>
                <a:gd name="T48" fmla="*/ 110 w 252"/>
                <a:gd name="T49" fmla="*/ 156 h 252"/>
                <a:gd name="T50" fmla="*/ 204 w 252"/>
                <a:gd name="T51" fmla="*/ 146 h 252"/>
                <a:gd name="T52" fmla="*/ 217 w 252"/>
                <a:gd name="T53" fmla="*/ 133 h 252"/>
                <a:gd name="T54" fmla="*/ 220 w 252"/>
                <a:gd name="T55" fmla="*/ 119 h 252"/>
                <a:gd name="T56" fmla="*/ 203 w 252"/>
                <a:gd name="T57" fmla="*/ 95 h 252"/>
                <a:gd name="T58" fmla="*/ 168 w 252"/>
                <a:gd name="T59" fmla="*/ 114 h 252"/>
                <a:gd name="T60" fmla="*/ 130 w 252"/>
                <a:gd name="T61" fmla="*/ 100 h 252"/>
                <a:gd name="T62" fmla="*/ 168 w 252"/>
                <a:gd name="T63" fmla="*/ 121 h 252"/>
                <a:gd name="T64" fmla="*/ 205 w 252"/>
                <a:gd name="T65" fmla="*/ 120 h 252"/>
                <a:gd name="T66" fmla="*/ 201 w 252"/>
                <a:gd name="T67" fmla="*/ 124 h 252"/>
                <a:gd name="T68" fmla="*/ 139 w 252"/>
                <a:gd name="T69" fmla="*/ 127 h 252"/>
                <a:gd name="T70" fmla="*/ 133 w 252"/>
                <a:gd name="T71" fmla="*/ 113 h 252"/>
                <a:gd name="T72" fmla="*/ 84 w 252"/>
                <a:gd name="T73" fmla="*/ 128 h 252"/>
                <a:gd name="T74" fmla="*/ 116 w 252"/>
                <a:gd name="T75" fmla="*/ 125 h 252"/>
                <a:gd name="T76" fmla="*/ 205 w 252"/>
                <a:gd name="T77" fmla="*/ 137 h 252"/>
                <a:gd name="T78" fmla="*/ 204 w 252"/>
                <a:gd name="T79" fmla="*/ 139 h 252"/>
                <a:gd name="T80" fmla="*/ 202 w 252"/>
                <a:gd name="T81" fmla="*/ 141 h 252"/>
                <a:gd name="T82" fmla="*/ 168 w 252"/>
                <a:gd name="T83" fmla="*/ 150 h 252"/>
                <a:gd name="T84" fmla="*/ 136 w 252"/>
                <a:gd name="T85" fmla="*/ 143 h 252"/>
                <a:gd name="T86" fmla="*/ 131 w 252"/>
                <a:gd name="T87" fmla="*/ 138 h 252"/>
                <a:gd name="T88" fmla="*/ 168 w 252"/>
                <a:gd name="T89" fmla="*/ 139 h 252"/>
                <a:gd name="T90" fmla="*/ 205 w 252"/>
                <a:gd name="T91" fmla="*/ 120 h 252"/>
                <a:gd name="T92" fmla="*/ 205 w 252"/>
                <a:gd name="T93" fmla="*/ 120 h 252"/>
                <a:gd name="T94" fmla="*/ 199 w 252"/>
                <a:gd name="T95" fmla="*/ 78 h 252"/>
                <a:gd name="T96" fmla="*/ 130 w 252"/>
                <a:gd name="T97" fmla="*/ 7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220" y="119"/>
                  </a:moveTo>
                  <a:cubicBezTo>
                    <a:pt x="220" y="117"/>
                    <a:pt x="219" y="116"/>
                    <a:pt x="217" y="116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8" y="105"/>
                    <a:pt x="218" y="105"/>
                    <a:pt x="218" y="105"/>
                  </a:cubicBezTo>
                  <a:cubicBezTo>
                    <a:pt x="220" y="105"/>
                    <a:pt x="220" y="103"/>
                    <a:pt x="220" y="102"/>
                  </a:cubicBezTo>
                  <a:cubicBezTo>
                    <a:pt x="220" y="100"/>
                    <a:pt x="219" y="99"/>
                    <a:pt x="218" y="98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5" y="92"/>
                    <a:pt x="205" y="91"/>
                    <a:pt x="205" y="89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5"/>
                    <a:pt x="203" y="88"/>
                    <a:pt x="199" y="90"/>
                  </a:cubicBezTo>
                  <a:cubicBezTo>
                    <a:pt x="192" y="94"/>
                    <a:pt x="181" y="96"/>
                    <a:pt x="168" y="96"/>
                  </a:cubicBezTo>
                  <a:cubicBezTo>
                    <a:pt x="156" y="96"/>
                    <a:pt x="146" y="94"/>
                    <a:pt x="139" y="91"/>
                  </a:cubicBezTo>
                  <a:cubicBezTo>
                    <a:pt x="138" y="91"/>
                    <a:pt x="137" y="90"/>
                    <a:pt x="137" y="90"/>
                  </a:cubicBezTo>
                  <a:cubicBezTo>
                    <a:pt x="133" y="88"/>
                    <a:pt x="130" y="85"/>
                    <a:pt x="130" y="82"/>
                  </a:cubicBezTo>
                  <a:cubicBezTo>
                    <a:pt x="130" y="81"/>
                    <a:pt x="131" y="80"/>
                    <a:pt x="131" y="79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3" y="124"/>
                    <a:pt x="33" y="126"/>
                    <a:pt x="33" y="127"/>
                  </a:cubicBezTo>
                  <a:cubicBezTo>
                    <a:pt x="33" y="129"/>
                    <a:pt x="34" y="130"/>
                    <a:pt x="35" y="131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3" y="142"/>
                    <a:pt x="32" y="143"/>
                    <a:pt x="32" y="145"/>
                  </a:cubicBezTo>
                  <a:cubicBezTo>
                    <a:pt x="32" y="147"/>
                    <a:pt x="33" y="148"/>
                    <a:pt x="35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2" y="159"/>
                    <a:pt x="32" y="161"/>
                    <a:pt x="32" y="162"/>
                  </a:cubicBezTo>
                  <a:cubicBezTo>
                    <a:pt x="32" y="164"/>
                    <a:pt x="33" y="165"/>
                    <a:pt x="34" y="166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06" y="191"/>
                    <a:pt x="107" y="191"/>
                    <a:pt x="107" y="191"/>
                  </a:cubicBezTo>
                  <a:cubicBezTo>
                    <a:pt x="108" y="191"/>
                    <a:pt x="108" y="191"/>
                    <a:pt x="109" y="19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3" y="188"/>
                    <a:pt x="149" y="193"/>
                    <a:pt x="168" y="193"/>
                  </a:cubicBezTo>
                  <a:cubicBezTo>
                    <a:pt x="188" y="193"/>
                    <a:pt x="205" y="187"/>
                    <a:pt x="205" y="179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4"/>
                    <a:pt x="203" y="177"/>
                    <a:pt x="199" y="179"/>
                  </a:cubicBezTo>
                  <a:cubicBezTo>
                    <a:pt x="192" y="183"/>
                    <a:pt x="181" y="186"/>
                    <a:pt x="168" y="186"/>
                  </a:cubicBezTo>
                  <a:cubicBezTo>
                    <a:pt x="155" y="186"/>
                    <a:pt x="143" y="183"/>
                    <a:pt x="137" y="179"/>
                  </a:cubicBezTo>
                  <a:cubicBezTo>
                    <a:pt x="136" y="179"/>
                    <a:pt x="136" y="179"/>
                    <a:pt x="135" y="178"/>
                  </a:cubicBezTo>
                  <a:cubicBezTo>
                    <a:pt x="132" y="176"/>
                    <a:pt x="131" y="174"/>
                    <a:pt x="130" y="172"/>
                  </a:cubicBezTo>
                  <a:cubicBezTo>
                    <a:pt x="130" y="172"/>
                    <a:pt x="130" y="172"/>
                    <a:pt x="130" y="171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46" y="162"/>
                    <a:pt x="46" y="162"/>
                    <a:pt x="46" y="162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7" y="173"/>
                    <a:pt x="107" y="173"/>
                    <a:pt x="108" y="173"/>
                  </a:cubicBezTo>
                  <a:cubicBezTo>
                    <a:pt x="108" y="173"/>
                    <a:pt x="109" y="173"/>
                    <a:pt x="109" y="173"/>
                  </a:cubicBezTo>
                  <a:cubicBezTo>
                    <a:pt x="131" y="163"/>
                    <a:pt x="131" y="163"/>
                    <a:pt x="131" y="163"/>
                  </a:cubicBezTo>
                  <a:cubicBezTo>
                    <a:pt x="134" y="170"/>
                    <a:pt x="149" y="175"/>
                    <a:pt x="168" y="175"/>
                  </a:cubicBezTo>
                  <a:cubicBezTo>
                    <a:pt x="188" y="175"/>
                    <a:pt x="205" y="169"/>
                    <a:pt x="205" y="161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5" y="156"/>
                    <a:pt x="203" y="159"/>
                    <a:pt x="199" y="161"/>
                  </a:cubicBezTo>
                  <a:cubicBezTo>
                    <a:pt x="192" y="165"/>
                    <a:pt x="181" y="168"/>
                    <a:pt x="168" y="168"/>
                  </a:cubicBezTo>
                  <a:cubicBezTo>
                    <a:pt x="155" y="168"/>
                    <a:pt x="143" y="165"/>
                    <a:pt x="137" y="161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33" y="159"/>
                    <a:pt x="131" y="157"/>
                    <a:pt x="131" y="155"/>
                  </a:cubicBezTo>
                  <a:cubicBezTo>
                    <a:pt x="131" y="154"/>
                    <a:pt x="130" y="154"/>
                    <a:pt x="130" y="154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08" y="165"/>
                    <a:pt x="108" y="165"/>
                    <a:pt x="108" y="165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7" y="156"/>
                    <a:pt x="108" y="156"/>
                    <a:pt x="108" y="156"/>
                  </a:cubicBezTo>
                  <a:cubicBezTo>
                    <a:pt x="109" y="156"/>
                    <a:pt x="109" y="156"/>
                    <a:pt x="110" y="15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4" y="152"/>
                    <a:pt x="150" y="157"/>
                    <a:pt x="168" y="157"/>
                  </a:cubicBezTo>
                  <a:cubicBezTo>
                    <a:pt x="185" y="157"/>
                    <a:pt x="200" y="153"/>
                    <a:pt x="204" y="146"/>
                  </a:cubicBezTo>
                  <a:cubicBezTo>
                    <a:pt x="217" y="140"/>
                    <a:pt x="217" y="140"/>
                    <a:pt x="217" y="140"/>
                  </a:cubicBezTo>
                  <a:cubicBezTo>
                    <a:pt x="219" y="140"/>
                    <a:pt x="219" y="138"/>
                    <a:pt x="219" y="137"/>
                  </a:cubicBezTo>
                  <a:cubicBezTo>
                    <a:pt x="219" y="135"/>
                    <a:pt x="218" y="134"/>
                    <a:pt x="217" y="133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9" y="122"/>
                    <a:pt x="220" y="121"/>
                    <a:pt x="220" y="119"/>
                  </a:cubicBezTo>
                  <a:moveTo>
                    <a:pt x="133" y="95"/>
                  </a:moveTo>
                  <a:cubicBezTo>
                    <a:pt x="139" y="100"/>
                    <a:pt x="152" y="104"/>
                    <a:pt x="168" y="104"/>
                  </a:cubicBezTo>
                  <a:cubicBezTo>
                    <a:pt x="184" y="104"/>
                    <a:pt x="197" y="100"/>
                    <a:pt x="203" y="95"/>
                  </a:cubicBezTo>
                  <a:cubicBezTo>
                    <a:pt x="204" y="96"/>
                    <a:pt x="205" y="98"/>
                    <a:pt x="205" y="100"/>
                  </a:cubicBezTo>
                  <a:cubicBezTo>
                    <a:pt x="205" y="103"/>
                    <a:pt x="203" y="105"/>
                    <a:pt x="199" y="108"/>
                  </a:cubicBezTo>
                  <a:cubicBezTo>
                    <a:pt x="192" y="111"/>
                    <a:pt x="181" y="114"/>
                    <a:pt x="168" y="114"/>
                  </a:cubicBezTo>
                  <a:cubicBezTo>
                    <a:pt x="156" y="114"/>
                    <a:pt x="146" y="112"/>
                    <a:pt x="139" y="109"/>
                  </a:cubicBezTo>
                  <a:cubicBezTo>
                    <a:pt x="138" y="108"/>
                    <a:pt x="137" y="108"/>
                    <a:pt x="137" y="108"/>
                  </a:cubicBezTo>
                  <a:cubicBezTo>
                    <a:pt x="133" y="105"/>
                    <a:pt x="130" y="103"/>
                    <a:pt x="130" y="100"/>
                  </a:cubicBezTo>
                  <a:cubicBezTo>
                    <a:pt x="130" y="98"/>
                    <a:pt x="131" y="96"/>
                    <a:pt x="133" y="95"/>
                  </a:cubicBezTo>
                  <a:moveTo>
                    <a:pt x="133" y="113"/>
                  </a:moveTo>
                  <a:cubicBezTo>
                    <a:pt x="139" y="118"/>
                    <a:pt x="152" y="121"/>
                    <a:pt x="168" y="121"/>
                  </a:cubicBezTo>
                  <a:cubicBezTo>
                    <a:pt x="184" y="121"/>
                    <a:pt x="197" y="118"/>
                    <a:pt x="203" y="113"/>
                  </a:cubicBezTo>
                  <a:cubicBezTo>
                    <a:pt x="204" y="114"/>
                    <a:pt x="205" y="116"/>
                    <a:pt x="205" y="118"/>
                  </a:cubicBezTo>
                  <a:cubicBezTo>
                    <a:pt x="205" y="119"/>
                    <a:pt x="205" y="119"/>
                    <a:pt x="205" y="120"/>
                  </a:cubicBezTo>
                  <a:cubicBezTo>
                    <a:pt x="204" y="121"/>
                    <a:pt x="204" y="122"/>
                    <a:pt x="203" y="122"/>
                  </a:cubicBezTo>
                  <a:cubicBezTo>
                    <a:pt x="203" y="123"/>
                    <a:pt x="202" y="123"/>
                    <a:pt x="202" y="123"/>
                  </a:cubicBezTo>
                  <a:cubicBezTo>
                    <a:pt x="202" y="124"/>
                    <a:pt x="202" y="124"/>
                    <a:pt x="201" y="124"/>
                  </a:cubicBezTo>
                  <a:cubicBezTo>
                    <a:pt x="201" y="125"/>
                    <a:pt x="200" y="125"/>
                    <a:pt x="199" y="126"/>
                  </a:cubicBezTo>
                  <a:cubicBezTo>
                    <a:pt x="192" y="129"/>
                    <a:pt x="181" y="132"/>
                    <a:pt x="168" y="132"/>
                  </a:cubicBezTo>
                  <a:cubicBezTo>
                    <a:pt x="156" y="132"/>
                    <a:pt x="146" y="130"/>
                    <a:pt x="139" y="127"/>
                  </a:cubicBezTo>
                  <a:cubicBezTo>
                    <a:pt x="138" y="126"/>
                    <a:pt x="137" y="126"/>
                    <a:pt x="137" y="126"/>
                  </a:cubicBezTo>
                  <a:cubicBezTo>
                    <a:pt x="133" y="123"/>
                    <a:pt x="130" y="121"/>
                    <a:pt x="130" y="118"/>
                  </a:cubicBezTo>
                  <a:cubicBezTo>
                    <a:pt x="130" y="116"/>
                    <a:pt x="131" y="114"/>
                    <a:pt x="133" y="113"/>
                  </a:cubicBezTo>
                  <a:moveTo>
                    <a:pt x="113" y="128"/>
                  </a:moveTo>
                  <a:cubicBezTo>
                    <a:pt x="110" y="130"/>
                    <a:pt x="105" y="131"/>
                    <a:pt x="99" y="131"/>
                  </a:cubicBezTo>
                  <a:cubicBezTo>
                    <a:pt x="93" y="131"/>
                    <a:pt x="87" y="130"/>
                    <a:pt x="84" y="128"/>
                  </a:cubicBezTo>
                  <a:cubicBezTo>
                    <a:pt x="83" y="127"/>
                    <a:pt x="81" y="126"/>
                    <a:pt x="81" y="125"/>
                  </a:cubicBezTo>
                  <a:cubicBezTo>
                    <a:pt x="81" y="121"/>
                    <a:pt x="89" y="118"/>
                    <a:pt x="99" y="118"/>
                  </a:cubicBezTo>
                  <a:cubicBezTo>
                    <a:pt x="108" y="118"/>
                    <a:pt x="116" y="121"/>
                    <a:pt x="116" y="125"/>
                  </a:cubicBezTo>
                  <a:cubicBezTo>
                    <a:pt x="116" y="126"/>
                    <a:pt x="115" y="127"/>
                    <a:pt x="113" y="128"/>
                  </a:cubicBezTo>
                  <a:moveTo>
                    <a:pt x="205" y="136"/>
                  </a:moveTo>
                  <a:cubicBezTo>
                    <a:pt x="205" y="136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8"/>
                    <a:pt x="205" y="138"/>
                    <a:pt x="204" y="139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4" y="140"/>
                    <a:pt x="203" y="140"/>
                    <a:pt x="203" y="140"/>
                  </a:cubicBezTo>
                  <a:cubicBezTo>
                    <a:pt x="203" y="141"/>
                    <a:pt x="203" y="141"/>
                    <a:pt x="202" y="141"/>
                  </a:cubicBezTo>
                  <a:cubicBezTo>
                    <a:pt x="202" y="141"/>
                    <a:pt x="202" y="142"/>
                    <a:pt x="201" y="142"/>
                  </a:cubicBezTo>
                  <a:cubicBezTo>
                    <a:pt x="201" y="142"/>
                    <a:pt x="200" y="143"/>
                    <a:pt x="199" y="143"/>
                  </a:cubicBezTo>
                  <a:cubicBezTo>
                    <a:pt x="192" y="147"/>
                    <a:pt x="181" y="150"/>
                    <a:pt x="168" y="150"/>
                  </a:cubicBezTo>
                  <a:cubicBezTo>
                    <a:pt x="155" y="150"/>
                    <a:pt x="143" y="147"/>
                    <a:pt x="137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4" y="142"/>
                    <a:pt x="133" y="141"/>
                    <a:pt x="132" y="140"/>
                  </a:cubicBezTo>
                  <a:cubicBezTo>
                    <a:pt x="132" y="140"/>
                    <a:pt x="132" y="139"/>
                    <a:pt x="132" y="139"/>
                  </a:cubicBezTo>
                  <a:cubicBezTo>
                    <a:pt x="131" y="139"/>
                    <a:pt x="131" y="138"/>
                    <a:pt x="131" y="138"/>
                  </a:cubicBezTo>
                  <a:cubicBezTo>
                    <a:pt x="131" y="137"/>
                    <a:pt x="130" y="136"/>
                    <a:pt x="130" y="136"/>
                  </a:cubicBezTo>
                  <a:cubicBezTo>
                    <a:pt x="130" y="134"/>
                    <a:pt x="131" y="132"/>
                    <a:pt x="133" y="130"/>
                  </a:cubicBezTo>
                  <a:cubicBezTo>
                    <a:pt x="139" y="136"/>
                    <a:pt x="152" y="139"/>
                    <a:pt x="168" y="139"/>
                  </a:cubicBezTo>
                  <a:cubicBezTo>
                    <a:pt x="184" y="139"/>
                    <a:pt x="197" y="136"/>
                    <a:pt x="203" y="130"/>
                  </a:cubicBezTo>
                  <a:cubicBezTo>
                    <a:pt x="204" y="132"/>
                    <a:pt x="205" y="134"/>
                    <a:pt x="205" y="136"/>
                  </a:cubicBezTo>
                  <a:moveTo>
                    <a:pt x="205" y="120"/>
                  </a:moveTo>
                  <a:cubicBezTo>
                    <a:pt x="205" y="120"/>
                    <a:pt x="205" y="120"/>
                    <a:pt x="205" y="120"/>
                  </a:cubicBezTo>
                  <a:cubicBezTo>
                    <a:pt x="206" y="120"/>
                    <a:pt x="206" y="120"/>
                    <a:pt x="206" y="120"/>
                  </a:cubicBezTo>
                  <a:lnTo>
                    <a:pt x="205" y="120"/>
                  </a:lnTo>
                  <a:close/>
                  <a:moveTo>
                    <a:pt x="137" y="78"/>
                  </a:moveTo>
                  <a:cubicBezTo>
                    <a:pt x="143" y="82"/>
                    <a:pt x="155" y="85"/>
                    <a:pt x="168" y="85"/>
                  </a:cubicBezTo>
                  <a:cubicBezTo>
                    <a:pt x="181" y="85"/>
                    <a:pt x="192" y="82"/>
                    <a:pt x="199" y="78"/>
                  </a:cubicBezTo>
                  <a:cubicBezTo>
                    <a:pt x="203" y="76"/>
                    <a:pt x="205" y="73"/>
                    <a:pt x="205" y="70"/>
                  </a:cubicBezTo>
                  <a:cubicBezTo>
                    <a:pt x="205" y="63"/>
                    <a:pt x="188" y="56"/>
                    <a:pt x="168" y="56"/>
                  </a:cubicBezTo>
                  <a:cubicBezTo>
                    <a:pt x="147" y="56"/>
                    <a:pt x="130" y="63"/>
                    <a:pt x="130" y="70"/>
                  </a:cubicBezTo>
                  <a:cubicBezTo>
                    <a:pt x="130" y="73"/>
                    <a:pt x="133" y="76"/>
                    <a:pt x="137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5728282" y="2867257"/>
              <a:ext cx="684000" cy="684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3" name="Прямоугольник 152"/>
          <p:cNvSpPr/>
          <p:nvPr/>
        </p:nvSpPr>
        <p:spPr>
          <a:xfrm>
            <a:off x="1672867" y="4576662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4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9205494" y="1151065"/>
            <a:ext cx="1273070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Виплата компенсації по кредиту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5" name="Равнобедренный треугольник 154"/>
          <p:cNvSpPr/>
          <p:nvPr/>
        </p:nvSpPr>
        <p:spPr>
          <a:xfrm rot="15823306">
            <a:off x="4598856" y="1578020"/>
            <a:ext cx="182648" cy="1860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Равнобедренный треугольник 155"/>
          <p:cNvSpPr/>
          <p:nvPr/>
        </p:nvSpPr>
        <p:spPr>
          <a:xfrm rot="16369957">
            <a:off x="6999973" y="1495839"/>
            <a:ext cx="180000" cy="180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1382266" y="3808923"/>
            <a:ext cx="969291" cy="40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Кредитна оцінка МСП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8" name="Группа 157"/>
          <p:cNvGrpSpPr/>
          <p:nvPr/>
        </p:nvGrpSpPr>
        <p:grpSpPr>
          <a:xfrm>
            <a:off x="5481722" y="1073529"/>
            <a:ext cx="1440000" cy="1440000"/>
            <a:chOff x="5481722" y="986902"/>
            <a:chExt cx="1440000" cy="1440000"/>
          </a:xfrm>
        </p:grpSpPr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8644" y="1057596"/>
              <a:ext cx="636575" cy="1298612"/>
            </a:xfrm>
            <a:prstGeom prst="rect">
              <a:avLst/>
            </a:prstGeom>
          </p:spPr>
        </p:pic>
        <p:sp>
          <p:nvSpPr>
            <p:cNvPr id="160" name="Овал 159"/>
            <p:cNvSpPr/>
            <p:nvPr/>
          </p:nvSpPr>
          <p:spPr>
            <a:xfrm>
              <a:off x="5481722" y="986902"/>
              <a:ext cx="1440000" cy="144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61" name="Прямоугольник 160"/>
          <p:cNvSpPr/>
          <p:nvPr/>
        </p:nvSpPr>
        <p:spPr>
          <a:xfrm>
            <a:off x="2737114" y="6143513"/>
            <a:ext cx="1893307" cy="750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Подання </a:t>
            </a:r>
          </a:p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реєстру на 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виплату субсидії</a:t>
            </a:r>
          </a:p>
          <a:p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становою-партнером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2" name="Группа 171"/>
          <p:cNvGrpSpPr/>
          <p:nvPr/>
        </p:nvGrpSpPr>
        <p:grpSpPr>
          <a:xfrm>
            <a:off x="5931212" y="5780209"/>
            <a:ext cx="936000" cy="936000"/>
            <a:chOff x="5019080" y="3511310"/>
            <a:chExt cx="936000" cy="936000"/>
          </a:xfrm>
        </p:grpSpPr>
        <p:sp>
          <p:nvSpPr>
            <p:cNvPr id="173" name="Овал 172"/>
            <p:cNvSpPr/>
            <p:nvPr/>
          </p:nvSpPr>
          <p:spPr>
            <a:xfrm>
              <a:off x="5019080" y="35113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9578" y="3714193"/>
              <a:ext cx="745612" cy="446496"/>
            </a:xfrm>
            <a:prstGeom prst="rect">
              <a:avLst/>
            </a:prstGeom>
            <a:noFill/>
          </p:spPr>
        </p:pic>
        <p:sp>
          <p:nvSpPr>
            <p:cNvPr id="175" name="Овал 174"/>
            <p:cNvSpPr/>
            <p:nvPr/>
          </p:nvSpPr>
          <p:spPr>
            <a:xfrm>
              <a:off x="5037080" y="3529310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76" name="Скругленная соединительная линия 175"/>
          <p:cNvCxnSpPr>
            <a:stCxn id="173" idx="6"/>
            <a:endCxn id="160" idx="6"/>
          </p:cNvCxnSpPr>
          <p:nvPr/>
        </p:nvCxnSpPr>
        <p:spPr>
          <a:xfrm flipV="1">
            <a:off x="6867212" y="1793529"/>
            <a:ext cx="54510" cy="4454680"/>
          </a:xfrm>
          <a:prstGeom prst="curvedConnector3">
            <a:avLst>
              <a:gd name="adj1" fmla="val 1886890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77" name="Группа 176"/>
          <p:cNvGrpSpPr/>
          <p:nvPr/>
        </p:nvGrpSpPr>
        <p:grpSpPr>
          <a:xfrm>
            <a:off x="7407722" y="3565446"/>
            <a:ext cx="900000" cy="900000"/>
            <a:chOff x="5710282" y="2849257"/>
            <a:chExt cx="720000" cy="720000"/>
          </a:xfrm>
        </p:grpSpPr>
        <p:sp>
          <p:nvSpPr>
            <p:cNvPr id="178" name="Овал 177"/>
            <p:cNvSpPr/>
            <p:nvPr/>
          </p:nvSpPr>
          <p:spPr>
            <a:xfrm>
              <a:off x="5728282" y="2867257"/>
              <a:ext cx="684000" cy="68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9" name="Freeform 2000"/>
            <p:cNvSpPr>
              <a:spLocks noEditPoints="1"/>
            </p:cNvSpPr>
            <p:nvPr/>
          </p:nvSpPr>
          <p:spPr bwMode="auto">
            <a:xfrm>
              <a:off x="5710282" y="2849257"/>
              <a:ext cx="720000" cy="720000"/>
            </a:xfrm>
            <a:custGeom>
              <a:avLst/>
              <a:gdLst>
                <a:gd name="T0" fmla="*/ 126 w 252"/>
                <a:gd name="T1" fmla="*/ 242 h 252"/>
                <a:gd name="T2" fmla="*/ 126 w 252"/>
                <a:gd name="T3" fmla="*/ 0 h 252"/>
                <a:gd name="T4" fmla="*/ 252 w 252"/>
                <a:gd name="T5" fmla="*/ 126 h 252"/>
                <a:gd name="T6" fmla="*/ 217 w 252"/>
                <a:gd name="T7" fmla="*/ 116 h 252"/>
                <a:gd name="T8" fmla="*/ 220 w 252"/>
                <a:gd name="T9" fmla="*/ 102 h 252"/>
                <a:gd name="T10" fmla="*/ 205 w 252"/>
                <a:gd name="T11" fmla="*/ 89 h 252"/>
                <a:gd name="T12" fmla="*/ 168 w 252"/>
                <a:gd name="T13" fmla="*/ 96 h 252"/>
                <a:gd name="T14" fmla="*/ 130 w 252"/>
                <a:gd name="T15" fmla="*/ 82 h 252"/>
                <a:gd name="T16" fmla="*/ 33 w 252"/>
                <a:gd name="T17" fmla="*/ 127 h 252"/>
                <a:gd name="T18" fmla="*/ 34 w 252"/>
                <a:gd name="T19" fmla="*/ 141 h 252"/>
                <a:gd name="T20" fmla="*/ 47 w 252"/>
                <a:gd name="T21" fmla="*/ 153 h 252"/>
                <a:gd name="T22" fmla="*/ 34 w 252"/>
                <a:gd name="T23" fmla="*/ 166 h 252"/>
                <a:gd name="T24" fmla="*/ 109 w 252"/>
                <a:gd name="T25" fmla="*/ 191 h 252"/>
                <a:gd name="T26" fmla="*/ 205 w 252"/>
                <a:gd name="T27" fmla="*/ 179 h 252"/>
                <a:gd name="T28" fmla="*/ 168 w 252"/>
                <a:gd name="T29" fmla="*/ 186 h 252"/>
                <a:gd name="T30" fmla="*/ 130 w 252"/>
                <a:gd name="T31" fmla="*/ 172 h 252"/>
                <a:gd name="T32" fmla="*/ 107 w 252"/>
                <a:gd name="T33" fmla="*/ 183 h 252"/>
                <a:gd name="T34" fmla="*/ 106 w 252"/>
                <a:gd name="T35" fmla="*/ 173 h 252"/>
                <a:gd name="T36" fmla="*/ 131 w 252"/>
                <a:gd name="T37" fmla="*/ 163 h 252"/>
                <a:gd name="T38" fmla="*/ 205 w 252"/>
                <a:gd name="T39" fmla="*/ 154 h 252"/>
                <a:gd name="T40" fmla="*/ 137 w 252"/>
                <a:gd name="T41" fmla="*/ 161 h 252"/>
                <a:gd name="T42" fmla="*/ 130 w 252"/>
                <a:gd name="T43" fmla="*/ 154 h 252"/>
                <a:gd name="T44" fmla="*/ 68 w 252"/>
                <a:gd name="T45" fmla="*/ 152 h 252"/>
                <a:gd name="T46" fmla="*/ 58 w 252"/>
                <a:gd name="T47" fmla="*/ 139 h 252"/>
                <a:gd name="T48" fmla="*/ 110 w 252"/>
                <a:gd name="T49" fmla="*/ 156 h 252"/>
                <a:gd name="T50" fmla="*/ 204 w 252"/>
                <a:gd name="T51" fmla="*/ 146 h 252"/>
                <a:gd name="T52" fmla="*/ 217 w 252"/>
                <a:gd name="T53" fmla="*/ 133 h 252"/>
                <a:gd name="T54" fmla="*/ 220 w 252"/>
                <a:gd name="T55" fmla="*/ 119 h 252"/>
                <a:gd name="T56" fmla="*/ 203 w 252"/>
                <a:gd name="T57" fmla="*/ 95 h 252"/>
                <a:gd name="T58" fmla="*/ 168 w 252"/>
                <a:gd name="T59" fmla="*/ 114 h 252"/>
                <a:gd name="T60" fmla="*/ 130 w 252"/>
                <a:gd name="T61" fmla="*/ 100 h 252"/>
                <a:gd name="T62" fmla="*/ 168 w 252"/>
                <a:gd name="T63" fmla="*/ 121 h 252"/>
                <a:gd name="T64" fmla="*/ 205 w 252"/>
                <a:gd name="T65" fmla="*/ 120 h 252"/>
                <a:gd name="T66" fmla="*/ 201 w 252"/>
                <a:gd name="T67" fmla="*/ 124 h 252"/>
                <a:gd name="T68" fmla="*/ 139 w 252"/>
                <a:gd name="T69" fmla="*/ 127 h 252"/>
                <a:gd name="T70" fmla="*/ 133 w 252"/>
                <a:gd name="T71" fmla="*/ 113 h 252"/>
                <a:gd name="T72" fmla="*/ 84 w 252"/>
                <a:gd name="T73" fmla="*/ 128 h 252"/>
                <a:gd name="T74" fmla="*/ 116 w 252"/>
                <a:gd name="T75" fmla="*/ 125 h 252"/>
                <a:gd name="T76" fmla="*/ 205 w 252"/>
                <a:gd name="T77" fmla="*/ 137 h 252"/>
                <a:gd name="T78" fmla="*/ 204 w 252"/>
                <a:gd name="T79" fmla="*/ 139 h 252"/>
                <a:gd name="T80" fmla="*/ 202 w 252"/>
                <a:gd name="T81" fmla="*/ 141 h 252"/>
                <a:gd name="T82" fmla="*/ 168 w 252"/>
                <a:gd name="T83" fmla="*/ 150 h 252"/>
                <a:gd name="T84" fmla="*/ 136 w 252"/>
                <a:gd name="T85" fmla="*/ 143 h 252"/>
                <a:gd name="T86" fmla="*/ 131 w 252"/>
                <a:gd name="T87" fmla="*/ 138 h 252"/>
                <a:gd name="T88" fmla="*/ 168 w 252"/>
                <a:gd name="T89" fmla="*/ 139 h 252"/>
                <a:gd name="T90" fmla="*/ 205 w 252"/>
                <a:gd name="T91" fmla="*/ 120 h 252"/>
                <a:gd name="T92" fmla="*/ 205 w 252"/>
                <a:gd name="T93" fmla="*/ 120 h 252"/>
                <a:gd name="T94" fmla="*/ 199 w 252"/>
                <a:gd name="T95" fmla="*/ 78 h 252"/>
                <a:gd name="T96" fmla="*/ 130 w 252"/>
                <a:gd name="T97" fmla="*/ 7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220" y="119"/>
                  </a:moveTo>
                  <a:cubicBezTo>
                    <a:pt x="220" y="117"/>
                    <a:pt x="219" y="116"/>
                    <a:pt x="217" y="116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8" y="105"/>
                    <a:pt x="218" y="105"/>
                    <a:pt x="218" y="105"/>
                  </a:cubicBezTo>
                  <a:cubicBezTo>
                    <a:pt x="220" y="105"/>
                    <a:pt x="220" y="103"/>
                    <a:pt x="220" y="102"/>
                  </a:cubicBezTo>
                  <a:cubicBezTo>
                    <a:pt x="220" y="100"/>
                    <a:pt x="219" y="99"/>
                    <a:pt x="218" y="98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5" y="92"/>
                    <a:pt x="205" y="91"/>
                    <a:pt x="205" y="89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5"/>
                    <a:pt x="203" y="88"/>
                    <a:pt x="199" y="90"/>
                  </a:cubicBezTo>
                  <a:cubicBezTo>
                    <a:pt x="192" y="94"/>
                    <a:pt x="181" y="96"/>
                    <a:pt x="168" y="96"/>
                  </a:cubicBezTo>
                  <a:cubicBezTo>
                    <a:pt x="156" y="96"/>
                    <a:pt x="146" y="94"/>
                    <a:pt x="139" y="91"/>
                  </a:cubicBezTo>
                  <a:cubicBezTo>
                    <a:pt x="138" y="91"/>
                    <a:pt x="137" y="90"/>
                    <a:pt x="137" y="90"/>
                  </a:cubicBezTo>
                  <a:cubicBezTo>
                    <a:pt x="133" y="88"/>
                    <a:pt x="130" y="85"/>
                    <a:pt x="130" y="82"/>
                  </a:cubicBezTo>
                  <a:cubicBezTo>
                    <a:pt x="130" y="81"/>
                    <a:pt x="131" y="80"/>
                    <a:pt x="131" y="79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3" y="124"/>
                    <a:pt x="33" y="126"/>
                    <a:pt x="33" y="127"/>
                  </a:cubicBezTo>
                  <a:cubicBezTo>
                    <a:pt x="33" y="129"/>
                    <a:pt x="34" y="130"/>
                    <a:pt x="35" y="131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3" y="142"/>
                    <a:pt x="32" y="143"/>
                    <a:pt x="32" y="145"/>
                  </a:cubicBezTo>
                  <a:cubicBezTo>
                    <a:pt x="32" y="147"/>
                    <a:pt x="33" y="148"/>
                    <a:pt x="35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2" y="159"/>
                    <a:pt x="32" y="161"/>
                    <a:pt x="32" y="162"/>
                  </a:cubicBezTo>
                  <a:cubicBezTo>
                    <a:pt x="32" y="164"/>
                    <a:pt x="33" y="165"/>
                    <a:pt x="34" y="166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06" y="191"/>
                    <a:pt x="107" y="191"/>
                    <a:pt x="107" y="191"/>
                  </a:cubicBezTo>
                  <a:cubicBezTo>
                    <a:pt x="108" y="191"/>
                    <a:pt x="108" y="191"/>
                    <a:pt x="109" y="19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3" y="188"/>
                    <a:pt x="149" y="193"/>
                    <a:pt x="168" y="193"/>
                  </a:cubicBezTo>
                  <a:cubicBezTo>
                    <a:pt x="188" y="193"/>
                    <a:pt x="205" y="187"/>
                    <a:pt x="205" y="179"/>
                  </a:cubicBezTo>
                  <a:cubicBezTo>
                    <a:pt x="205" y="171"/>
                    <a:pt x="205" y="171"/>
                    <a:pt x="205" y="171"/>
                  </a:cubicBezTo>
                  <a:cubicBezTo>
                    <a:pt x="205" y="174"/>
                    <a:pt x="203" y="177"/>
                    <a:pt x="199" y="179"/>
                  </a:cubicBezTo>
                  <a:cubicBezTo>
                    <a:pt x="192" y="183"/>
                    <a:pt x="181" y="186"/>
                    <a:pt x="168" y="186"/>
                  </a:cubicBezTo>
                  <a:cubicBezTo>
                    <a:pt x="155" y="186"/>
                    <a:pt x="143" y="183"/>
                    <a:pt x="137" y="179"/>
                  </a:cubicBezTo>
                  <a:cubicBezTo>
                    <a:pt x="136" y="179"/>
                    <a:pt x="136" y="179"/>
                    <a:pt x="135" y="178"/>
                  </a:cubicBezTo>
                  <a:cubicBezTo>
                    <a:pt x="132" y="176"/>
                    <a:pt x="131" y="174"/>
                    <a:pt x="130" y="172"/>
                  </a:cubicBezTo>
                  <a:cubicBezTo>
                    <a:pt x="130" y="172"/>
                    <a:pt x="130" y="172"/>
                    <a:pt x="130" y="171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46" y="162"/>
                    <a:pt x="46" y="162"/>
                    <a:pt x="46" y="162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7" y="173"/>
                    <a:pt x="107" y="173"/>
                    <a:pt x="108" y="173"/>
                  </a:cubicBezTo>
                  <a:cubicBezTo>
                    <a:pt x="108" y="173"/>
                    <a:pt x="109" y="173"/>
                    <a:pt x="109" y="173"/>
                  </a:cubicBezTo>
                  <a:cubicBezTo>
                    <a:pt x="131" y="163"/>
                    <a:pt x="131" y="163"/>
                    <a:pt x="131" y="163"/>
                  </a:cubicBezTo>
                  <a:cubicBezTo>
                    <a:pt x="134" y="170"/>
                    <a:pt x="149" y="175"/>
                    <a:pt x="168" y="175"/>
                  </a:cubicBezTo>
                  <a:cubicBezTo>
                    <a:pt x="188" y="175"/>
                    <a:pt x="205" y="169"/>
                    <a:pt x="205" y="161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5" y="156"/>
                    <a:pt x="203" y="159"/>
                    <a:pt x="199" y="161"/>
                  </a:cubicBezTo>
                  <a:cubicBezTo>
                    <a:pt x="192" y="165"/>
                    <a:pt x="181" y="168"/>
                    <a:pt x="168" y="168"/>
                  </a:cubicBezTo>
                  <a:cubicBezTo>
                    <a:pt x="155" y="168"/>
                    <a:pt x="143" y="165"/>
                    <a:pt x="137" y="161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33" y="159"/>
                    <a:pt x="131" y="157"/>
                    <a:pt x="131" y="155"/>
                  </a:cubicBezTo>
                  <a:cubicBezTo>
                    <a:pt x="131" y="154"/>
                    <a:pt x="130" y="154"/>
                    <a:pt x="130" y="154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08" y="165"/>
                    <a:pt x="108" y="165"/>
                    <a:pt x="108" y="165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07" y="156"/>
                    <a:pt x="108" y="156"/>
                    <a:pt x="108" y="156"/>
                  </a:cubicBezTo>
                  <a:cubicBezTo>
                    <a:pt x="109" y="156"/>
                    <a:pt x="109" y="156"/>
                    <a:pt x="110" y="156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4" y="152"/>
                    <a:pt x="150" y="157"/>
                    <a:pt x="168" y="157"/>
                  </a:cubicBezTo>
                  <a:cubicBezTo>
                    <a:pt x="185" y="157"/>
                    <a:pt x="200" y="153"/>
                    <a:pt x="204" y="146"/>
                  </a:cubicBezTo>
                  <a:cubicBezTo>
                    <a:pt x="217" y="140"/>
                    <a:pt x="217" y="140"/>
                    <a:pt x="217" y="140"/>
                  </a:cubicBezTo>
                  <a:cubicBezTo>
                    <a:pt x="219" y="140"/>
                    <a:pt x="219" y="138"/>
                    <a:pt x="219" y="137"/>
                  </a:cubicBezTo>
                  <a:cubicBezTo>
                    <a:pt x="219" y="135"/>
                    <a:pt x="218" y="134"/>
                    <a:pt x="217" y="133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9" y="122"/>
                    <a:pt x="220" y="121"/>
                    <a:pt x="220" y="119"/>
                  </a:cubicBezTo>
                  <a:moveTo>
                    <a:pt x="133" y="95"/>
                  </a:moveTo>
                  <a:cubicBezTo>
                    <a:pt x="139" y="100"/>
                    <a:pt x="152" y="104"/>
                    <a:pt x="168" y="104"/>
                  </a:cubicBezTo>
                  <a:cubicBezTo>
                    <a:pt x="184" y="104"/>
                    <a:pt x="197" y="100"/>
                    <a:pt x="203" y="95"/>
                  </a:cubicBezTo>
                  <a:cubicBezTo>
                    <a:pt x="204" y="96"/>
                    <a:pt x="205" y="98"/>
                    <a:pt x="205" y="100"/>
                  </a:cubicBezTo>
                  <a:cubicBezTo>
                    <a:pt x="205" y="103"/>
                    <a:pt x="203" y="105"/>
                    <a:pt x="199" y="108"/>
                  </a:cubicBezTo>
                  <a:cubicBezTo>
                    <a:pt x="192" y="111"/>
                    <a:pt x="181" y="114"/>
                    <a:pt x="168" y="114"/>
                  </a:cubicBezTo>
                  <a:cubicBezTo>
                    <a:pt x="156" y="114"/>
                    <a:pt x="146" y="112"/>
                    <a:pt x="139" y="109"/>
                  </a:cubicBezTo>
                  <a:cubicBezTo>
                    <a:pt x="138" y="108"/>
                    <a:pt x="137" y="108"/>
                    <a:pt x="137" y="108"/>
                  </a:cubicBezTo>
                  <a:cubicBezTo>
                    <a:pt x="133" y="105"/>
                    <a:pt x="130" y="103"/>
                    <a:pt x="130" y="100"/>
                  </a:cubicBezTo>
                  <a:cubicBezTo>
                    <a:pt x="130" y="98"/>
                    <a:pt x="131" y="96"/>
                    <a:pt x="133" y="95"/>
                  </a:cubicBezTo>
                  <a:moveTo>
                    <a:pt x="133" y="113"/>
                  </a:moveTo>
                  <a:cubicBezTo>
                    <a:pt x="139" y="118"/>
                    <a:pt x="152" y="121"/>
                    <a:pt x="168" y="121"/>
                  </a:cubicBezTo>
                  <a:cubicBezTo>
                    <a:pt x="184" y="121"/>
                    <a:pt x="197" y="118"/>
                    <a:pt x="203" y="113"/>
                  </a:cubicBezTo>
                  <a:cubicBezTo>
                    <a:pt x="204" y="114"/>
                    <a:pt x="205" y="116"/>
                    <a:pt x="205" y="118"/>
                  </a:cubicBezTo>
                  <a:cubicBezTo>
                    <a:pt x="205" y="119"/>
                    <a:pt x="205" y="119"/>
                    <a:pt x="205" y="120"/>
                  </a:cubicBezTo>
                  <a:cubicBezTo>
                    <a:pt x="204" y="121"/>
                    <a:pt x="204" y="122"/>
                    <a:pt x="203" y="122"/>
                  </a:cubicBezTo>
                  <a:cubicBezTo>
                    <a:pt x="203" y="123"/>
                    <a:pt x="202" y="123"/>
                    <a:pt x="202" y="123"/>
                  </a:cubicBezTo>
                  <a:cubicBezTo>
                    <a:pt x="202" y="124"/>
                    <a:pt x="202" y="124"/>
                    <a:pt x="201" y="124"/>
                  </a:cubicBezTo>
                  <a:cubicBezTo>
                    <a:pt x="201" y="125"/>
                    <a:pt x="200" y="125"/>
                    <a:pt x="199" y="126"/>
                  </a:cubicBezTo>
                  <a:cubicBezTo>
                    <a:pt x="192" y="129"/>
                    <a:pt x="181" y="132"/>
                    <a:pt x="168" y="132"/>
                  </a:cubicBezTo>
                  <a:cubicBezTo>
                    <a:pt x="156" y="132"/>
                    <a:pt x="146" y="130"/>
                    <a:pt x="139" y="127"/>
                  </a:cubicBezTo>
                  <a:cubicBezTo>
                    <a:pt x="138" y="126"/>
                    <a:pt x="137" y="126"/>
                    <a:pt x="137" y="126"/>
                  </a:cubicBezTo>
                  <a:cubicBezTo>
                    <a:pt x="133" y="123"/>
                    <a:pt x="130" y="121"/>
                    <a:pt x="130" y="118"/>
                  </a:cubicBezTo>
                  <a:cubicBezTo>
                    <a:pt x="130" y="116"/>
                    <a:pt x="131" y="114"/>
                    <a:pt x="133" y="113"/>
                  </a:cubicBezTo>
                  <a:moveTo>
                    <a:pt x="113" y="128"/>
                  </a:moveTo>
                  <a:cubicBezTo>
                    <a:pt x="110" y="130"/>
                    <a:pt x="105" y="131"/>
                    <a:pt x="99" y="131"/>
                  </a:cubicBezTo>
                  <a:cubicBezTo>
                    <a:pt x="93" y="131"/>
                    <a:pt x="87" y="130"/>
                    <a:pt x="84" y="128"/>
                  </a:cubicBezTo>
                  <a:cubicBezTo>
                    <a:pt x="83" y="127"/>
                    <a:pt x="81" y="126"/>
                    <a:pt x="81" y="125"/>
                  </a:cubicBezTo>
                  <a:cubicBezTo>
                    <a:pt x="81" y="121"/>
                    <a:pt x="89" y="118"/>
                    <a:pt x="99" y="118"/>
                  </a:cubicBezTo>
                  <a:cubicBezTo>
                    <a:pt x="108" y="118"/>
                    <a:pt x="116" y="121"/>
                    <a:pt x="116" y="125"/>
                  </a:cubicBezTo>
                  <a:cubicBezTo>
                    <a:pt x="116" y="126"/>
                    <a:pt x="115" y="127"/>
                    <a:pt x="113" y="128"/>
                  </a:cubicBezTo>
                  <a:moveTo>
                    <a:pt x="205" y="136"/>
                  </a:moveTo>
                  <a:cubicBezTo>
                    <a:pt x="205" y="136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5" y="138"/>
                    <a:pt x="205" y="138"/>
                    <a:pt x="204" y="139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4" y="140"/>
                    <a:pt x="203" y="140"/>
                    <a:pt x="203" y="140"/>
                  </a:cubicBezTo>
                  <a:cubicBezTo>
                    <a:pt x="203" y="141"/>
                    <a:pt x="203" y="141"/>
                    <a:pt x="202" y="141"/>
                  </a:cubicBezTo>
                  <a:cubicBezTo>
                    <a:pt x="202" y="141"/>
                    <a:pt x="202" y="142"/>
                    <a:pt x="201" y="142"/>
                  </a:cubicBezTo>
                  <a:cubicBezTo>
                    <a:pt x="201" y="142"/>
                    <a:pt x="200" y="143"/>
                    <a:pt x="199" y="143"/>
                  </a:cubicBezTo>
                  <a:cubicBezTo>
                    <a:pt x="192" y="147"/>
                    <a:pt x="181" y="150"/>
                    <a:pt x="168" y="150"/>
                  </a:cubicBezTo>
                  <a:cubicBezTo>
                    <a:pt x="155" y="150"/>
                    <a:pt x="143" y="147"/>
                    <a:pt x="137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34" y="142"/>
                    <a:pt x="133" y="141"/>
                    <a:pt x="132" y="140"/>
                  </a:cubicBezTo>
                  <a:cubicBezTo>
                    <a:pt x="132" y="140"/>
                    <a:pt x="132" y="139"/>
                    <a:pt x="132" y="139"/>
                  </a:cubicBezTo>
                  <a:cubicBezTo>
                    <a:pt x="131" y="139"/>
                    <a:pt x="131" y="138"/>
                    <a:pt x="131" y="138"/>
                  </a:cubicBezTo>
                  <a:cubicBezTo>
                    <a:pt x="131" y="137"/>
                    <a:pt x="130" y="136"/>
                    <a:pt x="130" y="136"/>
                  </a:cubicBezTo>
                  <a:cubicBezTo>
                    <a:pt x="130" y="134"/>
                    <a:pt x="131" y="132"/>
                    <a:pt x="133" y="130"/>
                  </a:cubicBezTo>
                  <a:cubicBezTo>
                    <a:pt x="139" y="136"/>
                    <a:pt x="152" y="139"/>
                    <a:pt x="168" y="139"/>
                  </a:cubicBezTo>
                  <a:cubicBezTo>
                    <a:pt x="184" y="139"/>
                    <a:pt x="197" y="136"/>
                    <a:pt x="203" y="130"/>
                  </a:cubicBezTo>
                  <a:cubicBezTo>
                    <a:pt x="204" y="132"/>
                    <a:pt x="205" y="134"/>
                    <a:pt x="205" y="136"/>
                  </a:cubicBezTo>
                  <a:moveTo>
                    <a:pt x="205" y="120"/>
                  </a:moveTo>
                  <a:cubicBezTo>
                    <a:pt x="205" y="120"/>
                    <a:pt x="205" y="120"/>
                    <a:pt x="205" y="120"/>
                  </a:cubicBezTo>
                  <a:cubicBezTo>
                    <a:pt x="206" y="120"/>
                    <a:pt x="206" y="120"/>
                    <a:pt x="206" y="120"/>
                  </a:cubicBezTo>
                  <a:lnTo>
                    <a:pt x="205" y="120"/>
                  </a:lnTo>
                  <a:close/>
                  <a:moveTo>
                    <a:pt x="137" y="78"/>
                  </a:moveTo>
                  <a:cubicBezTo>
                    <a:pt x="143" y="82"/>
                    <a:pt x="155" y="85"/>
                    <a:pt x="168" y="85"/>
                  </a:cubicBezTo>
                  <a:cubicBezTo>
                    <a:pt x="181" y="85"/>
                    <a:pt x="192" y="82"/>
                    <a:pt x="199" y="78"/>
                  </a:cubicBezTo>
                  <a:cubicBezTo>
                    <a:pt x="203" y="76"/>
                    <a:pt x="205" y="73"/>
                    <a:pt x="205" y="70"/>
                  </a:cubicBezTo>
                  <a:cubicBezTo>
                    <a:pt x="205" y="63"/>
                    <a:pt x="188" y="56"/>
                    <a:pt x="168" y="56"/>
                  </a:cubicBezTo>
                  <a:cubicBezTo>
                    <a:pt x="147" y="56"/>
                    <a:pt x="130" y="63"/>
                    <a:pt x="130" y="70"/>
                  </a:cubicBezTo>
                  <a:cubicBezTo>
                    <a:pt x="130" y="73"/>
                    <a:pt x="133" y="76"/>
                    <a:pt x="137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5728282" y="2867257"/>
              <a:ext cx="684000" cy="684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1" name="Прямоугольник 180"/>
          <p:cNvSpPr/>
          <p:nvPr/>
        </p:nvSpPr>
        <p:spPr>
          <a:xfrm>
            <a:off x="8348292" y="3575447"/>
            <a:ext cx="948988" cy="860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Виплата субсидії по власному внеску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11255283" y="5212407"/>
            <a:ext cx="1360457" cy="9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Подання реєстру на виплату компенсації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установою-партнером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10013225" y="3726790"/>
            <a:ext cx="1400397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Затвердження </a:t>
            </a:r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реєстру </a:t>
            </a:r>
            <a:r>
              <a:rPr lang="uk-U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виплату компенсації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4" name="Группа 183"/>
          <p:cNvGrpSpPr/>
          <p:nvPr/>
        </p:nvGrpSpPr>
        <p:grpSpPr>
          <a:xfrm>
            <a:off x="8385182" y="5616685"/>
            <a:ext cx="936000" cy="936000"/>
            <a:chOff x="2340035" y="2938371"/>
            <a:chExt cx="936000" cy="936000"/>
          </a:xfrm>
        </p:grpSpPr>
        <p:sp>
          <p:nvSpPr>
            <p:cNvPr id="185" name="Овал 184"/>
            <p:cNvSpPr/>
            <p:nvPr/>
          </p:nvSpPr>
          <p:spPr>
            <a:xfrm>
              <a:off x="2363435" y="2961771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6" name="Freeform 2003"/>
            <p:cNvSpPr>
              <a:spLocks noEditPoints="1"/>
            </p:cNvSpPr>
            <p:nvPr/>
          </p:nvSpPr>
          <p:spPr bwMode="auto">
            <a:xfrm>
              <a:off x="2340035" y="2938371"/>
              <a:ext cx="936000" cy="936000"/>
            </a:xfrm>
            <a:custGeom>
              <a:avLst/>
              <a:gdLst>
                <a:gd name="T0" fmla="*/ 242 w 252"/>
                <a:gd name="T1" fmla="*/ 126 h 252"/>
                <a:gd name="T2" fmla="*/ 10 w 252"/>
                <a:gd name="T3" fmla="*/ 126 h 252"/>
                <a:gd name="T4" fmla="*/ 126 w 252"/>
                <a:gd name="T5" fmla="*/ 0 h 252"/>
                <a:gd name="T6" fmla="*/ 126 w 252"/>
                <a:gd name="T7" fmla="*/ 252 h 252"/>
                <a:gd name="T8" fmla="*/ 126 w 252"/>
                <a:gd name="T9" fmla="*/ 0 h 252"/>
                <a:gd name="T10" fmla="*/ 192 w 252"/>
                <a:gd name="T11" fmla="*/ 93 h 252"/>
                <a:gd name="T12" fmla="*/ 187 w 252"/>
                <a:gd name="T13" fmla="*/ 164 h 252"/>
                <a:gd name="T14" fmla="*/ 172 w 252"/>
                <a:gd name="T15" fmla="*/ 159 h 252"/>
                <a:gd name="T16" fmla="*/ 177 w 252"/>
                <a:gd name="T17" fmla="*/ 88 h 252"/>
                <a:gd name="T18" fmla="*/ 48 w 252"/>
                <a:gd name="T19" fmla="*/ 74 h 252"/>
                <a:gd name="T20" fmla="*/ 124 w 252"/>
                <a:gd name="T21" fmla="*/ 38 h 252"/>
                <a:gd name="T22" fmla="*/ 125 w 252"/>
                <a:gd name="T23" fmla="*/ 38 h 252"/>
                <a:gd name="T24" fmla="*/ 126 w 252"/>
                <a:gd name="T25" fmla="*/ 38 h 252"/>
                <a:gd name="T26" fmla="*/ 127 w 252"/>
                <a:gd name="T27" fmla="*/ 38 h 252"/>
                <a:gd name="T28" fmla="*/ 128 w 252"/>
                <a:gd name="T29" fmla="*/ 38 h 252"/>
                <a:gd name="T30" fmla="*/ 204 w 252"/>
                <a:gd name="T31" fmla="*/ 74 h 252"/>
                <a:gd name="T32" fmla="*/ 199 w 252"/>
                <a:gd name="T33" fmla="*/ 79 h 252"/>
                <a:gd name="T34" fmla="*/ 126 w 252"/>
                <a:gd name="T35" fmla="*/ 79 h 252"/>
                <a:gd name="T36" fmla="*/ 48 w 252"/>
                <a:gd name="T37" fmla="*/ 74 h 252"/>
                <a:gd name="T38" fmla="*/ 126 w 252"/>
                <a:gd name="T39" fmla="*/ 69 h 252"/>
                <a:gd name="T40" fmla="*/ 126 w 252"/>
                <a:gd name="T41" fmla="*/ 50 h 252"/>
                <a:gd name="T42" fmla="*/ 150 w 252"/>
                <a:gd name="T43" fmla="*/ 164 h 252"/>
                <a:gd name="T44" fmla="*/ 155 w 252"/>
                <a:gd name="T45" fmla="*/ 93 h 252"/>
                <a:gd name="T46" fmla="*/ 102 w 252"/>
                <a:gd name="T47" fmla="*/ 88 h 252"/>
                <a:gd name="T48" fmla="*/ 97 w 252"/>
                <a:gd name="T49" fmla="*/ 159 h 252"/>
                <a:gd name="T50" fmla="*/ 116 w 252"/>
                <a:gd name="T51" fmla="*/ 164 h 252"/>
                <a:gd name="T52" fmla="*/ 126 w 252"/>
                <a:gd name="T53" fmla="*/ 113 h 252"/>
                <a:gd name="T54" fmla="*/ 136 w 252"/>
                <a:gd name="T55" fmla="*/ 164 h 252"/>
                <a:gd name="T56" fmla="*/ 53 w 252"/>
                <a:gd name="T57" fmla="*/ 182 h 252"/>
                <a:gd name="T58" fmla="*/ 204 w 252"/>
                <a:gd name="T59" fmla="*/ 177 h 252"/>
                <a:gd name="T60" fmla="*/ 53 w 252"/>
                <a:gd name="T61" fmla="*/ 172 h 252"/>
                <a:gd name="T62" fmla="*/ 53 w 252"/>
                <a:gd name="T63" fmla="*/ 182 h 252"/>
                <a:gd name="T64" fmla="*/ 40 w 252"/>
                <a:gd name="T65" fmla="*/ 188 h 252"/>
                <a:gd name="T66" fmla="*/ 40 w 252"/>
                <a:gd name="T67" fmla="*/ 198 h 252"/>
                <a:gd name="T68" fmla="*/ 217 w 252"/>
                <a:gd name="T69" fmla="*/ 193 h 252"/>
                <a:gd name="T70" fmla="*/ 65 w 252"/>
                <a:gd name="T71" fmla="*/ 88 h 252"/>
                <a:gd name="T72" fmla="*/ 60 w 252"/>
                <a:gd name="T73" fmla="*/ 159 h 252"/>
                <a:gd name="T74" fmla="*/ 75 w 252"/>
                <a:gd name="T75" fmla="*/ 164 h 252"/>
                <a:gd name="T76" fmla="*/ 80 w 252"/>
                <a:gd name="T77" fmla="*/ 93 h 252"/>
                <a:gd name="T78" fmla="*/ 65 w 252"/>
                <a:gd name="T79" fmla="*/ 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187" y="88"/>
                  </a:moveTo>
                  <a:cubicBezTo>
                    <a:pt x="190" y="88"/>
                    <a:pt x="192" y="91"/>
                    <a:pt x="192" y="93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61"/>
                    <a:pt x="190" y="164"/>
                    <a:pt x="187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4" y="164"/>
                    <a:pt x="172" y="161"/>
                    <a:pt x="172" y="159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1"/>
                    <a:pt x="174" y="88"/>
                    <a:pt x="177" y="88"/>
                  </a:cubicBezTo>
                  <a:lnTo>
                    <a:pt x="187" y="88"/>
                  </a:lnTo>
                  <a:close/>
                  <a:moveTo>
                    <a:pt x="48" y="74"/>
                  </a:moveTo>
                  <a:cubicBezTo>
                    <a:pt x="47" y="72"/>
                    <a:pt x="49" y="70"/>
                    <a:pt x="51" y="69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5" y="38"/>
                    <a:pt x="125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8"/>
                    <a:pt x="126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8" y="38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3" y="69"/>
                    <a:pt x="204" y="71"/>
                    <a:pt x="204" y="74"/>
                  </a:cubicBezTo>
                  <a:cubicBezTo>
                    <a:pt x="204" y="76"/>
                    <a:pt x="202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8" y="77"/>
                    <a:pt x="48" y="74"/>
                  </a:cubicBezTo>
                  <a:moveTo>
                    <a:pt x="117" y="59"/>
                  </a:moveTo>
                  <a:cubicBezTo>
                    <a:pt x="117" y="64"/>
                    <a:pt x="121" y="69"/>
                    <a:pt x="126" y="69"/>
                  </a:cubicBezTo>
                  <a:cubicBezTo>
                    <a:pt x="131" y="69"/>
                    <a:pt x="135" y="64"/>
                    <a:pt x="135" y="59"/>
                  </a:cubicBezTo>
                  <a:cubicBezTo>
                    <a:pt x="135" y="54"/>
                    <a:pt x="131" y="50"/>
                    <a:pt x="126" y="50"/>
                  </a:cubicBezTo>
                  <a:cubicBezTo>
                    <a:pt x="121" y="50"/>
                    <a:pt x="117" y="54"/>
                    <a:pt x="117" y="59"/>
                  </a:cubicBezTo>
                  <a:moveTo>
                    <a:pt x="150" y="164"/>
                  </a:moveTo>
                  <a:cubicBezTo>
                    <a:pt x="152" y="164"/>
                    <a:pt x="155" y="161"/>
                    <a:pt x="155" y="159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5" y="91"/>
                    <a:pt x="152" y="88"/>
                    <a:pt x="150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8"/>
                    <a:pt x="97" y="91"/>
                    <a:pt x="97" y="93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7" y="161"/>
                    <a:pt x="100" y="164"/>
                    <a:pt x="102" y="164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17"/>
                    <a:pt x="120" y="113"/>
                    <a:pt x="126" y="113"/>
                  </a:cubicBezTo>
                  <a:cubicBezTo>
                    <a:pt x="132" y="113"/>
                    <a:pt x="136" y="117"/>
                    <a:pt x="136" y="123"/>
                  </a:cubicBezTo>
                  <a:cubicBezTo>
                    <a:pt x="136" y="164"/>
                    <a:pt x="136" y="164"/>
                    <a:pt x="136" y="164"/>
                  </a:cubicBezTo>
                  <a:lnTo>
                    <a:pt x="150" y="164"/>
                  </a:lnTo>
                  <a:close/>
                  <a:moveTo>
                    <a:pt x="53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202" y="182"/>
                    <a:pt x="204" y="179"/>
                    <a:pt x="204" y="177"/>
                  </a:cubicBezTo>
                  <a:cubicBezTo>
                    <a:pt x="204" y="174"/>
                    <a:pt x="202" y="172"/>
                    <a:pt x="199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0" y="172"/>
                    <a:pt x="48" y="174"/>
                    <a:pt x="48" y="177"/>
                  </a:cubicBezTo>
                  <a:cubicBezTo>
                    <a:pt x="48" y="179"/>
                    <a:pt x="50" y="182"/>
                    <a:pt x="53" y="182"/>
                  </a:cubicBezTo>
                  <a:moveTo>
                    <a:pt x="212" y="188"/>
                  </a:moveTo>
                  <a:cubicBezTo>
                    <a:pt x="40" y="188"/>
                    <a:pt x="40" y="188"/>
                    <a:pt x="40" y="188"/>
                  </a:cubicBezTo>
                  <a:cubicBezTo>
                    <a:pt x="37" y="188"/>
                    <a:pt x="35" y="191"/>
                    <a:pt x="35" y="193"/>
                  </a:cubicBezTo>
                  <a:cubicBezTo>
                    <a:pt x="35" y="196"/>
                    <a:pt x="37" y="198"/>
                    <a:pt x="40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5" y="198"/>
                    <a:pt x="217" y="196"/>
                    <a:pt x="217" y="193"/>
                  </a:cubicBezTo>
                  <a:cubicBezTo>
                    <a:pt x="217" y="191"/>
                    <a:pt x="215" y="188"/>
                    <a:pt x="212" y="188"/>
                  </a:cubicBezTo>
                  <a:moveTo>
                    <a:pt x="65" y="88"/>
                  </a:moveTo>
                  <a:cubicBezTo>
                    <a:pt x="62" y="88"/>
                    <a:pt x="60" y="91"/>
                    <a:pt x="60" y="93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61"/>
                    <a:pt x="62" y="164"/>
                    <a:pt x="65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4"/>
                    <a:pt x="80" y="161"/>
                    <a:pt x="80" y="159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1"/>
                    <a:pt x="78" y="88"/>
                    <a:pt x="75" y="88"/>
                  </a:cubicBezTo>
                  <a:lnTo>
                    <a:pt x="65" y="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2358035" y="2956371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11467512" y="3547447"/>
            <a:ext cx="936000" cy="936000"/>
            <a:chOff x="5019080" y="3511310"/>
            <a:chExt cx="936000" cy="936000"/>
          </a:xfrm>
        </p:grpSpPr>
        <p:sp>
          <p:nvSpPr>
            <p:cNvPr id="189" name="Овал 188"/>
            <p:cNvSpPr/>
            <p:nvPr/>
          </p:nvSpPr>
          <p:spPr>
            <a:xfrm>
              <a:off x="5019080" y="3511310"/>
              <a:ext cx="936000" cy="93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9578" y="3714193"/>
              <a:ext cx="745612" cy="446496"/>
            </a:xfrm>
            <a:prstGeom prst="rect">
              <a:avLst/>
            </a:prstGeom>
            <a:noFill/>
          </p:spPr>
        </p:pic>
        <p:sp>
          <p:nvSpPr>
            <p:cNvPr id="191" name="Овал 190"/>
            <p:cNvSpPr/>
            <p:nvPr/>
          </p:nvSpPr>
          <p:spPr>
            <a:xfrm>
              <a:off x="5037080" y="3529310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1567405" y="4926061"/>
            <a:ext cx="936000" cy="936000"/>
            <a:chOff x="5849428" y="3765720"/>
            <a:chExt cx="936000" cy="936000"/>
          </a:xfrm>
        </p:grpSpPr>
        <p:sp>
          <p:nvSpPr>
            <p:cNvPr id="193" name="Овал 192"/>
            <p:cNvSpPr/>
            <p:nvPr/>
          </p:nvSpPr>
          <p:spPr>
            <a:xfrm>
              <a:off x="5872828" y="3789120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4" name="Freeform 96"/>
            <p:cNvSpPr>
              <a:spLocks noEditPoints="1"/>
            </p:cNvSpPr>
            <p:nvPr/>
          </p:nvSpPr>
          <p:spPr bwMode="auto">
            <a:xfrm>
              <a:off x="5849428" y="3765720"/>
              <a:ext cx="936000" cy="936000"/>
            </a:xfrm>
            <a:custGeom>
              <a:avLst/>
              <a:gdLst>
                <a:gd name="T0" fmla="*/ 607 w 2223"/>
                <a:gd name="T1" fmla="*/ 1739 h 2223"/>
                <a:gd name="T2" fmla="*/ 740 w 2223"/>
                <a:gd name="T3" fmla="*/ 1456 h 2223"/>
                <a:gd name="T4" fmla="*/ 677 w 2223"/>
                <a:gd name="T5" fmla="*/ 1617 h 2223"/>
                <a:gd name="T6" fmla="*/ 714 w 2223"/>
                <a:gd name="T7" fmla="*/ 1607 h 2223"/>
                <a:gd name="T8" fmla="*/ 869 w 2223"/>
                <a:gd name="T9" fmla="*/ 1588 h 2223"/>
                <a:gd name="T10" fmla="*/ 2001 w 2223"/>
                <a:gd name="T11" fmla="*/ 1225 h 2223"/>
                <a:gd name="T12" fmla="*/ 1460 w 2223"/>
                <a:gd name="T13" fmla="*/ 1474 h 2223"/>
                <a:gd name="T14" fmla="*/ 1074 w 2223"/>
                <a:gd name="T15" fmla="*/ 1886 h 2223"/>
                <a:gd name="T16" fmla="*/ 563 w 2223"/>
                <a:gd name="T17" fmla="*/ 1872 h 2223"/>
                <a:gd name="T18" fmla="*/ 1485 w 2223"/>
                <a:gd name="T19" fmla="*/ 1635 h 2223"/>
                <a:gd name="T20" fmla="*/ 1301 w 2223"/>
                <a:gd name="T21" fmla="*/ 1391 h 2223"/>
                <a:gd name="T22" fmla="*/ 2045 w 2223"/>
                <a:gd name="T23" fmla="*/ 1181 h 2223"/>
                <a:gd name="T24" fmla="*/ 1314 w 2223"/>
                <a:gd name="T25" fmla="*/ 298 h 2223"/>
                <a:gd name="T26" fmla="*/ 1501 w 2223"/>
                <a:gd name="T27" fmla="*/ 406 h 2223"/>
                <a:gd name="T28" fmla="*/ 715 w 2223"/>
                <a:gd name="T29" fmla="*/ 1404 h 2223"/>
                <a:gd name="T30" fmla="*/ 916 w 2223"/>
                <a:gd name="T31" fmla="*/ 1415 h 2223"/>
                <a:gd name="T32" fmla="*/ 783 w 2223"/>
                <a:gd name="T33" fmla="*/ 1434 h 2223"/>
                <a:gd name="T34" fmla="*/ 1141 w 2223"/>
                <a:gd name="T35" fmla="*/ 339 h 2223"/>
                <a:gd name="T36" fmla="*/ 1216 w 2223"/>
                <a:gd name="T37" fmla="*/ 401 h 2223"/>
                <a:gd name="T38" fmla="*/ 1095 w 2223"/>
                <a:gd name="T39" fmla="*/ 441 h 2223"/>
                <a:gd name="T40" fmla="*/ 1300 w 2223"/>
                <a:gd name="T41" fmla="*/ 452 h 2223"/>
                <a:gd name="T42" fmla="*/ 1075 w 2223"/>
                <a:gd name="T43" fmla="*/ 834 h 2223"/>
                <a:gd name="T44" fmla="*/ 867 w 2223"/>
                <a:gd name="T45" fmla="*/ 1221 h 2223"/>
                <a:gd name="T46" fmla="*/ 842 w 2223"/>
                <a:gd name="T47" fmla="*/ 1185 h 2223"/>
                <a:gd name="T48" fmla="*/ 1263 w 2223"/>
                <a:gd name="T49" fmla="*/ 456 h 2223"/>
                <a:gd name="T50" fmla="*/ 835 w 2223"/>
                <a:gd name="T51" fmla="*/ 889 h 2223"/>
                <a:gd name="T52" fmla="*/ 945 w 2223"/>
                <a:gd name="T53" fmla="*/ 787 h 2223"/>
                <a:gd name="T54" fmla="*/ 852 w 2223"/>
                <a:gd name="T55" fmla="*/ 1315 h 2223"/>
                <a:gd name="T56" fmla="*/ 1275 w 2223"/>
                <a:gd name="T57" fmla="*/ 949 h 2223"/>
                <a:gd name="T58" fmla="*/ 1380 w 2223"/>
                <a:gd name="T59" fmla="*/ 399 h 2223"/>
                <a:gd name="T60" fmla="*/ 1243 w 2223"/>
                <a:gd name="T61" fmla="*/ 286 h 2223"/>
                <a:gd name="T62" fmla="*/ 1026 w 2223"/>
                <a:gd name="T63" fmla="*/ 423 h 2223"/>
                <a:gd name="T64" fmla="*/ 809 w 2223"/>
                <a:gd name="T65" fmla="*/ 808 h 2223"/>
                <a:gd name="T66" fmla="*/ 723 w 2223"/>
                <a:gd name="T67" fmla="*/ 835 h 2223"/>
                <a:gd name="T68" fmla="*/ 1112 w 2223"/>
                <a:gd name="T69" fmla="*/ 0 h 2223"/>
                <a:gd name="T70" fmla="*/ 1112 w 2223"/>
                <a:gd name="T71" fmla="*/ 2223 h 2223"/>
                <a:gd name="T72" fmla="*/ 1112 w 2223"/>
                <a:gd name="T73" fmla="*/ 0 h 2223"/>
                <a:gd name="T74" fmla="*/ 2135 w 2223"/>
                <a:gd name="T75" fmla="*/ 1111 h 2223"/>
                <a:gd name="T76" fmla="*/ 89 w 2223"/>
                <a:gd name="T77" fmla="*/ 1111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23" h="2223">
                  <a:moveTo>
                    <a:pt x="869" y="1588"/>
                  </a:moveTo>
                  <a:lnTo>
                    <a:pt x="607" y="1739"/>
                  </a:lnTo>
                  <a:lnTo>
                    <a:pt x="607" y="1437"/>
                  </a:lnTo>
                  <a:cubicBezTo>
                    <a:pt x="634" y="1430"/>
                    <a:pt x="683" y="1430"/>
                    <a:pt x="740" y="1456"/>
                  </a:cubicBezTo>
                  <a:lnTo>
                    <a:pt x="668" y="1581"/>
                  </a:lnTo>
                  <a:cubicBezTo>
                    <a:pt x="660" y="1593"/>
                    <a:pt x="665" y="1610"/>
                    <a:pt x="677" y="1617"/>
                  </a:cubicBezTo>
                  <a:cubicBezTo>
                    <a:pt x="682" y="1619"/>
                    <a:pt x="686" y="1621"/>
                    <a:pt x="691" y="1621"/>
                  </a:cubicBezTo>
                  <a:cubicBezTo>
                    <a:pt x="700" y="1621"/>
                    <a:pt x="709" y="1616"/>
                    <a:pt x="714" y="1607"/>
                  </a:cubicBezTo>
                  <a:lnTo>
                    <a:pt x="786" y="1483"/>
                  </a:lnTo>
                  <a:cubicBezTo>
                    <a:pt x="837" y="1519"/>
                    <a:pt x="861" y="1561"/>
                    <a:pt x="869" y="1588"/>
                  </a:cubicBezTo>
                  <a:close/>
                  <a:moveTo>
                    <a:pt x="2045" y="1181"/>
                  </a:moveTo>
                  <a:cubicBezTo>
                    <a:pt x="2045" y="1205"/>
                    <a:pt x="2025" y="1225"/>
                    <a:pt x="2001" y="1225"/>
                  </a:cubicBezTo>
                  <a:cubicBezTo>
                    <a:pt x="1581" y="1225"/>
                    <a:pt x="1389" y="1311"/>
                    <a:pt x="1389" y="1391"/>
                  </a:cubicBezTo>
                  <a:cubicBezTo>
                    <a:pt x="1389" y="1425"/>
                    <a:pt x="1415" y="1444"/>
                    <a:pt x="1460" y="1474"/>
                  </a:cubicBezTo>
                  <a:cubicBezTo>
                    <a:pt x="1511" y="1507"/>
                    <a:pt x="1574" y="1548"/>
                    <a:pt x="1574" y="1635"/>
                  </a:cubicBezTo>
                  <a:cubicBezTo>
                    <a:pt x="1574" y="1761"/>
                    <a:pt x="1410" y="1843"/>
                    <a:pt x="1074" y="1886"/>
                  </a:cubicBezTo>
                  <a:cubicBezTo>
                    <a:pt x="843" y="1916"/>
                    <a:pt x="616" y="1916"/>
                    <a:pt x="607" y="1916"/>
                  </a:cubicBezTo>
                  <a:cubicBezTo>
                    <a:pt x="583" y="1916"/>
                    <a:pt x="563" y="1896"/>
                    <a:pt x="563" y="1872"/>
                  </a:cubicBezTo>
                  <a:cubicBezTo>
                    <a:pt x="563" y="1848"/>
                    <a:pt x="583" y="1828"/>
                    <a:pt x="607" y="1828"/>
                  </a:cubicBezTo>
                  <a:cubicBezTo>
                    <a:pt x="1150" y="1828"/>
                    <a:pt x="1485" y="1728"/>
                    <a:pt x="1485" y="1635"/>
                  </a:cubicBezTo>
                  <a:cubicBezTo>
                    <a:pt x="1485" y="1598"/>
                    <a:pt x="1459" y="1578"/>
                    <a:pt x="1412" y="1547"/>
                  </a:cubicBezTo>
                  <a:cubicBezTo>
                    <a:pt x="1363" y="1515"/>
                    <a:pt x="1301" y="1474"/>
                    <a:pt x="1301" y="1391"/>
                  </a:cubicBezTo>
                  <a:cubicBezTo>
                    <a:pt x="1301" y="1162"/>
                    <a:pt x="1790" y="1137"/>
                    <a:pt x="2001" y="1137"/>
                  </a:cubicBezTo>
                  <a:cubicBezTo>
                    <a:pt x="2025" y="1137"/>
                    <a:pt x="2045" y="1157"/>
                    <a:pt x="2045" y="1181"/>
                  </a:cubicBezTo>
                  <a:close/>
                  <a:moveTo>
                    <a:pt x="1501" y="406"/>
                  </a:moveTo>
                  <a:lnTo>
                    <a:pt x="1314" y="298"/>
                  </a:lnTo>
                  <a:cubicBezTo>
                    <a:pt x="1344" y="246"/>
                    <a:pt x="1410" y="228"/>
                    <a:pt x="1462" y="258"/>
                  </a:cubicBezTo>
                  <a:cubicBezTo>
                    <a:pt x="1514" y="288"/>
                    <a:pt x="1531" y="354"/>
                    <a:pt x="1501" y="406"/>
                  </a:cubicBezTo>
                  <a:close/>
                  <a:moveTo>
                    <a:pt x="783" y="1434"/>
                  </a:moveTo>
                  <a:cubicBezTo>
                    <a:pt x="759" y="1420"/>
                    <a:pt x="736" y="1411"/>
                    <a:pt x="715" y="1404"/>
                  </a:cubicBezTo>
                  <a:lnTo>
                    <a:pt x="733" y="1310"/>
                  </a:lnTo>
                  <a:lnTo>
                    <a:pt x="916" y="1415"/>
                  </a:lnTo>
                  <a:lnTo>
                    <a:pt x="843" y="1478"/>
                  </a:lnTo>
                  <a:cubicBezTo>
                    <a:pt x="827" y="1463"/>
                    <a:pt x="808" y="1448"/>
                    <a:pt x="783" y="1434"/>
                  </a:cubicBezTo>
                  <a:close/>
                  <a:moveTo>
                    <a:pt x="1095" y="441"/>
                  </a:moveTo>
                  <a:cubicBezTo>
                    <a:pt x="1111" y="379"/>
                    <a:pt x="1118" y="354"/>
                    <a:pt x="1141" y="339"/>
                  </a:cubicBezTo>
                  <a:cubicBezTo>
                    <a:pt x="1162" y="324"/>
                    <a:pt x="1186" y="331"/>
                    <a:pt x="1200" y="342"/>
                  </a:cubicBezTo>
                  <a:cubicBezTo>
                    <a:pt x="1208" y="348"/>
                    <a:pt x="1226" y="367"/>
                    <a:pt x="1216" y="401"/>
                  </a:cubicBezTo>
                  <a:cubicBezTo>
                    <a:pt x="1169" y="453"/>
                    <a:pt x="1098" y="540"/>
                    <a:pt x="1019" y="663"/>
                  </a:cubicBezTo>
                  <a:cubicBezTo>
                    <a:pt x="1062" y="566"/>
                    <a:pt x="1081" y="495"/>
                    <a:pt x="1095" y="441"/>
                  </a:cubicBezTo>
                  <a:close/>
                  <a:moveTo>
                    <a:pt x="1263" y="456"/>
                  </a:moveTo>
                  <a:cubicBezTo>
                    <a:pt x="1272" y="444"/>
                    <a:pt x="1289" y="443"/>
                    <a:pt x="1300" y="452"/>
                  </a:cubicBezTo>
                  <a:cubicBezTo>
                    <a:pt x="1312" y="462"/>
                    <a:pt x="1313" y="478"/>
                    <a:pt x="1304" y="490"/>
                  </a:cubicBezTo>
                  <a:cubicBezTo>
                    <a:pt x="1303" y="491"/>
                    <a:pt x="1205" y="610"/>
                    <a:pt x="1075" y="834"/>
                  </a:cubicBezTo>
                  <a:cubicBezTo>
                    <a:pt x="946" y="1058"/>
                    <a:pt x="892" y="1202"/>
                    <a:pt x="892" y="1203"/>
                  </a:cubicBezTo>
                  <a:cubicBezTo>
                    <a:pt x="888" y="1214"/>
                    <a:pt x="877" y="1221"/>
                    <a:pt x="867" y="1221"/>
                  </a:cubicBezTo>
                  <a:cubicBezTo>
                    <a:pt x="864" y="1221"/>
                    <a:pt x="861" y="1220"/>
                    <a:pt x="858" y="1219"/>
                  </a:cubicBezTo>
                  <a:cubicBezTo>
                    <a:pt x="844" y="1214"/>
                    <a:pt x="837" y="1199"/>
                    <a:pt x="842" y="1185"/>
                  </a:cubicBezTo>
                  <a:cubicBezTo>
                    <a:pt x="844" y="1179"/>
                    <a:pt x="898" y="1035"/>
                    <a:pt x="1029" y="807"/>
                  </a:cubicBezTo>
                  <a:cubicBezTo>
                    <a:pt x="1161" y="579"/>
                    <a:pt x="1259" y="461"/>
                    <a:pt x="1263" y="456"/>
                  </a:cubicBezTo>
                  <a:close/>
                  <a:moveTo>
                    <a:pt x="752" y="918"/>
                  </a:moveTo>
                  <a:cubicBezTo>
                    <a:pt x="783" y="933"/>
                    <a:pt x="820" y="920"/>
                    <a:pt x="835" y="889"/>
                  </a:cubicBezTo>
                  <a:cubicBezTo>
                    <a:pt x="837" y="883"/>
                    <a:pt x="839" y="878"/>
                    <a:pt x="840" y="872"/>
                  </a:cubicBezTo>
                  <a:cubicBezTo>
                    <a:pt x="868" y="854"/>
                    <a:pt x="909" y="826"/>
                    <a:pt x="945" y="787"/>
                  </a:cubicBezTo>
                  <a:cubicBezTo>
                    <a:pt x="787" y="1065"/>
                    <a:pt x="747" y="1254"/>
                    <a:pt x="747" y="1254"/>
                  </a:cubicBezTo>
                  <a:lnTo>
                    <a:pt x="852" y="1315"/>
                  </a:lnTo>
                  <a:lnTo>
                    <a:pt x="957" y="1375"/>
                  </a:lnTo>
                  <a:cubicBezTo>
                    <a:pt x="957" y="1375"/>
                    <a:pt x="1108" y="1240"/>
                    <a:pt x="1275" y="949"/>
                  </a:cubicBezTo>
                  <a:cubicBezTo>
                    <a:pt x="1443" y="658"/>
                    <a:pt x="1485" y="460"/>
                    <a:pt x="1485" y="460"/>
                  </a:cubicBezTo>
                  <a:lnTo>
                    <a:pt x="1380" y="399"/>
                  </a:lnTo>
                  <a:lnTo>
                    <a:pt x="1284" y="343"/>
                  </a:lnTo>
                  <a:cubicBezTo>
                    <a:pt x="1276" y="321"/>
                    <a:pt x="1262" y="301"/>
                    <a:pt x="1243" y="286"/>
                  </a:cubicBezTo>
                  <a:cubicBezTo>
                    <a:pt x="1201" y="254"/>
                    <a:pt x="1144" y="252"/>
                    <a:pt x="1101" y="280"/>
                  </a:cubicBezTo>
                  <a:cubicBezTo>
                    <a:pt x="1056" y="311"/>
                    <a:pt x="1043" y="358"/>
                    <a:pt x="1026" y="423"/>
                  </a:cubicBezTo>
                  <a:cubicBezTo>
                    <a:pt x="1011" y="483"/>
                    <a:pt x="989" y="565"/>
                    <a:pt x="933" y="681"/>
                  </a:cubicBezTo>
                  <a:cubicBezTo>
                    <a:pt x="905" y="741"/>
                    <a:pt x="847" y="784"/>
                    <a:pt x="809" y="808"/>
                  </a:cubicBezTo>
                  <a:cubicBezTo>
                    <a:pt x="808" y="807"/>
                    <a:pt x="807" y="807"/>
                    <a:pt x="806" y="806"/>
                  </a:cubicBezTo>
                  <a:cubicBezTo>
                    <a:pt x="775" y="791"/>
                    <a:pt x="738" y="804"/>
                    <a:pt x="723" y="835"/>
                  </a:cubicBezTo>
                  <a:cubicBezTo>
                    <a:pt x="708" y="866"/>
                    <a:pt x="721" y="903"/>
                    <a:pt x="752" y="918"/>
                  </a:cubicBezTo>
                  <a:close/>
                  <a:moveTo>
                    <a:pt x="1112" y="0"/>
                  </a:moveTo>
                  <a:cubicBezTo>
                    <a:pt x="498" y="0"/>
                    <a:pt x="0" y="498"/>
                    <a:pt x="0" y="1111"/>
                  </a:cubicBezTo>
                  <a:cubicBezTo>
                    <a:pt x="0" y="1725"/>
                    <a:pt x="498" y="2223"/>
                    <a:pt x="1112" y="2223"/>
                  </a:cubicBezTo>
                  <a:cubicBezTo>
                    <a:pt x="1725" y="2223"/>
                    <a:pt x="2223" y="1725"/>
                    <a:pt x="2223" y="1111"/>
                  </a:cubicBezTo>
                  <a:cubicBezTo>
                    <a:pt x="2223" y="498"/>
                    <a:pt x="1725" y="0"/>
                    <a:pt x="1112" y="0"/>
                  </a:cubicBezTo>
                  <a:close/>
                  <a:moveTo>
                    <a:pt x="1112" y="88"/>
                  </a:moveTo>
                  <a:cubicBezTo>
                    <a:pt x="1676" y="88"/>
                    <a:pt x="2135" y="547"/>
                    <a:pt x="2135" y="1111"/>
                  </a:cubicBezTo>
                  <a:cubicBezTo>
                    <a:pt x="2135" y="1675"/>
                    <a:pt x="1676" y="2134"/>
                    <a:pt x="1112" y="2134"/>
                  </a:cubicBezTo>
                  <a:cubicBezTo>
                    <a:pt x="547" y="2134"/>
                    <a:pt x="89" y="1675"/>
                    <a:pt x="89" y="1111"/>
                  </a:cubicBezTo>
                  <a:cubicBezTo>
                    <a:pt x="89" y="547"/>
                    <a:pt x="547" y="88"/>
                    <a:pt x="1112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5867428" y="3783720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3542169" y="5595739"/>
            <a:ext cx="936000" cy="936000"/>
            <a:chOff x="5629573" y="3567139"/>
            <a:chExt cx="936000" cy="936000"/>
          </a:xfrm>
        </p:grpSpPr>
        <p:sp>
          <p:nvSpPr>
            <p:cNvPr id="197" name="Овал 196"/>
            <p:cNvSpPr/>
            <p:nvPr/>
          </p:nvSpPr>
          <p:spPr>
            <a:xfrm>
              <a:off x="5652973" y="3590539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8" name="Freeform 61"/>
            <p:cNvSpPr>
              <a:spLocks noEditPoints="1"/>
            </p:cNvSpPr>
            <p:nvPr/>
          </p:nvSpPr>
          <p:spPr bwMode="auto">
            <a:xfrm>
              <a:off x="5629573" y="3567139"/>
              <a:ext cx="936000" cy="936000"/>
            </a:xfrm>
            <a:custGeom>
              <a:avLst/>
              <a:gdLst>
                <a:gd name="T0" fmla="*/ 1111 w 2222"/>
                <a:gd name="T1" fmla="*/ 463 h 2222"/>
                <a:gd name="T2" fmla="*/ 1111 w 2222"/>
                <a:gd name="T3" fmla="*/ 370 h 2222"/>
                <a:gd name="T4" fmla="*/ 713 w 2222"/>
                <a:gd name="T5" fmla="*/ 582 h 2222"/>
                <a:gd name="T6" fmla="*/ 899 w 2222"/>
                <a:gd name="T7" fmla="*/ 514 h 2222"/>
                <a:gd name="T8" fmla="*/ 1111 w 2222"/>
                <a:gd name="T9" fmla="*/ 302 h 2222"/>
                <a:gd name="T10" fmla="*/ 1323 w 2222"/>
                <a:gd name="T11" fmla="*/ 514 h 2222"/>
                <a:gd name="T12" fmla="*/ 1509 w 2222"/>
                <a:gd name="T13" fmla="*/ 582 h 2222"/>
                <a:gd name="T14" fmla="*/ 1506 w 2222"/>
                <a:gd name="T15" fmla="*/ 663 h 2222"/>
                <a:gd name="T16" fmla="*/ 713 w 2222"/>
                <a:gd name="T17" fmla="*/ 643 h 2222"/>
                <a:gd name="T18" fmla="*/ 1137 w 2222"/>
                <a:gd name="T19" fmla="*/ 845 h 2222"/>
                <a:gd name="T20" fmla="*/ 933 w 2222"/>
                <a:gd name="T21" fmla="*/ 987 h 2222"/>
                <a:gd name="T22" fmla="*/ 820 w 2222"/>
                <a:gd name="T23" fmla="*/ 937 h 2222"/>
                <a:gd name="T24" fmla="*/ 902 w 2222"/>
                <a:gd name="T25" fmla="*/ 1080 h 2222"/>
                <a:gd name="T26" fmla="*/ 964 w 2222"/>
                <a:gd name="T27" fmla="*/ 1080 h 2222"/>
                <a:gd name="T28" fmla="*/ 1137 w 2222"/>
                <a:gd name="T29" fmla="*/ 845 h 2222"/>
                <a:gd name="T30" fmla="*/ 1075 w 2222"/>
                <a:gd name="T31" fmla="*/ 1118 h 2222"/>
                <a:gd name="T32" fmla="*/ 882 w 2222"/>
                <a:gd name="T33" fmla="*/ 1210 h 2222"/>
                <a:gd name="T34" fmla="*/ 820 w 2222"/>
                <a:gd name="T35" fmla="*/ 1272 h 2222"/>
                <a:gd name="T36" fmla="*/ 933 w 2222"/>
                <a:gd name="T37" fmla="*/ 1366 h 2222"/>
                <a:gd name="T38" fmla="*/ 1137 w 2222"/>
                <a:gd name="T39" fmla="*/ 1180 h 2222"/>
                <a:gd name="T40" fmla="*/ 1509 w 2222"/>
                <a:gd name="T41" fmla="*/ 715 h 2222"/>
                <a:gd name="T42" fmla="*/ 713 w 2222"/>
                <a:gd name="T43" fmla="*/ 1678 h 2222"/>
                <a:gd name="T44" fmla="*/ 716 w 2222"/>
                <a:gd name="T45" fmla="*/ 716 h 2222"/>
                <a:gd name="T46" fmla="*/ 1509 w 2222"/>
                <a:gd name="T47" fmla="*/ 715 h 2222"/>
                <a:gd name="T48" fmla="*/ 1667 w 2222"/>
                <a:gd name="T49" fmla="*/ 1764 h 2222"/>
                <a:gd name="T50" fmla="*/ 626 w 2222"/>
                <a:gd name="T51" fmla="*/ 1834 h 2222"/>
                <a:gd name="T52" fmla="*/ 555 w 2222"/>
                <a:gd name="T53" fmla="*/ 438 h 2222"/>
                <a:gd name="T54" fmla="*/ 951 w 2222"/>
                <a:gd name="T55" fmla="*/ 367 h 2222"/>
                <a:gd name="T56" fmla="*/ 927 w 2222"/>
                <a:gd name="T57" fmla="*/ 450 h 2222"/>
                <a:gd name="T58" fmla="*/ 629 w 2222"/>
                <a:gd name="T59" fmla="*/ 1765 h 2222"/>
                <a:gd name="T60" fmla="*/ 1593 w 2222"/>
                <a:gd name="T61" fmla="*/ 450 h 2222"/>
                <a:gd name="T62" fmla="*/ 1279 w 2222"/>
                <a:gd name="T63" fmla="*/ 417 h 2222"/>
                <a:gd name="T64" fmla="*/ 1596 w 2222"/>
                <a:gd name="T65" fmla="*/ 367 h 2222"/>
                <a:gd name="T66" fmla="*/ 1111 w 2222"/>
                <a:gd name="T67" fmla="*/ 0 h 2222"/>
                <a:gd name="T68" fmla="*/ 1111 w 2222"/>
                <a:gd name="T69" fmla="*/ 2222 h 2222"/>
                <a:gd name="T70" fmla="*/ 1111 w 2222"/>
                <a:gd name="T71" fmla="*/ 0 h 2222"/>
                <a:gd name="T72" fmla="*/ 2134 w 2222"/>
                <a:gd name="T73" fmla="*/ 1111 h 2222"/>
                <a:gd name="T74" fmla="*/ 88 w 2222"/>
                <a:gd name="T75" fmla="*/ 1111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2" h="2222">
                  <a:moveTo>
                    <a:pt x="1064" y="417"/>
                  </a:moveTo>
                  <a:cubicBezTo>
                    <a:pt x="1064" y="443"/>
                    <a:pt x="1085" y="463"/>
                    <a:pt x="1111" y="463"/>
                  </a:cubicBezTo>
                  <a:cubicBezTo>
                    <a:pt x="1137" y="463"/>
                    <a:pt x="1158" y="443"/>
                    <a:pt x="1158" y="417"/>
                  </a:cubicBezTo>
                  <a:cubicBezTo>
                    <a:pt x="1158" y="391"/>
                    <a:pt x="1137" y="370"/>
                    <a:pt x="1111" y="370"/>
                  </a:cubicBezTo>
                  <a:cubicBezTo>
                    <a:pt x="1085" y="370"/>
                    <a:pt x="1064" y="391"/>
                    <a:pt x="1064" y="417"/>
                  </a:cubicBezTo>
                  <a:close/>
                  <a:moveTo>
                    <a:pt x="713" y="582"/>
                  </a:moveTo>
                  <a:cubicBezTo>
                    <a:pt x="713" y="544"/>
                    <a:pt x="744" y="514"/>
                    <a:pt x="781" y="514"/>
                  </a:cubicBezTo>
                  <a:lnTo>
                    <a:pt x="899" y="514"/>
                  </a:lnTo>
                  <a:cubicBezTo>
                    <a:pt x="953" y="514"/>
                    <a:pt x="996" y="471"/>
                    <a:pt x="996" y="417"/>
                  </a:cubicBezTo>
                  <a:cubicBezTo>
                    <a:pt x="996" y="354"/>
                    <a:pt x="1048" y="302"/>
                    <a:pt x="1111" y="302"/>
                  </a:cubicBezTo>
                  <a:cubicBezTo>
                    <a:pt x="1174" y="302"/>
                    <a:pt x="1226" y="354"/>
                    <a:pt x="1226" y="417"/>
                  </a:cubicBezTo>
                  <a:cubicBezTo>
                    <a:pt x="1226" y="471"/>
                    <a:pt x="1269" y="514"/>
                    <a:pt x="1323" y="514"/>
                  </a:cubicBezTo>
                  <a:lnTo>
                    <a:pt x="1441" y="514"/>
                  </a:lnTo>
                  <a:cubicBezTo>
                    <a:pt x="1478" y="514"/>
                    <a:pt x="1509" y="544"/>
                    <a:pt x="1509" y="582"/>
                  </a:cubicBezTo>
                  <a:lnTo>
                    <a:pt x="1509" y="643"/>
                  </a:lnTo>
                  <a:cubicBezTo>
                    <a:pt x="1509" y="650"/>
                    <a:pt x="1508" y="657"/>
                    <a:pt x="1506" y="663"/>
                  </a:cubicBezTo>
                  <a:lnTo>
                    <a:pt x="716" y="663"/>
                  </a:lnTo>
                  <a:cubicBezTo>
                    <a:pt x="714" y="657"/>
                    <a:pt x="713" y="650"/>
                    <a:pt x="713" y="643"/>
                  </a:cubicBezTo>
                  <a:lnTo>
                    <a:pt x="713" y="582"/>
                  </a:lnTo>
                  <a:close/>
                  <a:moveTo>
                    <a:pt x="1137" y="845"/>
                  </a:moveTo>
                  <a:cubicBezTo>
                    <a:pt x="1120" y="827"/>
                    <a:pt x="1092" y="827"/>
                    <a:pt x="1075" y="845"/>
                  </a:cubicBezTo>
                  <a:lnTo>
                    <a:pt x="933" y="987"/>
                  </a:lnTo>
                  <a:lnTo>
                    <a:pt x="882" y="937"/>
                  </a:lnTo>
                  <a:cubicBezTo>
                    <a:pt x="865" y="919"/>
                    <a:pt x="837" y="919"/>
                    <a:pt x="820" y="937"/>
                  </a:cubicBezTo>
                  <a:cubicBezTo>
                    <a:pt x="803" y="954"/>
                    <a:pt x="803" y="982"/>
                    <a:pt x="820" y="999"/>
                  </a:cubicBezTo>
                  <a:lnTo>
                    <a:pt x="902" y="1080"/>
                  </a:lnTo>
                  <a:cubicBezTo>
                    <a:pt x="910" y="1089"/>
                    <a:pt x="921" y="1093"/>
                    <a:pt x="933" y="1093"/>
                  </a:cubicBezTo>
                  <a:cubicBezTo>
                    <a:pt x="944" y="1093"/>
                    <a:pt x="956" y="1089"/>
                    <a:pt x="964" y="1080"/>
                  </a:cubicBezTo>
                  <a:lnTo>
                    <a:pt x="1137" y="907"/>
                  </a:lnTo>
                  <a:cubicBezTo>
                    <a:pt x="1154" y="890"/>
                    <a:pt x="1154" y="862"/>
                    <a:pt x="1137" y="845"/>
                  </a:cubicBezTo>
                  <a:close/>
                  <a:moveTo>
                    <a:pt x="1137" y="1118"/>
                  </a:moveTo>
                  <a:cubicBezTo>
                    <a:pt x="1120" y="1100"/>
                    <a:pt x="1092" y="1100"/>
                    <a:pt x="1075" y="1118"/>
                  </a:cubicBezTo>
                  <a:lnTo>
                    <a:pt x="933" y="1260"/>
                  </a:lnTo>
                  <a:lnTo>
                    <a:pt x="882" y="1210"/>
                  </a:lnTo>
                  <a:cubicBezTo>
                    <a:pt x="865" y="1192"/>
                    <a:pt x="837" y="1192"/>
                    <a:pt x="820" y="1210"/>
                  </a:cubicBezTo>
                  <a:cubicBezTo>
                    <a:pt x="803" y="1227"/>
                    <a:pt x="803" y="1255"/>
                    <a:pt x="820" y="1272"/>
                  </a:cubicBezTo>
                  <a:lnTo>
                    <a:pt x="902" y="1353"/>
                  </a:lnTo>
                  <a:cubicBezTo>
                    <a:pt x="910" y="1362"/>
                    <a:pt x="921" y="1366"/>
                    <a:pt x="933" y="1366"/>
                  </a:cubicBezTo>
                  <a:cubicBezTo>
                    <a:pt x="944" y="1366"/>
                    <a:pt x="956" y="1362"/>
                    <a:pt x="964" y="1353"/>
                  </a:cubicBezTo>
                  <a:lnTo>
                    <a:pt x="1137" y="1180"/>
                  </a:lnTo>
                  <a:cubicBezTo>
                    <a:pt x="1154" y="1163"/>
                    <a:pt x="1154" y="1135"/>
                    <a:pt x="1137" y="1118"/>
                  </a:cubicBezTo>
                  <a:close/>
                  <a:moveTo>
                    <a:pt x="1509" y="715"/>
                  </a:moveTo>
                  <a:lnTo>
                    <a:pt x="1509" y="1678"/>
                  </a:lnTo>
                  <a:lnTo>
                    <a:pt x="713" y="1678"/>
                  </a:lnTo>
                  <a:lnTo>
                    <a:pt x="713" y="715"/>
                  </a:lnTo>
                  <a:cubicBezTo>
                    <a:pt x="714" y="715"/>
                    <a:pt x="715" y="716"/>
                    <a:pt x="716" y="716"/>
                  </a:cubicBezTo>
                  <a:lnTo>
                    <a:pt x="1506" y="716"/>
                  </a:lnTo>
                  <a:cubicBezTo>
                    <a:pt x="1507" y="716"/>
                    <a:pt x="1508" y="715"/>
                    <a:pt x="1509" y="715"/>
                  </a:cubicBezTo>
                  <a:close/>
                  <a:moveTo>
                    <a:pt x="1667" y="438"/>
                  </a:moveTo>
                  <a:lnTo>
                    <a:pt x="1667" y="1764"/>
                  </a:lnTo>
                  <a:cubicBezTo>
                    <a:pt x="1667" y="1803"/>
                    <a:pt x="1635" y="1834"/>
                    <a:pt x="1596" y="1834"/>
                  </a:cubicBezTo>
                  <a:lnTo>
                    <a:pt x="626" y="1834"/>
                  </a:lnTo>
                  <a:cubicBezTo>
                    <a:pt x="587" y="1834"/>
                    <a:pt x="555" y="1803"/>
                    <a:pt x="555" y="1764"/>
                  </a:cubicBezTo>
                  <a:lnTo>
                    <a:pt x="555" y="438"/>
                  </a:lnTo>
                  <a:cubicBezTo>
                    <a:pt x="555" y="399"/>
                    <a:pt x="587" y="367"/>
                    <a:pt x="626" y="367"/>
                  </a:cubicBezTo>
                  <a:lnTo>
                    <a:pt x="951" y="367"/>
                  </a:lnTo>
                  <a:cubicBezTo>
                    <a:pt x="947" y="383"/>
                    <a:pt x="943" y="400"/>
                    <a:pt x="943" y="417"/>
                  </a:cubicBezTo>
                  <a:cubicBezTo>
                    <a:pt x="943" y="431"/>
                    <a:pt x="936" y="442"/>
                    <a:pt x="927" y="450"/>
                  </a:cubicBezTo>
                  <a:lnTo>
                    <a:pt x="629" y="450"/>
                  </a:lnTo>
                  <a:lnTo>
                    <a:pt x="629" y="1765"/>
                  </a:lnTo>
                  <a:lnTo>
                    <a:pt x="1593" y="1765"/>
                  </a:lnTo>
                  <a:lnTo>
                    <a:pt x="1593" y="450"/>
                  </a:lnTo>
                  <a:lnTo>
                    <a:pt x="1295" y="450"/>
                  </a:lnTo>
                  <a:cubicBezTo>
                    <a:pt x="1285" y="442"/>
                    <a:pt x="1279" y="431"/>
                    <a:pt x="1279" y="417"/>
                  </a:cubicBezTo>
                  <a:cubicBezTo>
                    <a:pt x="1279" y="400"/>
                    <a:pt x="1275" y="383"/>
                    <a:pt x="1270" y="367"/>
                  </a:cubicBezTo>
                  <a:lnTo>
                    <a:pt x="1596" y="367"/>
                  </a:lnTo>
                  <a:cubicBezTo>
                    <a:pt x="1635" y="367"/>
                    <a:pt x="1667" y="399"/>
                    <a:pt x="1667" y="438"/>
                  </a:cubicBezTo>
                  <a:close/>
                  <a:moveTo>
                    <a:pt x="1111" y="0"/>
                  </a:moveTo>
                  <a:cubicBezTo>
                    <a:pt x="497" y="0"/>
                    <a:pt x="0" y="497"/>
                    <a:pt x="0" y="1111"/>
                  </a:cubicBezTo>
                  <a:cubicBezTo>
                    <a:pt x="0" y="1725"/>
                    <a:pt x="497" y="2222"/>
                    <a:pt x="1111" y="2222"/>
                  </a:cubicBezTo>
                  <a:cubicBezTo>
                    <a:pt x="1725" y="2222"/>
                    <a:pt x="2222" y="1725"/>
                    <a:pt x="2222" y="1111"/>
                  </a:cubicBezTo>
                  <a:cubicBezTo>
                    <a:pt x="2222" y="497"/>
                    <a:pt x="1725" y="0"/>
                    <a:pt x="1111" y="0"/>
                  </a:cubicBezTo>
                  <a:close/>
                  <a:moveTo>
                    <a:pt x="1111" y="88"/>
                  </a:moveTo>
                  <a:cubicBezTo>
                    <a:pt x="1675" y="88"/>
                    <a:pt x="2134" y="547"/>
                    <a:pt x="2134" y="1111"/>
                  </a:cubicBezTo>
                  <a:cubicBezTo>
                    <a:pt x="2134" y="1675"/>
                    <a:pt x="1675" y="2134"/>
                    <a:pt x="1111" y="2134"/>
                  </a:cubicBezTo>
                  <a:cubicBezTo>
                    <a:pt x="547" y="2134"/>
                    <a:pt x="88" y="1675"/>
                    <a:pt x="88" y="1111"/>
                  </a:cubicBezTo>
                  <a:cubicBezTo>
                    <a:pt x="88" y="547"/>
                    <a:pt x="547" y="88"/>
                    <a:pt x="1111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5647573" y="3585139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10318884" y="1978831"/>
            <a:ext cx="936000" cy="936000"/>
            <a:chOff x="2340035" y="2938371"/>
            <a:chExt cx="936000" cy="936000"/>
          </a:xfrm>
        </p:grpSpPr>
        <p:sp>
          <p:nvSpPr>
            <p:cNvPr id="201" name="Овал 200"/>
            <p:cNvSpPr/>
            <p:nvPr/>
          </p:nvSpPr>
          <p:spPr>
            <a:xfrm>
              <a:off x="2363435" y="2961771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2" name="Freeform 2003"/>
            <p:cNvSpPr>
              <a:spLocks noEditPoints="1"/>
            </p:cNvSpPr>
            <p:nvPr/>
          </p:nvSpPr>
          <p:spPr bwMode="auto">
            <a:xfrm>
              <a:off x="2340035" y="2938371"/>
              <a:ext cx="936000" cy="936000"/>
            </a:xfrm>
            <a:custGeom>
              <a:avLst/>
              <a:gdLst>
                <a:gd name="T0" fmla="*/ 242 w 252"/>
                <a:gd name="T1" fmla="*/ 126 h 252"/>
                <a:gd name="T2" fmla="*/ 10 w 252"/>
                <a:gd name="T3" fmla="*/ 126 h 252"/>
                <a:gd name="T4" fmla="*/ 126 w 252"/>
                <a:gd name="T5" fmla="*/ 0 h 252"/>
                <a:gd name="T6" fmla="*/ 126 w 252"/>
                <a:gd name="T7" fmla="*/ 252 h 252"/>
                <a:gd name="T8" fmla="*/ 126 w 252"/>
                <a:gd name="T9" fmla="*/ 0 h 252"/>
                <a:gd name="T10" fmla="*/ 192 w 252"/>
                <a:gd name="T11" fmla="*/ 93 h 252"/>
                <a:gd name="T12" fmla="*/ 187 w 252"/>
                <a:gd name="T13" fmla="*/ 164 h 252"/>
                <a:gd name="T14" fmla="*/ 172 w 252"/>
                <a:gd name="T15" fmla="*/ 159 h 252"/>
                <a:gd name="T16" fmla="*/ 177 w 252"/>
                <a:gd name="T17" fmla="*/ 88 h 252"/>
                <a:gd name="T18" fmla="*/ 48 w 252"/>
                <a:gd name="T19" fmla="*/ 74 h 252"/>
                <a:gd name="T20" fmla="*/ 124 w 252"/>
                <a:gd name="T21" fmla="*/ 38 h 252"/>
                <a:gd name="T22" fmla="*/ 125 w 252"/>
                <a:gd name="T23" fmla="*/ 38 h 252"/>
                <a:gd name="T24" fmla="*/ 126 w 252"/>
                <a:gd name="T25" fmla="*/ 38 h 252"/>
                <a:gd name="T26" fmla="*/ 127 w 252"/>
                <a:gd name="T27" fmla="*/ 38 h 252"/>
                <a:gd name="T28" fmla="*/ 128 w 252"/>
                <a:gd name="T29" fmla="*/ 38 h 252"/>
                <a:gd name="T30" fmla="*/ 204 w 252"/>
                <a:gd name="T31" fmla="*/ 74 h 252"/>
                <a:gd name="T32" fmla="*/ 199 w 252"/>
                <a:gd name="T33" fmla="*/ 79 h 252"/>
                <a:gd name="T34" fmla="*/ 126 w 252"/>
                <a:gd name="T35" fmla="*/ 79 h 252"/>
                <a:gd name="T36" fmla="*/ 48 w 252"/>
                <a:gd name="T37" fmla="*/ 74 h 252"/>
                <a:gd name="T38" fmla="*/ 126 w 252"/>
                <a:gd name="T39" fmla="*/ 69 h 252"/>
                <a:gd name="T40" fmla="*/ 126 w 252"/>
                <a:gd name="T41" fmla="*/ 50 h 252"/>
                <a:gd name="T42" fmla="*/ 150 w 252"/>
                <a:gd name="T43" fmla="*/ 164 h 252"/>
                <a:gd name="T44" fmla="*/ 155 w 252"/>
                <a:gd name="T45" fmla="*/ 93 h 252"/>
                <a:gd name="T46" fmla="*/ 102 w 252"/>
                <a:gd name="T47" fmla="*/ 88 h 252"/>
                <a:gd name="T48" fmla="*/ 97 w 252"/>
                <a:gd name="T49" fmla="*/ 159 h 252"/>
                <a:gd name="T50" fmla="*/ 116 w 252"/>
                <a:gd name="T51" fmla="*/ 164 h 252"/>
                <a:gd name="T52" fmla="*/ 126 w 252"/>
                <a:gd name="T53" fmla="*/ 113 h 252"/>
                <a:gd name="T54" fmla="*/ 136 w 252"/>
                <a:gd name="T55" fmla="*/ 164 h 252"/>
                <a:gd name="T56" fmla="*/ 53 w 252"/>
                <a:gd name="T57" fmla="*/ 182 h 252"/>
                <a:gd name="T58" fmla="*/ 204 w 252"/>
                <a:gd name="T59" fmla="*/ 177 h 252"/>
                <a:gd name="T60" fmla="*/ 53 w 252"/>
                <a:gd name="T61" fmla="*/ 172 h 252"/>
                <a:gd name="T62" fmla="*/ 53 w 252"/>
                <a:gd name="T63" fmla="*/ 182 h 252"/>
                <a:gd name="T64" fmla="*/ 40 w 252"/>
                <a:gd name="T65" fmla="*/ 188 h 252"/>
                <a:gd name="T66" fmla="*/ 40 w 252"/>
                <a:gd name="T67" fmla="*/ 198 h 252"/>
                <a:gd name="T68" fmla="*/ 217 w 252"/>
                <a:gd name="T69" fmla="*/ 193 h 252"/>
                <a:gd name="T70" fmla="*/ 65 w 252"/>
                <a:gd name="T71" fmla="*/ 88 h 252"/>
                <a:gd name="T72" fmla="*/ 60 w 252"/>
                <a:gd name="T73" fmla="*/ 159 h 252"/>
                <a:gd name="T74" fmla="*/ 75 w 252"/>
                <a:gd name="T75" fmla="*/ 164 h 252"/>
                <a:gd name="T76" fmla="*/ 80 w 252"/>
                <a:gd name="T77" fmla="*/ 93 h 252"/>
                <a:gd name="T78" fmla="*/ 65 w 252"/>
                <a:gd name="T79" fmla="*/ 8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2" h="252">
                  <a:moveTo>
                    <a:pt x="126" y="10"/>
                  </a:moveTo>
                  <a:cubicBezTo>
                    <a:pt x="190" y="10"/>
                    <a:pt x="242" y="62"/>
                    <a:pt x="242" y="126"/>
                  </a:cubicBezTo>
                  <a:cubicBezTo>
                    <a:pt x="242" y="190"/>
                    <a:pt x="190" y="242"/>
                    <a:pt x="126" y="242"/>
                  </a:cubicBezTo>
                  <a:cubicBezTo>
                    <a:pt x="62" y="242"/>
                    <a:pt x="10" y="190"/>
                    <a:pt x="10" y="126"/>
                  </a:cubicBezTo>
                  <a:cubicBezTo>
                    <a:pt x="10" y="62"/>
                    <a:pt x="62" y="10"/>
                    <a:pt x="126" y="10"/>
                  </a:cubicBezTo>
                  <a:moveTo>
                    <a:pt x="126" y="0"/>
                  </a:moveTo>
                  <a:cubicBezTo>
                    <a:pt x="56" y="0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6"/>
                    <a:pt x="196" y="0"/>
                    <a:pt x="126" y="0"/>
                  </a:cubicBezTo>
                  <a:moveTo>
                    <a:pt x="187" y="88"/>
                  </a:moveTo>
                  <a:cubicBezTo>
                    <a:pt x="190" y="88"/>
                    <a:pt x="192" y="91"/>
                    <a:pt x="192" y="93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2" y="161"/>
                    <a:pt x="190" y="164"/>
                    <a:pt x="187" y="164"/>
                  </a:cubicBezTo>
                  <a:cubicBezTo>
                    <a:pt x="177" y="164"/>
                    <a:pt x="177" y="164"/>
                    <a:pt x="177" y="164"/>
                  </a:cubicBezTo>
                  <a:cubicBezTo>
                    <a:pt x="174" y="164"/>
                    <a:pt x="172" y="161"/>
                    <a:pt x="172" y="159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1"/>
                    <a:pt x="174" y="88"/>
                    <a:pt x="177" y="88"/>
                  </a:cubicBezTo>
                  <a:lnTo>
                    <a:pt x="187" y="88"/>
                  </a:lnTo>
                  <a:close/>
                  <a:moveTo>
                    <a:pt x="48" y="74"/>
                  </a:moveTo>
                  <a:cubicBezTo>
                    <a:pt x="47" y="72"/>
                    <a:pt x="49" y="70"/>
                    <a:pt x="51" y="69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4" y="38"/>
                    <a:pt x="125" y="38"/>
                    <a:pt x="125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8"/>
                    <a:pt x="126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8" y="38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3" y="69"/>
                    <a:pt x="204" y="71"/>
                    <a:pt x="204" y="74"/>
                  </a:cubicBezTo>
                  <a:cubicBezTo>
                    <a:pt x="204" y="76"/>
                    <a:pt x="202" y="79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8" y="77"/>
                    <a:pt x="48" y="74"/>
                  </a:cubicBezTo>
                  <a:moveTo>
                    <a:pt x="117" y="59"/>
                  </a:moveTo>
                  <a:cubicBezTo>
                    <a:pt x="117" y="64"/>
                    <a:pt x="121" y="69"/>
                    <a:pt x="126" y="69"/>
                  </a:cubicBezTo>
                  <a:cubicBezTo>
                    <a:pt x="131" y="69"/>
                    <a:pt x="135" y="64"/>
                    <a:pt x="135" y="59"/>
                  </a:cubicBezTo>
                  <a:cubicBezTo>
                    <a:pt x="135" y="54"/>
                    <a:pt x="131" y="50"/>
                    <a:pt x="126" y="50"/>
                  </a:cubicBezTo>
                  <a:cubicBezTo>
                    <a:pt x="121" y="50"/>
                    <a:pt x="117" y="54"/>
                    <a:pt x="117" y="59"/>
                  </a:cubicBezTo>
                  <a:moveTo>
                    <a:pt x="150" y="164"/>
                  </a:moveTo>
                  <a:cubicBezTo>
                    <a:pt x="152" y="164"/>
                    <a:pt x="155" y="161"/>
                    <a:pt x="155" y="159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5" y="91"/>
                    <a:pt x="152" y="88"/>
                    <a:pt x="150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8"/>
                    <a:pt x="97" y="91"/>
                    <a:pt x="97" y="93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7" y="161"/>
                    <a:pt x="100" y="164"/>
                    <a:pt x="102" y="164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17"/>
                    <a:pt x="120" y="113"/>
                    <a:pt x="126" y="113"/>
                  </a:cubicBezTo>
                  <a:cubicBezTo>
                    <a:pt x="132" y="113"/>
                    <a:pt x="136" y="117"/>
                    <a:pt x="136" y="123"/>
                  </a:cubicBezTo>
                  <a:cubicBezTo>
                    <a:pt x="136" y="164"/>
                    <a:pt x="136" y="164"/>
                    <a:pt x="136" y="164"/>
                  </a:cubicBezTo>
                  <a:lnTo>
                    <a:pt x="150" y="164"/>
                  </a:lnTo>
                  <a:close/>
                  <a:moveTo>
                    <a:pt x="53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202" y="182"/>
                    <a:pt x="204" y="179"/>
                    <a:pt x="204" y="177"/>
                  </a:cubicBezTo>
                  <a:cubicBezTo>
                    <a:pt x="204" y="174"/>
                    <a:pt x="202" y="172"/>
                    <a:pt x="199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0" y="172"/>
                    <a:pt x="48" y="174"/>
                    <a:pt x="48" y="177"/>
                  </a:cubicBezTo>
                  <a:cubicBezTo>
                    <a:pt x="48" y="179"/>
                    <a:pt x="50" y="182"/>
                    <a:pt x="53" y="182"/>
                  </a:cubicBezTo>
                  <a:moveTo>
                    <a:pt x="212" y="188"/>
                  </a:moveTo>
                  <a:cubicBezTo>
                    <a:pt x="40" y="188"/>
                    <a:pt x="40" y="188"/>
                    <a:pt x="40" y="188"/>
                  </a:cubicBezTo>
                  <a:cubicBezTo>
                    <a:pt x="37" y="188"/>
                    <a:pt x="35" y="191"/>
                    <a:pt x="35" y="193"/>
                  </a:cubicBezTo>
                  <a:cubicBezTo>
                    <a:pt x="35" y="196"/>
                    <a:pt x="37" y="198"/>
                    <a:pt x="40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5" y="198"/>
                    <a:pt x="217" y="196"/>
                    <a:pt x="217" y="193"/>
                  </a:cubicBezTo>
                  <a:cubicBezTo>
                    <a:pt x="217" y="191"/>
                    <a:pt x="215" y="188"/>
                    <a:pt x="212" y="188"/>
                  </a:cubicBezTo>
                  <a:moveTo>
                    <a:pt x="65" y="88"/>
                  </a:moveTo>
                  <a:cubicBezTo>
                    <a:pt x="62" y="88"/>
                    <a:pt x="60" y="91"/>
                    <a:pt x="60" y="93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61"/>
                    <a:pt x="62" y="164"/>
                    <a:pt x="65" y="164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4"/>
                    <a:pt x="80" y="161"/>
                    <a:pt x="80" y="159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1"/>
                    <a:pt x="78" y="88"/>
                    <a:pt x="75" y="88"/>
                  </a:cubicBezTo>
                  <a:lnTo>
                    <a:pt x="65" y="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2358035" y="2956371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10280141" y="4956454"/>
            <a:ext cx="936000" cy="936000"/>
            <a:chOff x="5629573" y="3567139"/>
            <a:chExt cx="936000" cy="936000"/>
          </a:xfrm>
        </p:grpSpPr>
        <p:sp>
          <p:nvSpPr>
            <p:cNvPr id="205" name="Овал 204"/>
            <p:cNvSpPr/>
            <p:nvPr/>
          </p:nvSpPr>
          <p:spPr>
            <a:xfrm>
              <a:off x="5652973" y="3590539"/>
              <a:ext cx="889200" cy="889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6" name="Freeform 61"/>
            <p:cNvSpPr>
              <a:spLocks noEditPoints="1"/>
            </p:cNvSpPr>
            <p:nvPr/>
          </p:nvSpPr>
          <p:spPr bwMode="auto">
            <a:xfrm>
              <a:off x="5629573" y="3567139"/>
              <a:ext cx="936000" cy="936000"/>
            </a:xfrm>
            <a:custGeom>
              <a:avLst/>
              <a:gdLst>
                <a:gd name="T0" fmla="*/ 1111 w 2222"/>
                <a:gd name="T1" fmla="*/ 463 h 2222"/>
                <a:gd name="T2" fmla="*/ 1111 w 2222"/>
                <a:gd name="T3" fmla="*/ 370 h 2222"/>
                <a:gd name="T4" fmla="*/ 713 w 2222"/>
                <a:gd name="T5" fmla="*/ 582 h 2222"/>
                <a:gd name="T6" fmla="*/ 899 w 2222"/>
                <a:gd name="T7" fmla="*/ 514 h 2222"/>
                <a:gd name="T8" fmla="*/ 1111 w 2222"/>
                <a:gd name="T9" fmla="*/ 302 h 2222"/>
                <a:gd name="T10" fmla="*/ 1323 w 2222"/>
                <a:gd name="T11" fmla="*/ 514 h 2222"/>
                <a:gd name="T12" fmla="*/ 1509 w 2222"/>
                <a:gd name="T13" fmla="*/ 582 h 2222"/>
                <a:gd name="T14" fmla="*/ 1506 w 2222"/>
                <a:gd name="T15" fmla="*/ 663 h 2222"/>
                <a:gd name="T16" fmla="*/ 713 w 2222"/>
                <a:gd name="T17" fmla="*/ 643 h 2222"/>
                <a:gd name="T18" fmla="*/ 1137 w 2222"/>
                <a:gd name="T19" fmla="*/ 845 h 2222"/>
                <a:gd name="T20" fmla="*/ 933 w 2222"/>
                <a:gd name="T21" fmla="*/ 987 h 2222"/>
                <a:gd name="T22" fmla="*/ 820 w 2222"/>
                <a:gd name="T23" fmla="*/ 937 h 2222"/>
                <a:gd name="T24" fmla="*/ 902 w 2222"/>
                <a:gd name="T25" fmla="*/ 1080 h 2222"/>
                <a:gd name="T26" fmla="*/ 964 w 2222"/>
                <a:gd name="T27" fmla="*/ 1080 h 2222"/>
                <a:gd name="T28" fmla="*/ 1137 w 2222"/>
                <a:gd name="T29" fmla="*/ 845 h 2222"/>
                <a:gd name="T30" fmla="*/ 1075 w 2222"/>
                <a:gd name="T31" fmla="*/ 1118 h 2222"/>
                <a:gd name="T32" fmla="*/ 882 w 2222"/>
                <a:gd name="T33" fmla="*/ 1210 h 2222"/>
                <a:gd name="T34" fmla="*/ 820 w 2222"/>
                <a:gd name="T35" fmla="*/ 1272 h 2222"/>
                <a:gd name="T36" fmla="*/ 933 w 2222"/>
                <a:gd name="T37" fmla="*/ 1366 h 2222"/>
                <a:gd name="T38" fmla="*/ 1137 w 2222"/>
                <a:gd name="T39" fmla="*/ 1180 h 2222"/>
                <a:gd name="T40" fmla="*/ 1509 w 2222"/>
                <a:gd name="T41" fmla="*/ 715 h 2222"/>
                <a:gd name="T42" fmla="*/ 713 w 2222"/>
                <a:gd name="T43" fmla="*/ 1678 h 2222"/>
                <a:gd name="T44" fmla="*/ 716 w 2222"/>
                <a:gd name="T45" fmla="*/ 716 h 2222"/>
                <a:gd name="T46" fmla="*/ 1509 w 2222"/>
                <a:gd name="T47" fmla="*/ 715 h 2222"/>
                <a:gd name="T48" fmla="*/ 1667 w 2222"/>
                <a:gd name="T49" fmla="*/ 1764 h 2222"/>
                <a:gd name="T50" fmla="*/ 626 w 2222"/>
                <a:gd name="T51" fmla="*/ 1834 h 2222"/>
                <a:gd name="T52" fmla="*/ 555 w 2222"/>
                <a:gd name="T53" fmla="*/ 438 h 2222"/>
                <a:gd name="T54" fmla="*/ 951 w 2222"/>
                <a:gd name="T55" fmla="*/ 367 h 2222"/>
                <a:gd name="T56" fmla="*/ 927 w 2222"/>
                <a:gd name="T57" fmla="*/ 450 h 2222"/>
                <a:gd name="T58" fmla="*/ 629 w 2222"/>
                <a:gd name="T59" fmla="*/ 1765 h 2222"/>
                <a:gd name="T60" fmla="*/ 1593 w 2222"/>
                <a:gd name="T61" fmla="*/ 450 h 2222"/>
                <a:gd name="T62" fmla="*/ 1279 w 2222"/>
                <a:gd name="T63" fmla="*/ 417 h 2222"/>
                <a:gd name="T64" fmla="*/ 1596 w 2222"/>
                <a:gd name="T65" fmla="*/ 367 h 2222"/>
                <a:gd name="T66" fmla="*/ 1111 w 2222"/>
                <a:gd name="T67" fmla="*/ 0 h 2222"/>
                <a:gd name="T68" fmla="*/ 1111 w 2222"/>
                <a:gd name="T69" fmla="*/ 2222 h 2222"/>
                <a:gd name="T70" fmla="*/ 1111 w 2222"/>
                <a:gd name="T71" fmla="*/ 0 h 2222"/>
                <a:gd name="T72" fmla="*/ 2134 w 2222"/>
                <a:gd name="T73" fmla="*/ 1111 h 2222"/>
                <a:gd name="T74" fmla="*/ 88 w 2222"/>
                <a:gd name="T75" fmla="*/ 1111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2" h="2222">
                  <a:moveTo>
                    <a:pt x="1064" y="417"/>
                  </a:moveTo>
                  <a:cubicBezTo>
                    <a:pt x="1064" y="443"/>
                    <a:pt x="1085" y="463"/>
                    <a:pt x="1111" y="463"/>
                  </a:cubicBezTo>
                  <a:cubicBezTo>
                    <a:pt x="1137" y="463"/>
                    <a:pt x="1158" y="443"/>
                    <a:pt x="1158" y="417"/>
                  </a:cubicBezTo>
                  <a:cubicBezTo>
                    <a:pt x="1158" y="391"/>
                    <a:pt x="1137" y="370"/>
                    <a:pt x="1111" y="370"/>
                  </a:cubicBezTo>
                  <a:cubicBezTo>
                    <a:pt x="1085" y="370"/>
                    <a:pt x="1064" y="391"/>
                    <a:pt x="1064" y="417"/>
                  </a:cubicBezTo>
                  <a:close/>
                  <a:moveTo>
                    <a:pt x="713" y="582"/>
                  </a:moveTo>
                  <a:cubicBezTo>
                    <a:pt x="713" y="544"/>
                    <a:pt x="744" y="514"/>
                    <a:pt x="781" y="514"/>
                  </a:cubicBezTo>
                  <a:lnTo>
                    <a:pt x="899" y="514"/>
                  </a:lnTo>
                  <a:cubicBezTo>
                    <a:pt x="953" y="514"/>
                    <a:pt x="996" y="471"/>
                    <a:pt x="996" y="417"/>
                  </a:cubicBezTo>
                  <a:cubicBezTo>
                    <a:pt x="996" y="354"/>
                    <a:pt x="1048" y="302"/>
                    <a:pt x="1111" y="302"/>
                  </a:cubicBezTo>
                  <a:cubicBezTo>
                    <a:pt x="1174" y="302"/>
                    <a:pt x="1226" y="354"/>
                    <a:pt x="1226" y="417"/>
                  </a:cubicBezTo>
                  <a:cubicBezTo>
                    <a:pt x="1226" y="471"/>
                    <a:pt x="1269" y="514"/>
                    <a:pt x="1323" y="514"/>
                  </a:cubicBezTo>
                  <a:lnTo>
                    <a:pt x="1441" y="514"/>
                  </a:lnTo>
                  <a:cubicBezTo>
                    <a:pt x="1478" y="514"/>
                    <a:pt x="1509" y="544"/>
                    <a:pt x="1509" y="582"/>
                  </a:cubicBezTo>
                  <a:lnTo>
                    <a:pt x="1509" y="643"/>
                  </a:lnTo>
                  <a:cubicBezTo>
                    <a:pt x="1509" y="650"/>
                    <a:pt x="1508" y="657"/>
                    <a:pt x="1506" y="663"/>
                  </a:cubicBezTo>
                  <a:lnTo>
                    <a:pt x="716" y="663"/>
                  </a:lnTo>
                  <a:cubicBezTo>
                    <a:pt x="714" y="657"/>
                    <a:pt x="713" y="650"/>
                    <a:pt x="713" y="643"/>
                  </a:cubicBezTo>
                  <a:lnTo>
                    <a:pt x="713" y="582"/>
                  </a:lnTo>
                  <a:close/>
                  <a:moveTo>
                    <a:pt x="1137" y="845"/>
                  </a:moveTo>
                  <a:cubicBezTo>
                    <a:pt x="1120" y="827"/>
                    <a:pt x="1092" y="827"/>
                    <a:pt x="1075" y="845"/>
                  </a:cubicBezTo>
                  <a:lnTo>
                    <a:pt x="933" y="987"/>
                  </a:lnTo>
                  <a:lnTo>
                    <a:pt x="882" y="937"/>
                  </a:lnTo>
                  <a:cubicBezTo>
                    <a:pt x="865" y="919"/>
                    <a:pt x="837" y="919"/>
                    <a:pt x="820" y="937"/>
                  </a:cubicBezTo>
                  <a:cubicBezTo>
                    <a:pt x="803" y="954"/>
                    <a:pt x="803" y="982"/>
                    <a:pt x="820" y="999"/>
                  </a:cubicBezTo>
                  <a:lnTo>
                    <a:pt x="902" y="1080"/>
                  </a:lnTo>
                  <a:cubicBezTo>
                    <a:pt x="910" y="1089"/>
                    <a:pt x="921" y="1093"/>
                    <a:pt x="933" y="1093"/>
                  </a:cubicBezTo>
                  <a:cubicBezTo>
                    <a:pt x="944" y="1093"/>
                    <a:pt x="956" y="1089"/>
                    <a:pt x="964" y="1080"/>
                  </a:cubicBezTo>
                  <a:lnTo>
                    <a:pt x="1137" y="907"/>
                  </a:lnTo>
                  <a:cubicBezTo>
                    <a:pt x="1154" y="890"/>
                    <a:pt x="1154" y="862"/>
                    <a:pt x="1137" y="845"/>
                  </a:cubicBezTo>
                  <a:close/>
                  <a:moveTo>
                    <a:pt x="1137" y="1118"/>
                  </a:moveTo>
                  <a:cubicBezTo>
                    <a:pt x="1120" y="1100"/>
                    <a:pt x="1092" y="1100"/>
                    <a:pt x="1075" y="1118"/>
                  </a:cubicBezTo>
                  <a:lnTo>
                    <a:pt x="933" y="1260"/>
                  </a:lnTo>
                  <a:lnTo>
                    <a:pt x="882" y="1210"/>
                  </a:lnTo>
                  <a:cubicBezTo>
                    <a:pt x="865" y="1192"/>
                    <a:pt x="837" y="1192"/>
                    <a:pt x="820" y="1210"/>
                  </a:cubicBezTo>
                  <a:cubicBezTo>
                    <a:pt x="803" y="1227"/>
                    <a:pt x="803" y="1255"/>
                    <a:pt x="820" y="1272"/>
                  </a:cubicBezTo>
                  <a:lnTo>
                    <a:pt x="902" y="1353"/>
                  </a:lnTo>
                  <a:cubicBezTo>
                    <a:pt x="910" y="1362"/>
                    <a:pt x="921" y="1366"/>
                    <a:pt x="933" y="1366"/>
                  </a:cubicBezTo>
                  <a:cubicBezTo>
                    <a:pt x="944" y="1366"/>
                    <a:pt x="956" y="1362"/>
                    <a:pt x="964" y="1353"/>
                  </a:cubicBezTo>
                  <a:lnTo>
                    <a:pt x="1137" y="1180"/>
                  </a:lnTo>
                  <a:cubicBezTo>
                    <a:pt x="1154" y="1163"/>
                    <a:pt x="1154" y="1135"/>
                    <a:pt x="1137" y="1118"/>
                  </a:cubicBezTo>
                  <a:close/>
                  <a:moveTo>
                    <a:pt x="1509" y="715"/>
                  </a:moveTo>
                  <a:lnTo>
                    <a:pt x="1509" y="1678"/>
                  </a:lnTo>
                  <a:lnTo>
                    <a:pt x="713" y="1678"/>
                  </a:lnTo>
                  <a:lnTo>
                    <a:pt x="713" y="715"/>
                  </a:lnTo>
                  <a:cubicBezTo>
                    <a:pt x="714" y="715"/>
                    <a:pt x="715" y="716"/>
                    <a:pt x="716" y="716"/>
                  </a:cubicBezTo>
                  <a:lnTo>
                    <a:pt x="1506" y="716"/>
                  </a:lnTo>
                  <a:cubicBezTo>
                    <a:pt x="1507" y="716"/>
                    <a:pt x="1508" y="715"/>
                    <a:pt x="1509" y="715"/>
                  </a:cubicBezTo>
                  <a:close/>
                  <a:moveTo>
                    <a:pt x="1667" y="438"/>
                  </a:moveTo>
                  <a:lnTo>
                    <a:pt x="1667" y="1764"/>
                  </a:lnTo>
                  <a:cubicBezTo>
                    <a:pt x="1667" y="1803"/>
                    <a:pt x="1635" y="1834"/>
                    <a:pt x="1596" y="1834"/>
                  </a:cubicBezTo>
                  <a:lnTo>
                    <a:pt x="626" y="1834"/>
                  </a:lnTo>
                  <a:cubicBezTo>
                    <a:pt x="587" y="1834"/>
                    <a:pt x="555" y="1803"/>
                    <a:pt x="555" y="1764"/>
                  </a:cubicBezTo>
                  <a:lnTo>
                    <a:pt x="555" y="438"/>
                  </a:lnTo>
                  <a:cubicBezTo>
                    <a:pt x="555" y="399"/>
                    <a:pt x="587" y="367"/>
                    <a:pt x="626" y="367"/>
                  </a:cubicBezTo>
                  <a:lnTo>
                    <a:pt x="951" y="367"/>
                  </a:lnTo>
                  <a:cubicBezTo>
                    <a:pt x="947" y="383"/>
                    <a:pt x="943" y="400"/>
                    <a:pt x="943" y="417"/>
                  </a:cubicBezTo>
                  <a:cubicBezTo>
                    <a:pt x="943" y="431"/>
                    <a:pt x="936" y="442"/>
                    <a:pt x="927" y="450"/>
                  </a:cubicBezTo>
                  <a:lnTo>
                    <a:pt x="629" y="450"/>
                  </a:lnTo>
                  <a:lnTo>
                    <a:pt x="629" y="1765"/>
                  </a:lnTo>
                  <a:lnTo>
                    <a:pt x="1593" y="1765"/>
                  </a:lnTo>
                  <a:lnTo>
                    <a:pt x="1593" y="450"/>
                  </a:lnTo>
                  <a:lnTo>
                    <a:pt x="1295" y="450"/>
                  </a:lnTo>
                  <a:cubicBezTo>
                    <a:pt x="1285" y="442"/>
                    <a:pt x="1279" y="431"/>
                    <a:pt x="1279" y="417"/>
                  </a:cubicBezTo>
                  <a:cubicBezTo>
                    <a:pt x="1279" y="400"/>
                    <a:pt x="1275" y="383"/>
                    <a:pt x="1270" y="367"/>
                  </a:cubicBezTo>
                  <a:lnTo>
                    <a:pt x="1596" y="367"/>
                  </a:lnTo>
                  <a:cubicBezTo>
                    <a:pt x="1635" y="367"/>
                    <a:pt x="1667" y="399"/>
                    <a:pt x="1667" y="438"/>
                  </a:cubicBezTo>
                  <a:close/>
                  <a:moveTo>
                    <a:pt x="1111" y="0"/>
                  </a:moveTo>
                  <a:cubicBezTo>
                    <a:pt x="497" y="0"/>
                    <a:pt x="0" y="497"/>
                    <a:pt x="0" y="1111"/>
                  </a:cubicBezTo>
                  <a:cubicBezTo>
                    <a:pt x="0" y="1725"/>
                    <a:pt x="497" y="2222"/>
                    <a:pt x="1111" y="2222"/>
                  </a:cubicBezTo>
                  <a:cubicBezTo>
                    <a:pt x="1725" y="2222"/>
                    <a:pt x="2222" y="1725"/>
                    <a:pt x="2222" y="1111"/>
                  </a:cubicBezTo>
                  <a:cubicBezTo>
                    <a:pt x="2222" y="497"/>
                    <a:pt x="1725" y="0"/>
                    <a:pt x="1111" y="0"/>
                  </a:cubicBezTo>
                  <a:close/>
                  <a:moveTo>
                    <a:pt x="1111" y="88"/>
                  </a:moveTo>
                  <a:cubicBezTo>
                    <a:pt x="1675" y="88"/>
                    <a:pt x="2134" y="547"/>
                    <a:pt x="2134" y="1111"/>
                  </a:cubicBezTo>
                  <a:cubicBezTo>
                    <a:pt x="2134" y="1675"/>
                    <a:pt x="1675" y="2134"/>
                    <a:pt x="1111" y="2134"/>
                  </a:cubicBezTo>
                  <a:cubicBezTo>
                    <a:pt x="547" y="2134"/>
                    <a:pt x="88" y="1675"/>
                    <a:pt x="88" y="1111"/>
                  </a:cubicBezTo>
                  <a:cubicBezTo>
                    <a:pt x="88" y="547"/>
                    <a:pt x="547" y="88"/>
                    <a:pt x="1111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0147" tIns="40074" rIns="80147" bIns="40074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5647573" y="3585139"/>
              <a:ext cx="900000" cy="900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08" name="Равнобедренный треугольник 207"/>
          <p:cNvSpPr/>
          <p:nvPr/>
        </p:nvSpPr>
        <p:spPr>
          <a:xfrm rot="17858559">
            <a:off x="6924850" y="1730374"/>
            <a:ext cx="180000" cy="180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9" name="Скругленная соединительная линия 208"/>
          <p:cNvCxnSpPr>
            <a:stCxn id="203" idx="4"/>
            <a:endCxn id="151" idx="4"/>
          </p:cNvCxnSpPr>
          <p:nvPr/>
        </p:nvCxnSpPr>
        <p:spPr>
          <a:xfrm rot="5400000" flipH="1">
            <a:off x="9433691" y="1543638"/>
            <a:ext cx="648958" cy="2057429"/>
          </a:xfrm>
          <a:prstGeom prst="curvedConnector3">
            <a:avLst>
              <a:gd name="adj1" fmla="val -35226"/>
            </a:avLst>
          </a:prstGeom>
          <a:ln w="15875">
            <a:solidFill>
              <a:schemeClr val="accent2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Прямоугольник 209"/>
          <p:cNvSpPr/>
          <p:nvPr/>
        </p:nvSpPr>
        <p:spPr>
          <a:xfrm>
            <a:off x="3606600" y="5251332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5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5997360" y="5447007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6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050584" y="3269047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7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8449613" y="5282800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8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10316107" y="4598419"/>
            <a:ext cx="807138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9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10311310" y="1637017"/>
            <a:ext cx="936000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11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11837547" y="3231190"/>
            <a:ext cx="936000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10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8256475" y="1030675"/>
            <a:ext cx="936000" cy="347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Крок 12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9060066" y="2235528"/>
            <a:ext cx="1273070" cy="57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uk-U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місяців обслуговування кредиту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407229" y="0"/>
            <a:ext cx="9391196" cy="82709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Процедура участі у програмі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2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C1DD-4BFC-46A5-9177-3C97C97CE3C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7350" y="2235202"/>
            <a:ext cx="8195733" cy="3335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Дякую за увагу!</a:t>
            </a:r>
          </a:p>
          <a:p>
            <a:pPr algn="ctr"/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Німецько-Український фонд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вул. Інститутська, 9, м. Київ, 01601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тел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: 380 44 206 59 78 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http://guf.gov.ua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https://www.facebook.com/</a:t>
            </a:r>
            <a:r>
              <a:rPr lang="uk-UA" u="sng" dirty="0">
                <a:solidFill>
                  <a:schemeClr val="accent1">
                    <a:lumMod val="50000"/>
                  </a:schemeClr>
                </a:solidFill>
              </a:rPr>
              <a:t>Німецько-Український-Фонд</a:t>
            </a:r>
          </a:p>
        </p:txBody>
      </p:sp>
    </p:spTree>
    <p:extLst>
      <p:ext uri="{BB962C8B-B14F-4D97-AF65-F5344CB8AC3E}">
        <p14:creationId xmlns:p14="http://schemas.microsoft.com/office/powerpoint/2010/main" xmlns="" val="1407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2ED6E836-164E-4B57-B371-8656083D0E69}" vid="{87F48745-B7FE-4D50-87DA-A6DFEAEFDE9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GUF</Template>
  <TotalTime>28341</TotalTime>
  <Words>451</Words>
  <Application>Microsoft Office PowerPoint</Application>
  <PresentationFormat>Произвольный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User</cp:lastModifiedBy>
  <cp:revision>1879</cp:revision>
  <cp:lastPrinted>2018-01-12T08:23:34Z</cp:lastPrinted>
  <dcterms:created xsi:type="dcterms:W3CDTF">2016-12-09T20:51:47Z</dcterms:created>
  <dcterms:modified xsi:type="dcterms:W3CDTF">2019-07-03T12:34:31Z</dcterms:modified>
</cp:coreProperties>
</file>