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8" r:id="rId3"/>
    <p:sldId id="279" r:id="rId4"/>
    <p:sldId id="280" r:id="rId5"/>
    <p:sldId id="295" r:id="rId6"/>
    <p:sldId id="293" r:id="rId7"/>
    <p:sldId id="294" r:id="rId8"/>
    <p:sldId id="296" r:id="rId9"/>
    <p:sldId id="298" r:id="rId10"/>
    <p:sldId id="285" r:id="rId11"/>
    <p:sldId id="286" r:id="rId12"/>
    <p:sldId id="292" r:id="rId13"/>
    <p:sldId id="282" r:id="rId14"/>
    <p:sldId id="281" r:id="rId15"/>
    <p:sldId id="288" r:id="rId16"/>
    <p:sldId id="289" r:id="rId17"/>
    <p:sldId id="297" r:id="rId18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00"/>
    <a:srgbClr val="1AAEA7"/>
    <a:srgbClr val="1EC6BE"/>
    <a:srgbClr val="009999"/>
    <a:srgbClr val="00CC99"/>
    <a:srgbClr val="DE8626"/>
    <a:srgbClr val="FF9933"/>
    <a:srgbClr val="94542C"/>
    <a:srgbClr val="DD3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208237106560218E-2"/>
          <c:y val="0.17280467686979104"/>
          <c:w val="0.8828125"/>
          <c:h val="0.658698901408778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2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25400">
                <a:solidFill>
                  <a:srgbClr val="0070C0"/>
                </a:solidFill>
              </a:ln>
              <a:effectLst/>
              <a:sp3d contourW="25400"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52-46FC-A8B6-AF691F41196B}"/>
              </c:ext>
            </c:extLst>
          </c:dPt>
          <c:dPt>
            <c:idx val="1"/>
            <c:bubble3D val="0"/>
            <c:explosion val="8"/>
            <c:spPr>
              <a:gradFill flip="none" rotWithShape="1">
                <a:gsLst>
                  <a:gs pos="0">
                    <a:schemeClr val="accent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25400">
                <a:solidFill>
                  <a:srgbClr val="FF9900"/>
                </a:solidFill>
              </a:ln>
              <a:effectLst/>
              <a:sp3d contourW="25400">
                <a:contourClr>
                  <a:srgbClr val="FF99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52-46FC-A8B6-AF691F41196B}"/>
              </c:ext>
            </c:extLst>
          </c:dPt>
          <c:dPt>
            <c:idx val="2"/>
            <c:bubble3D val="0"/>
            <c:explosion val="8"/>
            <c:spPr>
              <a:solidFill>
                <a:srgbClr val="683E92"/>
              </a:solidFill>
              <a:ln w="25400">
                <a:solidFill>
                  <a:srgbClr val="993786"/>
                </a:solidFill>
              </a:ln>
              <a:effectLst/>
              <a:sp3d contourW="25400">
                <a:contourClr>
                  <a:srgbClr val="99378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852-46FC-A8B6-AF691F41196B}"/>
              </c:ext>
            </c:extLst>
          </c:dPt>
          <c:dPt>
            <c:idx val="3"/>
            <c:bubble3D val="0"/>
            <c:explosion val="11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5400">
                <a:solidFill>
                  <a:srgbClr val="FFFF00"/>
                </a:solidFill>
              </a:ln>
              <a:effectLst/>
              <a:sp3d contourW="25400"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852-46FC-A8B6-AF691F41196B}"/>
              </c:ext>
            </c:extLst>
          </c:dPt>
          <c:dPt>
            <c:idx val="4"/>
            <c:bubble3D val="0"/>
            <c:explosion val="12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25400">
                <a:solidFill>
                  <a:srgbClr val="7030A0"/>
                </a:solidFill>
              </a:ln>
              <a:effectLst/>
              <a:sp3d contourW="25400">
                <a:contourClr>
                  <a:srgbClr val="7030A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852-46FC-A8B6-AF691F41196B}"/>
              </c:ext>
            </c:extLst>
          </c:dPt>
          <c:dPt>
            <c:idx val="5"/>
            <c:bubble3D val="0"/>
            <c:explosion val="1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5400">
                <a:solidFill>
                  <a:srgbClr val="C00000"/>
                </a:solidFill>
              </a:ln>
              <a:effectLst/>
              <a:sp3d contourW="25400">
                <a:contourClr>
                  <a:srgbClr val="C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852-46FC-A8B6-AF691F41196B}"/>
              </c:ext>
            </c:extLst>
          </c:dPt>
          <c:dPt>
            <c:idx val="6"/>
            <c:bubble3D val="0"/>
            <c:explosion val="11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  <a:sp3d contourW="25400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852-46FC-A8B6-AF691F41196B}"/>
              </c:ext>
            </c:extLst>
          </c:dPt>
          <c:dPt>
            <c:idx val="7"/>
            <c:bubble3D val="0"/>
            <c:explosion val="8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tx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tx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25400"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  <a:sp3d contourW="25400">
                <a:contourClr>
                  <a:schemeClr val="accent1">
                    <a:lumMod val="40000"/>
                    <a:lumOff val="6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852-46FC-A8B6-AF691F41196B}"/>
              </c:ext>
            </c:extLst>
          </c:dPt>
          <c:dLbls>
            <c:dLbl>
              <c:idx val="0"/>
              <c:layout>
                <c:manualLayout>
                  <c:x val="-0.19156968910012984"/>
                  <c:y val="2.00767146970730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852-46FC-A8B6-AF691F41196B}"/>
                </c:ext>
              </c:extLst>
            </c:dLbl>
            <c:dLbl>
              <c:idx val="1"/>
              <c:layout>
                <c:manualLayout>
                  <c:x val="5.318483608656821E-2"/>
                  <c:y val="-0.273682609022469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852-46FC-A8B6-AF691F41196B}"/>
                </c:ext>
              </c:extLst>
            </c:dLbl>
            <c:dLbl>
              <c:idx val="2"/>
              <c:layout>
                <c:manualLayout>
                  <c:x val="7.1954867290144289E-2"/>
                  <c:y val="-0.178614639829773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852-46FC-A8B6-AF691F41196B}"/>
                </c:ext>
              </c:extLst>
            </c:dLbl>
            <c:dLbl>
              <c:idx val="3"/>
              <c:layout>
                <c:manualLayout>
                  <c:x val="0.13691799539853047"/>
                  <c:y val="-0.134985775906930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852-46FC-A8B6-AF691F41196B}"/>
                </c:ext>
              </c:extLst>
            </c:dLbl>
            <c:dLbl>
              <c:idx val="4"/>
              <c:layout>
                <c:manualLayout>
                  <c:x val="8.6106724693587988E-2"/>
                  <c:y val="1.182992090016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852-46FC-A8B6-AF691F41196B}"/>
                </c:ext>
              </c:extLst>
            </c:dLbl>
            <c:dLbl>
              <c:idx val="5"/>
              <c:layout>
                <c:manualLayout>
                  <c:x val="8.3872584284177487E-2"/>
                  <c:y val="1.7428489239415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852-46FC-A8B6-AF691F41196B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A852-46FC-A8B6-AF691F411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Загальноосвітні школи</c:v>
                </c:pt>
                <c:pt idx="1">
                  <c:v>Дошкільні навчальні заклади</c:v>
                </c:pt>
                <c:pt idx="2">
                  <c:v>Будівництво котельнь</c:v>
                </c:pt>
                <c:pt idx="3">
                  <c:v>Заклади охорони здоров'я </c:v>
                </c:pt>
                <c:pt idx="4">
                  <c:v>Адміністративні будівлі</c:v>
                </c:pt>
                <c:pt idx="5">
                  <c:v>Гуртожитки</c:v>
                </c:pt>
                <c:pt idx="6">
                  <c:v>Водопостачання та водовідведення</c:v>
                </c:pt>
                <c:pt idx="7">
                  <c:v>Дитячі центри творчості та спорту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197.5</c:v>
                </c:pt>
                <c:pt idx="1">
                  <c:v>49.3</c:v>
                </c:pt>
                <c:pt idx="2">
                  <c:v>19.899999999999999</c:v>
                </c:pt>
                <c:pt idx="3">
                  <c:v>52.4</c:v>
                </c:pt>
                <c:pt idx="4">
                  <c:v>20.6</c:v>
                </c:pt>
                <c:pt idx="5">
                  <c:v>10.7</c:v>
                </c:pt>
                <c:pt idx="6">
                  <c:v>45.6</c:v>
                </c:pt>
                <c:pt idx="7">
                  <c:v>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852-46FC-A8B6-AF691F411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2B2597-03DA-4C2C-8B08-0BE901C424FF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1FE64A-63F1-454D-8F2F-551AD0BCCC20}">
      <dgm:prSet phldrT="[Текст]" custT="1"/>
      <dgm:spPr/>
      <dgm:t>
        <a:bodyPr/>
        <a:lstStyle/>
        <a:p>
          <a:r>
            <a:rPr lang="uk-UA" sz="1900" b="1" dirty="0" smtClean="0">
              <a:solidFill>
                <a:srgbClr val="00B050"/>
              </a:solidFill>
            </a:rPr>
            <a:t>12 проєктів соціального спрямування</a:t>
          </a:r>
          <a:endParaRPr lang="ru-RU" sz="1900" b="1" dirty="0">
            <a:solidFill>
              <a:srgbClr val="00B050"/>
            </a:solidFill>
          </a:endParaRPr>
        </a:p>
      </dgm:t>
    </dgm:pt>
    <dgm:pt modelId="{29A07B7C-8BF8-41A7-A343-933E51222BBE}" type="parTrans" cxnId="{63B12FF1-F264-44EE-9C32-7F9915ECB808}">
      <dgm:prSet/>
      <dgm:spPr/>
      <dgm:t>
        <a:bodyPr/>
        <a:lstStyle/>
        <a:p>
          <a:endParaRPr lang="ru-RU"/>
        </a:p>
      </dgm:t>
    </dgm:pt>
    <dgm:pt modelId="{DC7A4B3A-D77E-4EE6-B05E-1D47290B3EE9}" type="sibTrans" cxnId="{63B12FF1-F264-44EE-9C32-7F9915ECB808}">
      <dgm:prSet/>
      <dgm:spPr/>
      <dgm:t>
        <a:bodyPr/>
        <a:lstStyle/>
        <a:p>
          <a:endParaRPr lang="ru-RU"/>
        </a:p>
      </dgm:t>
    </dgm:pt>
    <dgm:pt modelId="{C7F6A21A-C388-4695-A7F0-FA50C03A33C6}" type="pres">
      <dgm:prSet presAssocID="{8B2B2597-03DA-4C2C-8B08-0BE901C424F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5155E7C-D31E-446B-819B-34C1FBD2EB3C}" type="pres">
      <dgm:prSet presAssocID="{E91FE64A-63F1-454D-8F2F-551AD0BCCC20}" presName="chaos" presStyleCnt="0"/>
      <dgm:spPr/>
    </dgm:pt>
    <dgm:pt modelId="{BEDF794B-2423-45A4-A692-4CE6CE53E958}" type="pres">
      <dgm:prSet presAssocID="{E91FE64A-63F1-454D-8F2F-551AD0BCCC20}" presName="parTx1" presStyleLbl="revTx" presStyleIdx="0" presStyleCnt="1"/>
      <dgm:spPr/>
      <dgm:t>
        <a:bodyPr/>
        <a:lstStyle/>
        <a:p>
          <a:endParaRPr lang="ru-RU"/>
        </a:p>
      </dgm:t>
    </dgm:pt>
    <dgm:pt modelId="{A17EA540-5AE7-46AD-8832-3CE16C5DEFEB}" type="pres">
      <dgm:prSet presAssocID="{E91FE64A-63F1-454D-8F2F-551AD0BCCC20}" presName="c1" presStyleLbl="node1" presStyleIdx="0" presStyleCnt="18"/>
      <dgm:spPr/>
    </dgm:pt>
    <dgm:pt modelId="{0CA7F39E-23B3-4259-B3A7-7CC91BC59C77}" type="pres">
      <dgm:prSet presAssocID="{E91FE64A-63F1-454D-8F2F-551AD0BCCC20}" presName="c2" presStyleLbl="node1" presStyleIdx="1" presStyleCnt="18"/>
      <dgm:spPr/>
    </dgm:pt>
    <dgm:pt modelId="{6194C4F2-0926-42E7-9AE6-B11914F69986}" type="pres">
      <dgm:prSet presAssocID="{E91FE64A-63F1-454D-8F2F-551AD0BCCC20}" presName="c3" presStyleLbl="node1" presStyleIdx="2" presStyleCnt="18"/>
      <dgm:spPr/>
    </dgm:pt>
    <dgm:pt modelId="{7100BC03-EA0D-4163-A8AA-2E9EF1AD6CF4}" type="pres">
      <dgm:prSet presAssocID="{E91FE64A-63F1-454D-8F2F-551AD0BCCC20}" presName="c4" presStyleLbl="node1" presStyleIdx="3" presStyleCnt="18" custLinFactNeighborX="19668" custLinFactNeighborY="65466"/>
      <dgm:spPr/>
    </dgm:pt>
    <dgm:pt modelId="{871395A3-6237-4649-849B-8E34F367A3F0}" type="pres">
      <dgm:prSet presAssocID="{E91FE64A-63F1-454D-8F2F-551AD0BCCC20}" presName="c5" presStyleLbl="node1" presStyleIdx="4" presStyleCnt="18" custLinFactNeighborX="20486" custLinFactNeighborY="81598"/>
      <dgm:spPr/>
    </dgm:pt>
    <dgm:pt modelId="{5FB34BC3-AD0E-43B7-8744-4C754A4BA814}" type="pres">
      <dgm:prSet presAssocID="{E91FE64A-63F1-454D-8F2F-551AD0BCCC20}" presName="c6" presStyleLbl="node1" presStyleIdx="5" presStyleCnt="18"/>
      <dgm:spPr/>
    </dgm:pt>
    <dgm:pt modelId="{42C48718-16C3-4DC9-97AF-9129B7360B13}" type="pres">
      <dgm:prSet presAssocID="{E91FE64A-63F1-454D-8F2F-551AD0BCCC20}" presName="c7" presStyleLbl="node1" presStyleIdx="6" presStyleCnt="18"/>
      <dgm:spPr/>
    </dgm:pt>
    <dgm:pt modelId="{929BB869-AE71-49AA-8255-93EFF6BF1A42}" type="pres">
      <dgm:prSet presAssocID="{E91FE64A-63F1-454D-8F2F-551AD0BCCC20}" presName="c8" presStyleLbl="node1" presStyleIdx="7" presStyleCnt="18"/>
      <dgm:spPr/>
    </dgm:pt>
    <dgm:pt modelId="{E6565DE6-885B-4720-8047-B06FF2EE7CB1}" type="pres">
      <dgm:prSet presAssocID="{E91FE64A-63F1-454D-8F2F-551AD0BCCC20}" presName="c9" presStyleLbl="node1" presStyleIdx="8" presStyleCnt="18"/>
      <dgm:spPr/>
    </dgm:pt>
    <dgm:pt modelId="{56A9DFE7-12A3-49FC-8FA5-DE7D7C2B729A}" type="pres">
      <dgm:prSet presAssocID="{E91FE64A-63F1-454D-8F2F-551AD0BCCC20}" presName="c10" presStyleLbl="node1" presStyleIdx="9" presStyleCnt="18" custScaleX="66320" custScaleY="65102"/>
      <dgm:spPr/>
    </dgm:pt>
    <dgm:pt modelId="{345B5CC8-42E6-44D3-9D05-77DD8D363CAE}" type="pres">
      <dgm:prSet presAssocID="{E91FE64A-63F1-454D-8F2F-551AD0BCCC20}" presName="c11" presStyleLbl="node1" presStyleIdx="10" presStyleCnt="18"/>
      <dgm:spPr/>
    </dgm:pt>
    <dgm:pt modelId="{B90721A1-2627-4D6F-A034-415EDC7FD89F}" type="pres">
      <dgm:prSet presAssocID="{E91FE64A-63F1-454D-8F2F-551AD0BCCC20}" presName="c12" presStyleLbl="node1" presStyleIdx="11" presStyleCnt="18"/>
      <dgm:spPr/>
    </dgm:pt>
    <dgm:pt modelId="{24F198E6-595C-41D7-A61E-B9C25B9E9D6F}" type="pres">
      <dgm:prSet presAssocID="{E91FE64A-63F1-454D-8F2F-551AD0BCCC20}" presName="c13" presStyleLbl="node1" presStyleIdx="12" presStyleCnt="18" custScaleX="78107" custScaleY="78107"/>
      <dgm:spPr/>
    </dgm:pt>
    <dgm:pt modelId="{5F39E650-1557-4BA8-9CC6-92966E63210B}" type="pres">
      <dgm:prSet presAssocID="{E91FE64A-63F1-454D-8F2F-551AD0BCCC20}" presName="c14" presStyleLbl="node1" presStyleIdx="13" presStyleCnt="18" custLinFactNeighborX="-70332" custLinFactNeighborY="-76188"/>
      <dgm:spPr/>
    </dgm:pt>
    <dgm:pt modelId="{0B8D5451-C9A6-47A0-AB84-387773738D27}" type="pres">
      <dgm:prSet presAssocID="{E91FE64A-63F1-454D-8F2F-551AD0BCCC20}" presName="c15" presStyleLbl="node1" presStyleIdx="14" presStyleCnt="18"/>
      <dgm:spPr/>
    </dgm:pt>
    <dgm:pt modelId="{7CD2223D-417C-4293-BB8A-28DF531BB818}" type="pres">
      <dgm:prSet presAssocID="{E91FE64A-63F1-454D-8F2F-551AD0BCCC20}" presName="c16" presStyleLbl="node1" presStyleIdx="15" presStyleCnt="18" custLinFactNeighborX="46884" custLinFactNeighborY="-64466"/>
      <dgm:spPr/>
    </dgm:pt>
    <dgm:pt modelId="{52CFA6F7-01B4-42CD-A97F-20F0237D1F07}" type="pres">
      <dgm:prSet presAssocID="{E91FE64A-63F1-454D-8F2F-551AD0BCCC20}" presName="c17" presStyleLbl="node1" presStyleIdx="16" presStyleCnt="18" custScaleX="63863" custScaleY="63863"/>
      <dgm:spPr/>
    </dgm:pt>
    <dgm:pt modelId="{3B30E7D3-AEBE-4D56-A7B6-C90F50CE1D77}" type="pres">
      <dgm:prSet presAssocID="{E91FE64A-63F1-454D-8F2F-551AD0BCCC20}" presName="c18" presStyleLbl="node1" presStyleIdx="17" presStyleCnt="18"/>
      <dgm:spPr/>
    </dgm:pt>
  </dgm:ptLst>
  <dgm:cxnLst>
    <dgm:cxn modelId="{C09D1B66-BFE1-478B-AEDB-225168F2F7D5}" type="presOf" srcId="{8B2B2597-03DA-4C2C-8B08-0BE901C424FF}" destId="{C7F6A21A-C388-4695-A7F0-FA50C03A33C6}" srcOrd="0" destOrd="0" presId="urn:microsoft.com/office/officeart/2009/3/layout/RandomtoResultProcess"/>
    <dgm:cxn modelId="{D2857C71-FA5D-4F83-AFE5-2A9E4482C2BD}" type="presOf" srcId="{E91FE64A-63F1-454D-8F2F-551AD0BCCC20}" destId="{BEDF794B-2423-45A4-A692-4CE6CE53E958}" srcOrd="0" destOrd="0" presId="urn:microsoft.com/office/officeart/2009/3/layout/RandomtoResultProcess"/>
    <dgm:cxn modelId="{63B12FF1-F264-44EE-9C32-7F9915ECB808}" srcId="{8B2B2597-03DA-4C2C-8B08-0BE901C424FF}" destId="{E91FE64A-63F1-454D-8F2F-551AD0BCCC20}" srcOrd="0" destOrd="0" parTransId="{29A07B7C-8BF8-41A7-A343-933E51222BBE}" sibTransId="{DC7A4B3A-D77E-4EE6-B05E-1D47290B3EE9}"/>
    <dgm:cxn modelId="{0E9051E9-67F0-4CF3-B36B-8F2AD48C2E3B}" type="presParOf" srcId="{C7F6A21A-C388-4695-A7F0-FA50C03A33C6}" destId="{55155E7C-D31E-446B-819B-34C1FBD2EB3C}" srcOrd="0" destOrd="0" presId="urn:microsoft.com/office/officeart/2009/3/layout/RandomtoResultProcess"/>
    <dgm:cxn modelId="{CC86805A-ADFB-4B02-A30F-2B46243C3F6C}" type="presParOf" srcId="{55155E7C-D31E-446B-819B-34C1FBD2EB3C}" destId="{BEDF794B-2423-45A4-A692-4CE6CE53E958}" srcOrd="0" destOrd="0" presId="urn:microsoft.com/office/officeart/2009/3/layout/RandomtoResultProcess"/>
    <dgm:cxn modelId="{DDA775BB-6F71-41F9-A792-6DE93457A68B}" type="presParOf" srcId="{55155E7C-D31E-446B-819B-34C1FBD2EB3C}" destId="{A17EA540-5AE7-46AD-8832-3CE16C5DEFEB}" srcOrd="1" destOrd="0" presId="urn:microsoft.com/office/officeart/2009/3/layout/RandomtoResultProcess"/>
    <dgm:cxn modelId="{9ADC0328-3B6A-4491-A366-1EB987A23567}" type="presParOf" srcId="{55155E7C-D31E-446B-819B-34C1FBD2EB3C}" destId="{0CA7F39E-23B3-4259-B3A7-7CC91BC59C77}" srcOrd="2" destOrd="0" presId="urn:microsoft.com/office/officeart/2009/3/layout/RandomtoResultProcess"/>
    <dgm:cxn modelId="{A88CB37E-572D-485D-B9DD-F96594848C74}" type="presParOf" srcId="{55155E7C-D31E-446B-819B-34C1FBD2EB3C}" destId="{6194C4F2-0926-42E7-9AE6-B11914F69986}" srcOrd="3" destOrd="0" presId="urn:microsoft.com/office/officeart/2009/3/layout/RandomtoResultProcess"/>
    <dgm:cxn modelId="{CF1FD0E5-D613-42E2-B87D-1BD5E22BAEF3}" type="presParOf" srcId="{55155E7C-D31E-446B-819B-34C1FBD2EB3C}" destId="{7100BC03-EA0D-4163-A8AA-2E9EF1AD6CF4}" srcOrd="4" destOrd="0" presId="urn:microsoft.com/office/officeart/2009/3/layout/RandomtoResultProcess"/>
    <dgm:cxn modelId="{1A0CC0BB-0F46-458D-B314-28B13D3F7820}" type="presParOf" srcId="{55155E7C-D31E-446B-819B-34C1FBD2EB3C}" destId="{871395A3-6237-4649-849B-8E34F367A3F0}" srcOrd="5" destOrd="0" presId="urn:microsoft.com/office/officeart/2009/3/layout/RandomtoResultProcess"/>
    <dgm:cxn modelId="{E3E12148-749D-4E95-8709-AD4807689D73}" type="presParOf" srcId="{55155E7C-D31E-446B-819B-34C1FBD2EB3C}" destId="{5FB34BC3-AD0E-43B7-8744-4C754A4BA814}" srcOrd="6" destOrd="0" presId="urn:microsoft.com/office/officeart/2009/3/layout/RandomtoResultProcess"/>
    <dgm:cxn modelId="{DC00EEA4-233E-4B81-80B3-5E47ABE90F9F}" type="presParOf" srcId="{55155E7C-D31E-446B-819B-34C1FBD2EB3C}" destId="{42C48718-16C3-4DC9-97AF-9129B7360B13}" srcOrd="7" destOrd="0" presId="urn:microsoft.com/office/officeart/2009/3/layout/RandomtoResultProcess"/>
    <dgm:cxn modelId="{01FE7E3E-7792-412F-A863-72CBCD573731}" type="presParOf" srcId="{55155E7C-D31E-446B-819B-34C1FBD2EB3C}" destId="{929BB869-AE71-49AA-8255-93EFF6BF1A42}" srcOrd="8" destOrd="0" presId="urn:microsoft.com/office/officeart/2009/3/layout/RandomtoResultProcess"/>
    <dgm:cxn modelId="{63ED957E-755F-42C8-A1C8-2AF1520CC619}" type="presParOf" srcId="{55155E7C-D31E-446B-819B-34C1FBD2EB3C}" destId="{E6565DE6-885B-4720-8047-B06FF2EE7CB1}" srcOrd="9" destOrd="0" presId="urn:microsoft.com/office/officeart/2009/3/layout/RandomtoResultProcess"/>
    <dgm:cxn modelId="{CCE0EBBC-36F1-4287-A307-5FB60400C68B}" type="presParOf" srcId="{55155E7C-D31E-446B-819B-34C1FBD2EB3C}" destId="{56A9DFE7-12A3-49FC-8FA5-DE7D7C2B729A}" srcOrd="10" destOrd="0" presId="urn:microsoft.com/office/officeart/2009/3/layout/RandomtoResultProcess"/>
    <dgm:cxn modelId="{8A885966-CBC9-4093-BA3D-C8DD163EDCC9}" type="presParOf" srcId="{55155E7C-D31E-446B-819B-34C1FBD2EB3C}" destId="{345B5CC8-42E6-44D3-9D05-77DD8D363CAE}" srcOrd="11" destOrd="0" presId="urn:microsoft.com/office/officeart/2009/3/layout/RandomtoResultProcess"/>
    <dgm:cxn modelId="{07C5E8E2-3AB6-459A-B28B-51DF583FD800}" type="presParOf" srcId="{55155E7C-D31E-446B-819B-34C1FBD2EB3C}" destId="{B90721A1-2627-4D6F-A034-415EDC7FD89F}" srcOrd="12" destOrd="0" presId="urn:microsoft.com/office/officeart/2009/3/layout/RandomtoResultProcess"/>
    <dgm:cxn modelId="{F92B6C4B-7076-422F-B222-AC973984AA3E}" type="presParOf" srcId="{55155E7C-D31E-446B-819B-34C1FBD2EB3C}" destId="{24F198E6-595C-41D7-A61E-B9C25B9E9D6F}" srcOrd="13" destOrd="0" presId="urn:microsoft.com/office/officeart/2009/3/layout/RandomtoResultProcess"/>
    <dgm:cxn modelId="{18DEB3BF-D31B-4A86-A4B6-9D33E38038A1}" type="presParOf" srcId="{55155E7C-D31E-446B-819B-34C1FBD2EB3C}" destId="{5F39E650-1557-4BA8-9CC6-92966E63210B}" srcOrd="14" destOrd="0" presId="urn:microsoft.com/office/officeart/2009/3/layout/RandomtoResultProcess"/>
    <dgm:cxn modelId="{73BC6756-2A07-4F85-AFB8-0D14B80CB233}" type="presParOf" srcId="{55155E7C-D31E-446B-819B-34C1FBD2EB3C}" destId="{0B8D5451-C9A6-47A0-AB84-387773738D27}" srcOrd="15" destOrd="0" presId="urn:microsoft.com/office/officeart/2009/3/layout/RandomtoResultProcess"/>
    <dgm:cxn modelId="{C8AB10F7-BABE-4C44-9B3C-CE6B483316B2}" type="presParOf" srcId="{55155E7C-D31E-446B-819B-34C1FBD2EB3C}" destId="{7CD2223D-417C-4293-BB8A-28DF531BB818}" srcOrd="16" destOrd="0" presId="urn:microsoft.com/office/officeart/2009/3/layout/RandomtoResultProcess"/>
    <dgm:cxn modelId="{95E4FCA3-59A0-4E49-995B-0184DFF15CB9}" type="presParOf" srcId="{55155E7C-D31E-446B-819B-34C1FBD2EB3C}" destId="{52CFA6F7-01B4-42CD-A97F-20F0237D1F07}" srcOrd="17" destOrd="0" presId="urn:microsoft.com/office/officeart/2009/3/layout/RandomtoResultProcess"/>
    <dgm:cxn modelId="{E9C5C1EE-4899-4DF5-B100-B94A3FA7DA6B}" type="presParOf" srcId="{55155E7C-D31E-446B-819B-34C1FBD2EB3C}" destId="{3B30E7D3-AEBE-4D56-A7B6-C90F50CE1D77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2B2597-03DA-4C2C-8B08-0BE901C424FF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1FE64A-63F1-454D-8F2F-551AD0BCCC20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B050"/>
              </a:solidFill>
            </a:rPr>
            <a:t>15 </a:t>
          </a:r>
          <a:r>
            <a:rPr lang="uk-UA" sz="2000" b="1" dirty="0" err="1" smtClean="0">
              <a:solidFill>
                <a:srgbClr val="00B050"/>
              </a:solidFill>
            </a:rPr>
            <a:t>проєктних</a:t>
          </a:r>
          <a:r>
            <a:rPr lang="uk-UA" sz="2000" b="1" dirty="0" smtClean="0">
              <a:solidFill>
                <a:srgbClr val="00B050"/>
              </a:solidFill>
            </a:rPr>
            <a:t> пропозицій</a:t>
          </a:r>
          <a:endParaRPr lang="ru-RU" sz="2000" b="1" dirty="0">
            <a:solidFill>
              <a:srgbClr val="00B050"/>
            </a:solidFill>
          </a:endParaRPr>
        </a:p>
      </dgm:t>
    </dgm:pt>
    <dgm:pt modelId="{29A07B7C-8BF8-41A7-A343-933E51222BBE}" type="parTrans" cxnId="{63B12FF1-F264-44EE-9C32-7F9915ECB808}">
      <dgm:prSet/>
      <dgm:spPr/>
      <dgm:t>
        <a:bodyPr/>
        <a:lstStyle/>
        <a:p>
          <a:endParaRPr lang="ru-RU"/>
        </a:p>
      </dgm:t>
    </dgm:pt>
    <dgm:pt modelId="{DC7A4B3A-D77E-4EE6-B05E-1D47290B3EE9}" type="sibTrans" cxnId="{63B12FF1-F264-44EE-9C32-7F9915ECB808}">
      <dgm:prSet/>
      <dgm:spPr/>
      <dgm:t>
        <a:bodyPr/>
        <a:lstStyle/>
        <a:p>
          <a:endParaRPr lang="ru-RU"/>
        </a:p>
      </dgm:t>
    </dgm:pt>
    <dgm:pt modelId="{C7F6A21A-C388-4695-A7F0-FA50C03A33C6}" type="pres">
      <dgm:prSet presAssocID="{8B2B2597-03DA-4C2C-8B08-0BE901C424F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5155E7C-D31E-446B-819B-34C1FBD2EB3C}" type="pres">
      <dgm:prSet presAssocID="{E91FE64A-63F1-454D-8F2F-551AD0BCCC20}" presName="chaos" presStyleCnt="0"/>
      <dgm:spPr/>
    </dgm:pt>
    <dgm:pt modelId="{BEDF794B-2423-45A4-A692-4CE6CE53E958}" type="pres">
      <dgm:prSet presAssocID="{E91FE64A-63F1-454D-8F2F-551AD0BCCC20}" presName="parTx1" presStyleLbl="revTx" presStyleIdx="0" presStyleCnt="1"/>
      <dgm:spPr/>
      <dgm:t>
        <a:bodyPr/>
        <a:lstStyle/>
        <a:p>
          <a:endParaRPr lang="ru-RU"/>
        </a:p>
      </dgm:t>
    </dgm:pt>
    <dgm:pt modelId="{A17EA540-5AE7-46AD-8832-3CE16C5DEFEB}" type="pres">
      <dgm:prSet presAssocID="{E91FE64A-63F1-454D-8F2F-551AD0BCCC20}" presName="c1" presStyleLbl="node1" presStyleIdx="0" presStyleCnt="18"/>
      <dgm:spPr/>
    </dgm:pt>
    <dgm:pt modelId="{0CA7F39E-23B3-4259-B3A7-7CC91BC59C77}" type="pres">
      <dgm:prSet presAssocID="{E91FE64A-63F1-454D-8F2F-551AD0BCCC20}" presName="c2" presStyleLbl="node1" presStyleIdx="1" presStyleCnt="18"/>
      <dgm:spPr/>
    </dgm:pt>
    <dgm:pt modelId="{6194C4F2-0926-42E7-9AE6-B11914F69986}" type="pres">
      <dgm:prSet presAssocID="{E91FE64A-63F1-454D-8F2F-551AD0BCCC20}" presName="c3" presStyleLbl="node1" presStyleIdx="2" presStyleCnt="18"/>
      <dgm:spPr/>
    </dgm:pt>
    <dgm:pt modelId="{7100BC03-EA0D-4163-A8AA-2E9EF1AD6CF4}" type="pres">
      <dgm:prSet presAssocID="{E91FE64A-63F1-454D-8F2F-551AD0BCCC20}" presName="c4" presStyleLbl="node1" presStyleIdx="3" presStyleCnt="18" custLinFactNeighborX="5366" custLinFactNeighborY="6860"/>
      <dgm:spPr/>
    </dgm:pt>
    <dgm:pt modelId="{871395A3-6237-4649-849B-8E34F367A3F0}" type="pres">
      <dgm:prSet presAssocID="{E91FE64A-63F1-454D-8F2F-551AD0BCCC20}" presName="c5" presStyleLbl="node1" presStyleIdx="4" presStyleCnt="18" custLinFactNeighborX="43928" custLinFactNeighborY="58155"/>
      <dgm:spPr/>
    </dgm:pt>
    <dgm:pt modelId="{5FB34BC3-AD0E-43B7-8744-4C754A4BA814}" type="pres">
      <dgm:prSet presAssocID="{E91FE64A-63F1-454D-8F2F-551AD0BCCC20}" presName="c6" presStyleLbl="node1" presStyleIdx="5" presStyleCnt="18"/>
      <dgm:spPr/>
    </dgm:pt>
    <dgm:pt modelId="{42C48718-16C3-4DC9-97AF-9129B7360B13}" type="pres">
      <dgm:prSet presAssocID="{E91FE64A-63F1-454D-8F2F-551AD0BCCC20}" presName="c7" presStyleLbl="node1" presStyleIdx="6" presStyleCnt="18"/>
      <dgm:spPr/>
    </dgm:pt>
    <dgm:pt modelId="{929BB869-AE71-49AA-8255-93EFF6BF1A42}" type="pres">
      <dgm:prSet presAssocID="{E91FE64A-63F1-454D-8F2F-551AD0BCCC20}" presName="c8" presStyleLbl="node1" presStyleIdx="7" presStyleCnt="18"/>
      <dgm:spPr/>
    </dgm:pt>
    <dgm:pt modelId="{E6565DE6-885B-4720-8047-B06FF2EE7CB1}" type="pres">
      <dgm:prSet presAssocID="{E91FE64A-63F1-454D-8F2F-551AD0BCCC20}" presName="c9" presStyleLbl="node1" presStyleIdx="8" presStyleCnt="18"/>
      <dgm:spPr/>
    </dgm:pt>
    <dgm:pt modelId="{56A9DFE7-12A3-49FC-8FA5-DE7D7C2B729A}" type="pres">
      <dgm:prSet presAssocID="{E91FE64A-63F1-454D-8F2F-551AD0BCCC20}" presName="c10" presStyleLbl="node1" presStyleIdx="9" presStyleCnt="18" custScaleX="66320" custScaleY="65102"/>
      <dgm:spPr/>
    </dgm:pt>
    <dgm:pt modelId="{345B5CC8-42E6-44D3-9D05-77DD8D363CAE}" type="pres">
      <dgm:prSet presAssocID="{E91FE64A-63F1-454D-8F2F-551AD0BCCC20}" presName="c11" presStyleLbl="node1" presStyleIdx="10" presStyleCnt="18"/>
      <dgm:spPr/>
    </dgm:pt>
    <dgm:pt modelId="{B90721A1-2627-4D6F-A034-415EDC7FD89F}" type="pres">
      <dgm:prSet presAssocID="{E91FE64A-63F1-454D-8F2F-551AD0BCCC20}" presName="c12" presStyleLbl="node1" presStyleIdx="11" presStyleCnt="18"/>
      <dgm:spPr/>
    </dgm:pt>
    <dgm:pt modelId="{24F198E6-595C-41D7-A61E-B9C25B9E9D6F}" type="pres">
      <dgm:prSet presAssocID="{E91FE64A-63F1-454D-8F2F-551AD0BCCC20}" presName="c13" presStyleLbl="node1" presStyleIdx="12" presStyleCnt="18" custScaleX="78107" custScaleY="78107"/>
      <dgm:spPr/>
    </dgm:pt>
    <dgm:pt modelId="{5F39E650-1557-4BA8-9CC6-92966E63210B}" type="pres">
      <dgm:prSet presAssocID="{E91FE64A-63F1-454D-8F2F-551AD0BCCC20}" presName="c14" presStyleLbl="node1" presStyleIdx="13" presStyleCnt="18" custLinFactNeighborX="-70051" custLinFactNeighborY="-31563"/>
      <dgm:spPr/>
    </dgm:pt>
    <dgm:pt modelId="{0B8D5451-C9A6-47A0-AB84-387773738D27}" type="pres">
      <dgm:prSet presAssocID="{E91FE64A-63F1-454D-8F2F-551AD0BCCC20}" presName="c15" presStyleLbl="node1" presStyleIdx="14" presStyleCnt="18"/>
      <dgm:spPr/>
    </dgm:pt>
    <dgm:pt modelId="{7CD2223D-417C-4293-BB8A-28DF531BB818}" type="pres">
      <dgm:prSet presAssocID="{E91FE64A-63F1-454D-8F2F-551AD0BCCC20}" presName="c16" presStyleLbl="node1" presStyleIdx="15" presStyleCnt="18" custLinFactNeighborX="46884" custLinFactNeighborY="-64466"/>
      <dgm:spPr/>
    </dgm:pt>
    <dgm:pt modelId="{52CFA6F7-01B4-42CD-A97F-20F0237D1F07}" type="pres">
      <dgm:prSet presAssocID="{E91FE64A-63F1-454D-8F2F-551AD0BCCC20}" presName="c17" presStyleLbl="node1" presStyleIdx="16" presStyleCnt="18" custScaleX="63863" custScaleY="63863"/>
      <dgm:spPr/>
    </dgm:pt>
    <dgm:pt modelId="{3B30E7D3-AEBE-4D56-A7B6-C90F50CE1D77}" type="pres">
      <dgm:prSet presAssocID="{E91FE64A-63F1-454D-8F2F-551AD0BCCC20}" presName="c18" presStyleLbl="node1" presStyleIdx="17" presStyleCnt="18"/>
      <dgm:spPr/>
    </dgm:pt>
  </dgm:ptLst>
  <dgm:cxnLst>
    <dgm:cxn modelId="{C09D1B66-BFE1-478B-AEDB-225168F2F7D5}" type="presOf" srcId="{8B2B2597-03DA-4C2C-8B08-0BE901C424FF}" destId="{C7F6A21A-C388-4695-A7F0-FA50C03A33C6}" srcOrd="0" destOrd="0" presId="urn:microsoft.com/office/officeart/2009/3/layout/RandomtoResultProcess"/>
    <dgm:cxn modelId="{D2857C71-FA5D-4F83-AFE5-2A9E4482C2BD}" type="presOf" srcId="{E91FE64A-63F1-454D-8F2F-551AD0BCCC20}" destId="{BEDF794B-2423-45A4-A692-4CE6CE53E958}" srcOrd="0" destOrd="0" presId="urn:microsoft.com/office/officeart/2009/3/layout/RandomtoResultProcess"/>
    <dgm:cxn modelId="{63B12FF1-F264-44EE-9C32-7F9915ECB808}" srcId="{8B2B2597-03DA-4C2C-8B08-0BE901C424FF}" destId="{E91FE64A-63F1-454D-8F2F-551AD0BCCC20}" srcOrd="0" destOrd="0" parTransId="{29A07B7C-8BF8-41A7-A343-933E51222BBE}" sibTransId="{DC7A4B3A-D77E-4EE6-B05E-1D47290B3EE9}"/>
    <dgm:cxn modelId="{0E9051E9-67F0-4CF3-B36B-8F2AD48C2E3B}" type="presParOf" srcId="{C7F6A21A-C388-4695-A7F0-FA50C03A33C6}" destId="{55155E7C-D31E-446B-819B-34C1FBD2EB3C}" srcOrd="0" destOrd="0" presId="urn:microsoft.com/office/officeart/2009/3/layout/RandomtoResultProcess"/>
    <dgm:cxn modelId="{CC86805A-ADFB-4B02-A30F-2B46243C3F6C}" type="presParOf" srcId="{55155E7C-D31E-446B-819B-34C1FBD2EB3C}" destId="{BEDF794B-2423-45A4-A692-4CE6CE53E958}" srcOrd="0" destOrd="0" presId="urn:microsoft.com/office/officeart/2009/3/layout/RandomtoResultProcess"/>
    <dgm:cxn modelId="{DDA775BB-6F71-41F9-A792-6DE93457A68B}" type="presParOf" srcId="{55155E7C-D31E-446B-819B-34C1FBD2EB3C}" destId="{A17EA540-5AE7-46AD-8832-3CE16C5DEFEB}" srcOrd="1" destOrd="0" presId="urn:microsoft.com/office/officeart/2009/3/layout/RandomtoResultProcess"/>
    <dgm:cxn modelId="{9ADC0328-3B6A-4491-A366-1EB987A23567}" type="presParOf" srcId="{55155E7C-D31E-446B-819B-34C1FBD2EB3C}" destId="{0CA7F39E-23B3-4259-B3A7-7CC91BC59C77}" srcOrd="2" destOrd="0" presId="urn:microsoft.com/office/officeart/2009/3/layout/RandomtoResultProcess"/>
    <dgm:cxn modelId="{A88CB37E-572D-485D-B9DD-F96594848C74}" type="presParOf" srcId="{55155E7C-D31E-446B-819B-34C1FBD2EB3C}" destId="{6194C4F2-0926-42E7-9AE6-B11914F69986}" srcOrd="3" destOrd="0" presId="urn:microsoft.com/office/officeart/2009/3/layout/RandomtoResultProcess"/>
    <dgm:cxn modelId="{CF1FD0E5-D613-42E2-B87D-1BD5E22BAEF3}" type="presParOf" srcId="{55155E7C-D31E-446B-819B-34C1FBD2EB3C}" destId="{7100BC03-EA0D-4163-A8AA-2E9EF1AD6CF4}" srcOrd="4" destOrd="0" presId="urn:microsoft.com/office/officeart/2009/3/layout/RandomtoResultProcess"/>
    <dgm:cxn modelId="{1A0CC0BB-0F46-458D-B314-28B13D3F7820}" type="presParOf" srcId="{55155E7C-D31E-446B-819B-34C1FBD2EB3C}" destId="{871395A3-6237-4649-849B-8E34F367A3F0}" srcOrd="5" destOrd="0" presId="urn:microsoft.com/office/officeart/2009/3/layout/RandomtoResultProcess"/>
    <dgm:cxn modelId="{E3E12148-749D-4E95-8709-AD4807689D73}" type="presParOf" srcId="{55155E7C-D31E-446B-819B-34C1FBD2EB3C}" destId="{5FB34BC3-AD0E-43B7-8744-4C754A4BA814}" srcOrd="6" destOrd="0" presId="urn:microsoft.com/office/officeart/2009/3/layout/RandomtoResultProcess"/>
    <dgm:cxn modelId="{DC00EEA4-233E-4B81-80B3-5E47ABE90F9F}" type="presParOf" srcId="{55155E7C-D31E-446B-819B-34C1FBD2EB3C}" destId="{42C48718-16C3-4DC9-97AF-9129B7360B13}" srcOrd="7" destOrd="0" presId="urn:microsoft.com/office/officeart/2009/3/layout/RandomtoResultProcess"/>
    <dgm:cxn modelId="{01FE7E3E-7792-412F-A863-72CBCD573731}" type="presParOf" srcId="{55155E7C-D31E-446B-819B-34C1FBD2EB3C}" destId="{929BB869-AE71-49AA-8255-93EFF6BF1A42}" srcOrd="8" destOrd="0" presId="urn:microsoft.com/office/officeart/2009/3/layout/RandomtoResultProcess"/>
    <dgm:cxn modelId="{63ED957E-755F-42C8-A1C8-2AF1520CC619}" type="presParOf" srcId="{55155E7C-D31E-446B-819B-34C1FBD2EB3C}" destId="{E6565DE6-885B-4720-8047-B06FF2EE7CB1}" srcOrd="9" destOrd="0" presId="urn:microsoft.com/office/officeart/2009/3/layout/RandomtoResultProcess"/>
    <dgm:cxn modelId="{CCE0EBBC-36F1-4287-A307-5FB60400C68B}" type="presParOf" srcId="{55155E7C-D31E-446B-819B-34C1FBD2EB3C}" destId="{56A9DFE7-12A3-49FC-8FA5-DE7D7C2B729A}" srcOrd="10" destOrd="0" presId="urn:microsoft.com/office/officeart/2009/3/layout/RandomtoResultProcess"/>
    <dgm:cxn modelId="{8A885966-CBC9-4093-BA3D-C8DD163EDCC9}" type="presParOf" srcId="{55155E7C-D31E-446B-819B-34C1FBD2EB3C}" destId="{345B5CC8-42E6-44D3-9D05-77DD8D363CAE}" srcOrd="11" destOrd="0" presId="urn:microsoft.com/office/officeart/2009/3/layout/RandomtoResultProcess"/>
    <dgm:cxn modelId="{07C5E8E2-3AB6-459A-B28B-51DF583FD800}" type="presParOf" srcId="{55155E7C-D31E-446B-819B-34C1FBD2EB3C}" destId="{B90721A1-2627-4D6F-A034-415EDC7FD89F}" srcOrd="12" destOrd="0" presId="urn:microsoft.com/office/officeart/2009/3/layout/RandomtoResultProcess"/>
    <dgm:cxn modelId="{F92B6C4B-7076-422F-B222-AC973984AA3E}" type="presParOf" srcId="{55155E7C-D31E-446B-819B-34C1FBD2EB3C}" destId="{24F198E6-595C-41D7-A61E-B9C25B9E9D6F}" srcOrd="13" destOrd="0" presId="urn:microsoft.com/office/officeart/2009/3/layout/RandomtoResultProcess"/>
    <dgm:cxn modelId="{18DEB3BF-D31B-4A86-A4B6-9D33E38038A1}" type="presParOf" srcId="{55155E7C-D31E-446B-819B-34C1FBD2EB3C}" destId="{5F39E650-1557-4BA8-9CC6-92966E63210B}" srcOrd="14" destOrd="0" presId="urn:microsoft.com/office/officeart/2009/3/layout/RandomtoResultProcess"/>
    <dgm:cxn modelId="{73BC6756-2A07-4F85-AFB8-0D14B80CB233}" type="presParOf" srcId="{55155E7C-D31E-446B-819B-34C1FBD2EB3C}" destId="{0B8D5451-C9A6-47A0-AB84-387773738D27}" srcOrd="15" destOrd="0" presId="urn:microsoft.com/office/officeart/2009/3/layout/RandomtoResultProcess"/>
    <dgm:cxn modelId="{C8AB10F7-BABE-4C44-9B3C-CE6B483316B2}" type="presParOf" srcId="{55155E7C-D31E-446B-819B-34C1FBD2EB3C}" destId="{7CD2223D-417C-4293-BB8A-28DF531BB818}" srcOrd="16" destOrd="0" presId="urn:microsoft.com/office/officeart/2009/3/layout/RandomtoResultProcess"/>
    <dgm:cxn modelId="{95E4FCA3-59A0-4E49-995B-0184DFF15CB9}" type="presParOf" srcId="{55155E7C-D31E-446B-819B-34C1FBD2EB3C}" destId="{52CFA6F7-01B4-42CD-A97F-20F0237D1F07}" srcOrd="17" destOrd="0" presId="urn:microsoft.com/office/officeart/2009/3/layout/RandomtoResultProcess"/>
    <dgm:cxn modelId="{E9C5C1EE-4899-4DF5-B100-B94A3FA7DA6B}" type="presParOf" srcId="{55155E7C-D31E-446B-819B-34C1FBD2EB3C}" destId="{3B30E7D3-AEBE-4D56-A7B6-C90F50CE1D77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2B2597-03DA-4C2C-8B08-0BE901C424FF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1FE64A-63F1-454D-8F2F-551AD0BCCC20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B050"/>
              </a:solidFill>
            </a:rPr>
            <a:t>7 </a:t>
          </a:r>
          <a:r>
            <a:rPr lang="uk-UA" sz="2000" b="1" dirty="0" err="1" smtClean="0">
              <a:solidFill>
                <a:srgbClr val="00B050"/>
              </a:solidFill>
            </a:rPr>
            <a:t>проєктних</a:t>
          </a:r>
          <a:r>
            <a:rPr lang="uk-UA" sz="2000" b="1" dirty="0" smtClean="0">
              <a:solidFill>
                <a:srgbClr val="00B050"/>
              </a:solidFill>
            </a:rPr>
            <a:t> пропозицій</a:t>
          </a:r>
          <a:endParaRPr lang="ru-RU" sz="2000" b="1" dirty="0">
            <a:solidFill>
              <a:srgbClr val="00B050"/>
            </a:solidFill>
          </a:endParaRPr>
        </a:p>
      </dgm:t>
    </dgm:pt>
    <dgm:pt modelId="{29A07B7C-8BF8-41A7-A343-933E51222BBE}" type="parTrans" cxnId="{63B12FF1-F264-44EE-9C32-7F9915ECB808}">
      <dgm:prSet/>
      <dgm:spPr/>
      <dgm:t>
        <a:bodyPr/>
        <a:lstStyle/>
        <a:p>
          <a:endParaRPr lang="ru-RU"/>
        </a:p>
      </dgm:t>
    </dgm:pt>
    <dgm:pt modelId="{DC7A4B3A-D77E-4EE6-B05E-1D47290B3EE9}" type="sibTrans" cxnId="{63B12FF1-F264-44EE-9C32-7F9915ECB808}">
      <dgm:prSet/>
      <dgm:spPr/>
      <dgm:t>
        <a:bodyPr/>
        <a:lstStyle/>
        <a:p>
          <a:endParaRPr lang="ru-RU"/>
        </a:p>
      </dgm:t>
    </dgm:pt>
    <dgm:pt modelId="{C7F6A21A-C388-4695-A7F0-FA50C03A33C6}" type="pres">
      <dgm:prSet presAssocID="{8B2B2597-03DA-4C2C-8B08-0BE901C424F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5155E7C-D31E-446B-819B-34C1FBD2EB3C}" type="pres">
      <dgm:prSet presAssocID="{E91FE64A-63F1-454D-8F2F-551AD0BCCC20}" presName="chaos" presStyleCnt="0"/>
      <dgm:spPr/>
    </dgm:pt>
    <dgm:pt modelId="{BEDF794B-2423-45A4-A692-4CE6CE53E958}" type="pres">
      <dgm:prSet presAssocID="{E91FE64A-63F1-454D-8F2F-551AD0BCCC20}" presName="parTx1" presStyleLbl="revTx" presStyleIdx="0" presStyleCnt="1"/>
      <dgm:spPr/>
      <dgm:t>
        <a:bodyPr/>
        <a:lstStyle/>
        <a:p>
          <a:endParaRPr lang="ru-RU"/>
        </a:p>
      </dgm:t>
    </dgm:pt>
    <dgm:pt modelId="{A17EA540-5AE7-46AD-8832-3CE16C5DEFEB}" type="pres">
      <dgm:prSet presAssocID="{E91FE64A-63F1-454D-8F2F-551AD0BCCC20}" presName="c1" presStyleLbl="node1" presStyleIdx="0" presStyleCnt="18"/>
      <dgm:spPr/>
    </dgm:pt>
    <dgm:pt modelId="{0CA7F39E-23B3-4259-B3A7-7CC91BC59C77}" type="pres">
      <dgm:prSet presAssocID="{E91FE64A-63F1-454D-8F2F-551AD0BCCC20}" presName="c2" presStyleLbl="node1" presStyleIdx="1" presStyleCnt="18"/>
      <dgm:spPr/>
    </dgm:pt>
    <dgm:pt modelId="{6194C4F2-0926-42E7-9AE6-B11914F69986}" type="pres">
      <dgm:prSet presAssocID="{E91FE64A-63F1-454D-8F2F-551AD0BCCC20}" presName="c3" presStyleLbl="node1" presStyleIdx="2" presStyleCnt="18"/>
      <dgm:spPr/>
    </dgm:pt>
    <dgm:pt modelId="{7100BC03-EA0D-4163-A8AA-2E9EF1AD6CF4}" type="pres">
      <dgm:prSet presAssocID="{E91FE64A-63F1-454D-8F2F-551AD0BCCC20}" presName="c4" presStyleLbl="node1" presStyleIdx="3" presStyleCnt="18" custLinFactNeighborX="5366" custLinFactNeighborY="6860"/>
      <dgm:spPr/>
    </dgm:pt>
    <dgm:pt modelId="{871395A3-6237-4649-849B-8E34F367A3F0}" type="pres">
      <dgm:prSet presAssocID="{E91FE64A-63F1-454D-8F2F-551AD0BCCC20}" presName="c5" presStyleLbl="node1" presStyleIdx="4" presStyleCnt="18" custLinFactNeighborX="43928" custLinFactNeighborY="58155"/>
      <dgm:spPr/>
    </dgm:pt>
    <dgm:pt modelId="{5FB34BC3-AD0E-43B7-8744-4C754A4BA814}" type="pres">
      <dgm:prSet presAssocID="{E91FE64A-63F1-454D-8F2F-551AD0BCCC20}" presName="c6" presStyleLbl="node1" presStyleIdx="5" presStyleCnt="18"/>
      <dgm:spPr/>
    </dgm:pt>
    <dgm:pt modelId="{42C48718-16C3-4DC9-97AF-9129B7360B13}" type="pres">
      <dgm:prSet presAssocID="{E91FE64A-63F1-454D-8F2F-551AD0BCCC20}" presName="c7" presStyleLbl="node1" presStyleIdx="6" presStyleCnt="18"/>
      <dgm:spPr/>
    </dgm:pt>
    <dgm:pt modelId="{929BB869-AE71-49AA-8255-93EFF6BF1A42}" type="pres">
      <dgm:prSet presAssocID="{E91FE64A-63F1-454D-8F2F-551AD0BCCC20}" presName="c8" presStyleLbl="node1" presStyleIdx="7" presStyleCnt="18"/>
      <dgm:spPr/>
    </dgm:pt>
    <dgm:pt modelId="{E6565DE6-885B-4720-8047-B06FF2EE7CB1}" type="pres">
      <dgm:prSet presAssocID="{E91FE64A-63F1-454D-8F2F-551AD0BCCC20}" presName="c9" presStyleLbl="node1" presStyleIdx="8" presStyleCnt="18"/>
      <dgm:spPr/>
    </dgm:pt>
    <dgm:pt modelId="{56A9DFE7-12A3-49FC-8FA5-DE7D7C2B729A}" type="pres">
      <dgm:prSet presAssocID="{E91FE64A-63F1-454D-8F2F-551AD0BCCC20}" presName="c10" presStyleLbl="node1" presStyleIdx="9" presStyleCnt="18" custScaleX="66320" custScaleY="65102"/>
      <dgm:spPr/>
    </dgm:pt>
    <dgm:pt modelId="{345B5CC8-42E6-44D3-9D05-77DD8D363CAE}" type="pres">
      <dgm:prSet presAssocID="{E91FE64A-63F1-454D-8F2F-551AD0BCCC20}" presName="c11" presStyleLbl="node1" presStyleIdx="10" presStyleCnt="18"/>
      <dgm:spPr/>
    </dgm:pt>
    <dgm:pt modelId="{B90721A1-2627-4D6F-A034-415EDC7FD89F}" type="pres">
      <dgm:prSet presAssocID="{E91FE64A-63F1-454D-8F2F-551AD0BCCC20}" presName="c12" presStyleLbl="node1" presStyleIdx="11" presStyleCnt="18"/>
      <dgm:spPr/>
    </dgm:pt>
    <dgm:pt modelId="{24F198E6-595C-41D7-A61E-B9C25B9E9D6F}" type="pres">
      <dgm:prSet presAssocID="{E91FE64A-63F1-454D-8F2F-551AD0BCCC20}" presName="c13" presStyleLbl="node1" presStyleIdx="12" presStyleCnt="18" custScaleX="78107" custScaleY="78107"/>
      <dgm:spPr/>
    </dgm:pt>
    <dgm:pt modelId="{5F39E650-1557-4BA8-9CC6-92966E63210B}" type="pres">
      <dgm:prSet presAssocID="{E91FE64A-63F1-454D-8F2F-551AD0BCCC20}" presName="c14" presStyleLbl="node1" presStyleIdx="13" presStyleCnt="18" custLinFactNeighborX="-70051" custLinFactNeighborY="-31563"/>
      <dgm:spPr/>
    </dgm:pt>
    <dgm:pt modelId="{0B8D5451-C9A6-47A0-AB84-387773738D27}" type="pres">
      <dgm:prSet presAssocID="{E91FE64A-63F1-454D-8F2F-551AD0BCCC20}" presName="c15" presStyleLbl="node1" presStyleIdx="14" presStyleCnt="18"/>
      <dgm:spPr/>
    </dgm:pt>
    <dgm:pt modelId="{7CD2223D-417C-4293-BB8A-28DF531BB818}" type="pres">
      <dgm:prSet presAssocID="{E91FE64A-63F1-454D-8F2F-551AD0BCCC20}" presName="c16" presStyleLbl="node1" presStyleIdx="15" presStyleCnt="18" custLinFactNeighborX="46884" custLinFactNeighborY="-64466"/>
      <dgm:spPr/>
    </dgm:pt>
    <dgm:pt modelId="{52CFA6F7-01B4-42CD-A97F-20F0237D1F07}" type="pres">
      <dgm:prSet presAssocID="{E91FE64A-63F1-454D-8F2F-551AD0BCCC20}" presName="c17" presStyleLbl="node1" presStyleIdx="16" presStyleCnt="18" custScaleX="63863" custScaleY="63863"/>
      <dgm:spPr/>
    </dgm:pt>
    <dgm:pt modelId="{3B30E7D3-AEBE-4D56-A7B6-C90F50CE1D77}" type="pres">
      <dgm:prSet presAssocID="{E91FE64A-63F1-454D-8F2F-551AD0BCCC20}" presName="c18" presStyleLbl="node1" presStyleIdx="17" presStyleCnt="18"/>
      <dgm:spPr/>
    </dgm:pt>
  </dgm:ptLst>
  <dgm:cxnLst>
    <dgm:cxn modelId="{C09D1B66-BFE1-478B-AEDB-225168F2F7D5}" type="presOf" srcId="{8B2B2597-03DA-4C2C-8B08-0BE901C424FF}" destId="{C7F6A21A-C388-4695-A7F0-FA50C03A33C6}" srcOrd="0" destOrd="0" presId="urn:microsoft.com/office/officeart/2009/3/layout/RandomtoResultProcess"/>
    <dgm:cxn modelId="{D2857C71-FA5D-4F83-AFE5-2A9E4482C2BD}" type="presOf" srcId="{E91FE64A-63F1-454D-8F2F-551AD0BCCC20}" destId="{BEDF794B-2423-45A4-A692-4CE6CE53E958}" srcOrd="0" destOrd="0" presId="urn:microsoft.com/office/officeart/2009/3/layout/RandomtoResultProcess"/>
    <dgm:cxn modelId="{63B12FF1-F264-44EE-9C32-7F9915ECB808}" srcId="{8B2B2597-03DA-4C2C-8B08-0BE901C424FF}" destId="{E91FE64A-63F1-454D-8F2F-551AD0BCCC20}" srcOrd="0" destOrd="0" parTransId="{29A07B7C-8BF8-41A7-A343-933E51222BBE}" sibTransId="{DC7A4B3A-D77E-4EE6-B05E-1D47290B3EE9}"/>
    <dgm:cxn modelId="{0E9051E9-67F0-4CF3-B36B-8F2AD48C2E3B}" type="presParOf" srcId="{C7F6A21A-C388-4695-A7F0-FA50C03A33C6}" destId="{55155E7C-D31E-446B-819B-34C1FBD2EB3C}" srcOrd="0" destOrd="0" presId="urn:microsoft.com/office/officeart/2009/3/layout/RandomtoResultProcess"/>
    <dgm:cxn modelId="{CC86805A-ADFB-4B02-A30F-2B46243C3F6C}" type="presParOf" srcId="{55155E7C-D31E-446B-819B-34C1FBD2EB3C}" destId="{BEDF794B-2423-45A4-A692-4CE6CE53E958}" srcOrd="0" destOrd="0" presId="urn:microsoft.com/office/officeart/2009/3/layout/RandomtoResultProcess"/>
    <dgm:cxn modelId="{DDA775BB-6F71-41F9-A792-6DE93457A68B}" type="presParOf" srcId="{55155E7C-D31E-446B-819B-34C1FBD2EB3C}" destId="{A17EA540-5AE7-46AD-8832-3CE16C5DEFEB}" srcOrd="1" destOrd="0" presId="urn:microsoft.com/office/officeart/2009/3/layout/RandomtoResultProcess"/>
    <dgm:cxn modelId="{9ADC0328-3B6A-4491-A366-1EB987A23567}" type="presParOf" srcId="{55155E7C-D31E-446B-819B-34C1FBD2EB3C}" destId="{0CA7F39E-23B3-4259-B3A7-7CC91BC59C77}" srcOrd="2" destOrd="0" presId="urn:microsoft.com/office/officeart/2009/3/layout/RandomtoResultProcess"/>
    <dgm:cxn modelId="{A88CB37E-572D-485D-B9DD-F96594848C74}" type="presParOf" srcId="{55155E7C-D31E-446B-819B-34C1FBD2EB3C}" destId="{6194C4F2-0926-42E7-9AE6-B11914F69986}" srcOrd="3" destOrd="0" presId="urn:microsoft.com/office/officeart/2009/3/layout/RandomtoResultProcess"/>
    <dgm:cxn modelId="{CF1FD0E5-D613-42E2-B87D-1BD5E22BAEF3}" type="presParOf" srcId="{55155E7C-D31E-446B-819B-34C1FBD2EB3C}" destId="{7100BC03-EA0D-4163-A8AA-2E9EF1AD6CF4}" srcOrd="4" destOrd="0" presId="urn:microsoft.com/office/officeart/2009/3/layout/RandomtoResultProcess"/>
    <dgm:cxn modelId="{1A0CC0BB-0F46-458D-B314-28B13D3F7820}" type="presParOf" srcId="{55155E7C-D31E-446B-819B-34C1FBD2EB3C}" destId="{871395A3-6237-4649-849B-8E34F367A3F0}" srcOrd="5" destOrd="0" presId="urn:microsoft.com/office/officeart/2009/3/layout/RandomtoResultProcess"/>
    <dgm:cxn modelId="{E3E12148-749D-4E95-8709-AD4807689D73}" type="presParOf" srcId="{55155E7C-D31E-446B-819B-34C1FBD2EB3C}" destId="{5FB34BC3-AD0E-43B7-8744-4C754A4BA814}" srcOrd="6" destOrd="0" presId="urn:microsoft.com/office/officeart/2009/3/layout/RandomtoResultProcess"/>
    <dgm:cxn modelId="{DC00EEA4-233E-4B81-80B3-5E47ABE90F9F}" type="presParOf" srcId="{55155E7C-D31E-446B-819B-34C1FBD2EB3C}" destId="{42C48718-16C3-4DC9-97AF-9129B7360B13}" srcOrd="7" destOrd="0" presId="urn:microsoft.com/office/officeart/2009/3/layout/RandomtoResultProcess"/>
    <dgm:cxn modelId="{01FE7E3E-7792-412F-A863-72CBCD573731}" type="presParOf" srcId="{55155E7C-D31E-446B-819B-34C1FBD2EB3C}" destId="{929BB869-AE71-49AA-8255-93EFF6BF1A42}" srcOrd="8" destOrd="0" presId="urn:microsoft.com/office/officeart/2009/3/layout/RandomtoResultProcess"/>
    <dgm:cxn modelId="{63ED957E-755F-42C8-A1C8-2AF1520CC619}" type="presParOf" srcId="{55155E7C-D31E-446B-819B-34C1FBD2EB3C}" destId="{E6565DE6-885B-4720-8047-B06FF2EE7CB1}" srcOrd="9" destOrd="0" presId="urn:microsoft.com/office/officeart/2009/3/layout/RandomtoResultProcess"/>
    <dgm:cxn modelId="{CCE0EBBC-36F1-4287-A307-5FB60400C68B}" type="presParOf" srcId="{55155E7C-D31E-446B-819B-34C1FBD2EB3C}" destId="{56A9DFE7-12A3-49FC-8FA5-DE7D7C2B729A}" srcOrd="10" destOrd="0" presId="urn:microsoft.com/office/officeart/2009/3/layout/RandomtoResultProcess"/>
    <dgm:cxn modelId="{8A885966-CBC9-4093-BA3D-C8DD163EDCC9}" type="presParOf" srcId="{55155E7C-D31E-446B-819B-34C1FBD2EB3C}" destId="{345B5CC8-42E6-44D3-9D05-77DD8D363CAE}" srcOrd="11" destOrd="0" presId="urn:microsoft.com/office/officeart/2009/3/layout/RandomtoResultProcess"/>
    <dgm:cxn modelId="{07C5E8E2-3AB6-459A-B28B-51DF583FD800}" type="presParOf" srcId="{55155E7C-D31E-446B-819B-34C1FBD2EB3C}" destId="{B90721A1-2627-4D6F-A034-415EDC7FD89F}" srcOrd="12" destOrd="0" presId="urn:microsoft.com/office/officeart/2009/3/layout/RandomtoResultProcess"/>
    <dgm:cxn modelId="{F92B6C4B-7076-422F-B222-AC973984AA3E}" type="presParOf" srcId="{55155E7C-D31E-446B-819B-34C1FBD2EB3C}" destId="{24F198E6-595C-41D7-A61E-B9C25B9E9D6F}" srcOrd="13" destOrd="0" presId="urn:microsoft.com/office/officeart/2009/3/layout/RandomtoResultProcess"/>
    <dgm:cxn modelId="{18DEB3BF-D31B-4A86-A4B6-9D33E38038A1}" type="presParOf" srcId="{55155E7C-D31E-446B-819B-34C1FBD2EB3C}" destId="{5F39E650-1557-4BA8-9CC6-92966E63210B}" srcOrd="14" destOrd="0" presId="urn:microsoft.com/office/officeart/2009/3/layout/RandomtoResultProcess"/>
    <dgm:cxn modelId="{73BC6756-2A07-4F85-AFB8-0D14B80CB233}" type="presParOf" srcId="{55155E7C-D31E-446B-819B-34C1FBD2EB3C}" destId="{0B8D5451-C9A6-47A0-AB84-387773738D27}" srcOrd="15" destOrd="0" presId="urn:microsoft.com/office/officeart/2009/3/layout/RandomtoResultProcess"/>
    <dgm:cxn modelId="{C8AB10F7-BABE-4C44-9B3C-CE6B483316B2}" type="presParOf" srcId="{55155E7C-D31E-446B-819B-34C1FBD2EB3C}" destId="{7CD2223D-417C-4293-BB8A-28DF531BB818}" srcOrd="16" destOrd="0" presId="urn:microsoft.com/office/officeart/2009/3/layout/RandomtoResultProcess"/>
    <dgm:cxn modelId="{95E4FCA3-59A0-4E49-995B-0184DFF15CB9}" type="presParOf" srcId="{55155E7C-D31E-446B-819B-34C1FBD2EB3C}" destId="{52CFA6F7-01B4-42CD-A97F-20F0237D1F07}" srcOrd="17" destOrd="0" presId="urn:microsoft.com/office/officeart/2009/3/layout/RandomtoResultProcess"/>
    <dgm:cxn modelId="{E9C5C1EE-4899-4DF5-B100-B94A3FA7DA6B}" type="presParOf" srcId="{55155E7C-D31E-446B-819B-34C1FBD2EB3C}" destId="{3B30E7D3-AEBE-4D56-A7B6-C90F50CE1D77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F794B-2423-45A4-A692-4CE6CE53E958}">
      <dsp:nvSpPr>
        <dsp:cNvPr id="0" name=""/>
        <dsp:cNvSpPr/>
      </dsp:nvSpPr>
      <dsp:spPr>
        <a:xfrm>
          <a:off x="422776" y="676602"/>
          <a:ext cx="1847951" cy="60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00B050"/>
              </a:solidFill>
            </a:rPr>
            <a:t>12 проєктів соціального спрямування</a:t>
          </a:r>
          <a:endParaRPr lang="ru-RU" sz="1900" b="1" kern="1200" dirty="0">
            <a:solidFill>
              <a:srgbClr val="00B050"/>
            </a:solidFill>
          </a:endParaRPr>
        </a:p>
      </dsp:txBody>
      <dsp:txXfrm>
        <a:off x="422776" y="676602"/>
        <a:ext cx="1847951" cy="608984"/>
      </dsp:txXfrm>
    </dsp:sp>
    <dsp:sp modelId="{A17EA540-5AE7-46AD-8832-3CE16C5DEFEB}">
      <dsp:nvSpPr>
        <dsp:cNvPr id="0" name=""/>
        <dsp:cNvSpPr/>
      </dsp:nvSpPr>
      <dsp:spPr>
        <a:xfrm>
          <a:off x="420676" y="491387"/>
          <a:ext cx="146996" cy="1469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7F39E-23B3-4259-B3A7-7CC91BC59C77}">
      <dsp:nvSpPr>
        <dsp:cNvPr id="0" name=""/>
        <dsp:cNvSpPr/>
      </dsp:nvSpPr>
      <dsp:spPr>
        <a:xfrm>
          <a:off x="523574" y="285592"/>
          <a:ext cx="146996" cy="146996"/>
        </a:xfrm>
        <a:prstGeom prst="ellipse">
          <a:avLst/>
        </a:prstGeom>
        <a:solidFill>
          <a:schemeClr val="accent5">
            <a:hueOff val="-432550"/>
            <a:satOff val="-602"/>
            <a:lumOff val="-2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4C4F2-0926-42E7-9AE6-B11914F69986}">
      <dsp:nvSpPr>
        <dsp:cNvPr id="0" name=""/>
        <dsp:cNvSpPr/>
      </dsp:nvSpPr>
      <dsp:spPr>
        <a:xfrm>
          <a:off x="770527" y="326751"/>
          <a:ext cx="230993" cy="230993"/>
        </a:xfrm>
        <a:prstGeom prst="ellipse">
          <a:avLst/>
        </a:prstGeom>
        <a:solidFill>
          <a:schemeClr val="accent5">
            <a:hueOff val="-865099"/>
            <a:satOff val="-1203"/>
            <a:lumOff val="-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0BC03-EA0D-4163-A8AA-2E9EF1AD6CF4}">
      <dsp:nvSpPr>
        <dsp:cNvPr id="0" name=""/>
        <dsp:cNvSpPr/>
      </dsp:nvSpPr>
      <dsp:spPr>
        <a:xfrm>
          <a:off x="1005233" y="196610"/>
          <a:ext cx="146996" cy="146996"/>
        </a:xfrm>
        <a:prstGeom prst="ellipse">
          <a:avLst/>
        </a:prstGeom>
        <a:solidFill>
          <a:schemeClr val="accent5">
            <a:hueOff val="-1297649"/>
            <a:satOff val="-1805"/>
            <a:lumOff val="-6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395A3-6237-4649-849B-8E34F367A3F0}">
      <dsp:nvSpPr>
        <dsp:cNvPr id="0" name=""/>
        <dsp:cNvSpPr/>
      </dsp:nvSpPr>
      <dsp:spPr>
        <a:xfrm>
          <a:off x="1273968" y="138005"/>
          <a:ext cx="146996" cy="146996"/>
        </a:xfrm>
        <a:prstGeom prst="ellipse">
          <a:avLst/>
        </a:prstGeom>
        <a:solidFill>
          <a:schemeClr val="accent5">
            <a:hueOff val="-1730199"/>
            <a:satOff val="-2407"/>
            <a:lumOff val="-9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34BC3-AD0E-43B7-8744-4C754A4BA814}">
      <dsp:nvSpPr>
        <dsp:cNvPr id="0" name=""/>
        <dsp:cNvSpPr/>
      </dsp:nvSpPr>
      <dsp:spPr>
        <a:xfrm>
          <a:off x="1573126" y="162116"/>
          <a:ext cx="146996" cy="146996"/>
        </a:xfrm>
        <a:prstGeom prst="ellipse">
          <a:avLst/>
        </a:prstGeom>
        <a:solidFill>
          <a:schemeClr val="accent5">
            <a:hueOff val="-2162748"/>
            <a:satOff val="-3008"/>
            <a:lumOff val="-11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48718-16C3-4DC9-97AF-9129B7360B13}">
      <dsp:nvSpPr>
        <dsp:cNvPr id="0" name=""/>
        <dsp:cNvSpPr/>
      </dsp:nvSpPr>
      <dsp:spPr>
        <a:xfrm>
          <a:off x="1778921" y="265013"/>
          <a:ext cx="230993" cy="230993"/>
        </a:xfrm>
        <a:prstGeom prst="ellipse">
          <a:avLst/>
        </a:prstGeom>
        <a:solidFill>
          <a:schemeClr val="accent5">
            <a:hueOff val="-2595298"/>
            <a:satOff val="-3610"/>
            <a:lumOff val="-1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BB869-AE71-49AA-8255-93EFF6BF1A42}">
      <dsp:nvSpPr>
        <dsp:cNvPr id="0" name=""/>
        <dsp:cNvSpPr/>
      </dsp:nvSpPr>
      <dsp:spPr>
        <a:xfrm>
          <a:off x="2067033" y="491387"/>
          <a:ext cx="146996" cy="146996"/>
        </a:xfrm>
        <a:prstGeom prst="ellipse">
          <a:avLst/>
        </a:prstGeom>
        <a:solidFill>
          <a:schemeClr val="accent5">
            <a:hueOff val="-3027848"/>
            <a:satOff val="-4212"/>
            <a:lumOff val="-1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65DE6-885B-4720-8047-B06FF2EE7CB1}">
      <dsp:nvSpPr>
        <dsp:cNvPr id="0" name=""/>
        <dsp:cNvSpPr/>
      </dsp:nvSpPr>
      <dsp:spPr>
        <a:xfrm>
          <a:off x="2190510" y="717761"/>
          <a:ext cx="146996" cy="146996"/>
        </a:xfrm>
        <a:prstGeom prst="ellipse">
          <a:avLst/>
        </a:prstGeom>
        <a:solidFill>
          <a:schemeClr val="accent5">
            <a:hueOff val="-3460397"/>
            <a:satOff val="-4813"/>
            <a:lumOff val="-18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9DFE7-12A3-49FC-8FA5-DE7D7C2B729A}">
      <dsp:nvSpPr>
        <dsp:cNvPr id="0" name=""/>
        <dsp:cNvSpPr/>
      </dsp:nvSpPr>
      <dsp:spPr>
        <a:xfrm>
          <a:off x="1184031" y="351548"/>
          <a:ext cx="250683" cy="246079"/>
        </a:xfrm>
        <a:prstGeom prst="ellipse">
          <a:avLst/>
        </a:prstGeom>
        <a:solidFill>
          <a:schemeClr val="accent5">
            <a:hueOff val="-3892947"/>
            <a:satOff val="-5415"/>
            <a:lumOff val="-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B5CC8-42E6-44D3-9D05-77DD8D363CAE}">
      <dsp:nvSpPr>
        <dsp:cNvPr id="0" name=""/>
        <dsp:cNvSpPr/>
      </dsp:nvSpPr>
      <dsp:spPr>
        <a:xfrm>
          <a:off x="317779" y="1067612"/>
          <a:ext cx="146996" cy="146996"/>
        </a:xfrm>
        <a:prstGeom prst="ellipse">
          <a:avLst/>
        </a:prstGeom>
        <a:solidFill>
          <a:schemeClr val="accent5">
            <a:hueOff val="-4325497"/>
            <a:satOff val="-6016"/>
            <a:lumOff val="-2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721A1-2627-4D6F-A034-415EDC7FD89F}">
      <dsp:nvSpPr>
        <dsp:cNvPr id="0" name=""/>
        <dsp:cNvSpPr/>
      </dsp:nvSpPr>
      <dsp:spPr>
        <a:xfrm>
          <a:off x="441256" y="1252827"/>
          <a:ext cx="230993" cy="230993"/>
        </a:xfrm>
        <a:prstGeom prst="ellipse">
          <a:avLst/>
        </a:prstGeom>
        <a:solidFill>
          <a:schemeClr val="accent5">
            <a:hueOff val="-4758046"/>
            <a:satOff val="-6618"/>
            <a:lumOff val="-25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198E6-595C-41D7-A61E-B9C25B9E9D6F}">
      <dsp:nvSpPr>
        <dsp:cNvPr id="0" name=""/>
        <dsp:cNvSpPr/>
      </dsp:nvSpPr>
      <dsp:spPr>
        <a:xfrm>
          <a:off x="786727" y="1454242"/>
          <a:ext cx="262432" cy="262432"/>
        </a:xfrm>
        <a:prstGeom prst="ellipse">
          <a:avLst/>
        </a:prstGeom>
        <a:solidFill>
          <a:schemeClr val="accent5">
            <a:hueOff val="-5190596"/>
            <a:satOff val="-7220"/>
            <a:lumOff val="-2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9E650-1557-4BA8-9CC6-92966E63210B}">
      <dsp:nvSpPr>
        <dsp:cNvPr id="0" name=""/>
        <dsp:cNvSpPr/>
      </dsp:nvSpPr>
      <dsp:spPr>
        <a:xfrm>
          <a:off x="1078731" y="1573002"/>
          <a:ext cx="146996" cy="146996"/>
        </a:xfrm>
        <a:prstGeom prst="ellipse">
          <a:avLst/>
        </a:prstGeom>
        <a:solidFill>
          <a:schemeClr val="accent5">
            <a:hueOff val="-5623146"/>
            <a:satOff val="-7821"/>
            <a:lumOff val="-29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D5451-C9A6-47A0-AB84-387773738D27}">
      <dsp:nvSpPr>
        <dsp:cNvPr id="0" name=""/>
        <dsp:cNvSpPr/>
      </dsp:nvSpPr>
      <dsp:spPr>
        <a:xfrm>
          <a:off x="1264434" y="1417463"/>
          <a:ext cx="230993" cy="230993"/>
        </a:xfrm>
        <a:prstGeom prst="ellipse">
          <a:avLst/>
        </a:prstGeom>
        <a:solidFill>
          <a:schemeClr val="accent5">
            <a:hueOff val="-6055696"/>
            <a:satOff val="-8423"/>
            <a:lumOff val="-32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2223D-417C-4293-BB8A-28DF531BB818}">
      <dsp:nvSpPr>
        <dsp:cNvPr id="0" name=""/>
        <dsp:cNvSpPr/>
      </dsp:nvSpPr>
      <dsp:spPr>
        <a:xfrm>
          <a:off x="1539146" y="1610813"/>
          <a:ext cx="146996" cy="146996"/>
        </a:xfrm>
        <a:prstGeom prst="ellipse">
          <a:avLst/>
        </a:prstGeom>
        <a:solidFill>
          <a:schemeClr val="accent5">
            <a:hueOff val="-6488245"/>
            <a:satOff val="-9025"/>
            <a:lumOff val="-3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FA6F7-01B4-42CD-A97F-20F0237D1F07}">
      <dsp:nvSpPr>
        <dsp:cNvPr id="0" name=""/>
        <dsp:cNvSpPr/>
      </dsp:nvSpPr>
      <dsp:spPr>
        <a:xfrm>
          <a:off x="1716153" y="1437013"/>
          <a:ext cx="214574" cy="214574"/>
        </a:xfrm>
        <a:prstGeom prst="ellipse">
          <a:avLst/>
        </a:prstGeom>
        <a:solidFill>
          <a:schemeClr val="accent5">
            <a:hueOff val="-6920795"/>
            <a:satOff val="-9626"/>
            <a:lumOff val="-36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0E7D3-AEBE-4D56-A7B6-C90F50CE1D77}">
      <dsp:nvSpPr>
        <dsp:cNvPr id="0" name=""/>
        <dsp:cNvSpPr/>
      </dsp:nvSpPr>
      <dsp:spPr>
        <a:xfrm>
          <a:off x="2108192" y="1293986"/>
          <a:ext cx="230993" cy="230993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F794B-2423-45A4-A692-4CE6CE53E958}">
      <dsp:nvSpPr>
        <dsp:cNvPr id="0" name=""/>
        <dsp:cNvSpPr/>
      </dsp:nvSpPr>
      <dsp:spPr>
        <a:xfrm>
          <a:off x="429777" y="740376"/>
          <a:ext cx="2022132" cy="666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B050"/>
              </a:solidFill>
            </a:rPr>
            <a:t>15 </a:t>
          </a:r>
          <a:r>
            <a:rPr lang="uk-UA" sz="2000" b="1" kern="1200" dirty="0" err="1" smtClean="0">
              <a:solidFill>
                <a:srgbClr val="00B050"/>
              </a:solidFill>
            </a:rPr>
            <a:t>проєктних</a:t>
          </a:r>
          <a:r>
            <a:rPr lang="uk-UA" sz="2000" b="1" kern="1200" dirty="0" smtClean="0">
              <a:solidFill>
                <a:srgbClr val="00B050"/>
              </a:solidFill>
            </a:rPr>
            <a:t> пропозицій</a:t>
          </a:r>
          <a:endParaRPr lang="ru-RU" sz="2000" b="1" kern="1200" dirty="0">
            <a:solidFill>
              <a:srgbClr val="00B050"/>
            </a:solidFill>
          </a:endParaRPr>
        </a:p>
      </dsp:txBody>
      <dsp:txXfrm>
        <a:off x="429777" y="740376"/>
        <a:ext cx="2022132" cy="666384"/>
      </dsp:txXfrm>
    </dsp:sp>
    <dsp:sp modelId="{A17EA540-5AE7-46AD-8832-3CE16C5DEFEB}">
      <dsp:nvSpPr>
        <dsp:cNvPr id="0" name=""/>
        <dsp:cNvSpPr/>
      </dsp:nvSpPr>
      <dsp:spPr>
        <a:xfrm>
          <a:off x="427479" y="537704"/>
          <a:ext cx="160851" cy="1608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7F39E-23B3-4259-B3A7-7CC91BC59C77}">
      <dsp:nvSpPr>
        <dsp:cNvPr id="0" name=""/>
        <dsp:cNvSpPr/>
      </dsp:nvSpPr>
      <dsp:spPr>
        <a:xfrm>
          <a:off x="540075" y="312511"/>
          <a:ext cx="160851" cy="160851"/>
        </a:xfrm>
        <a:prstGeom prst="ellipse">
          <a:avLst/>
        </a:prstGeom>
        <a:solidFill>
          <a:schemeClr val="accent5">
            <a:hueOff val="-432550"/>
            <a:satOff val="-602"/>
            <a:lumOff val="-2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4C4F2-0926-42E7-9AE6-B11914F69986}">
      <dsp:nvSpPr>
        <dsp:cNvPr id="0" name=""/>
        <dsp:cNvSpPr/>
      </dsp:nvSpPr>
      <dsp:spPr>
        <a:xfrm>
          <a:off x="810306" y="357550"/>
          <a:ext cx="252766" cy="252766"/>
        </a:xfrm>
        <a:prstGeom prst="ellipse">
          <a:avLst/>
        </a:prstGeom>
        <a:solidFill>
          <a:schemeClr val="accent5">
            <a:hueOff val="-865099"/>
            <a:satOff val="-1203"/>
            <a:lumOff val="-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0BC03-EA0D-4163-A8AA-2E9EF1AD6CF4}">
      <dsp:nvSpPr>
        <dsp:cNvPr id="0" name=""/>
        <dsp:cNvSpPr/>
      </dsp:nvSpPr>
      <dsp:spPr>
        <a:xfrm>
          <a:off x="1044129" y="120873"/>
          <a:ext cx="160851" cy="160851"/>
        </a:xfrm>
        <a:prstGeom prst="ellipse">
          <a:avLst/>
        </a:prstGeom>
        <a:solidFill>
          <a:schemeClr val="accent5">
            <a:hueOff val="-1297649"/>
            <a:satOff val="-1805"/>
            <a:lumOff val="-6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395A3-6237-4649-849B-8E34F367A3F0}">
      <dsp:nvSpPr>
        <dsp:cNvPr id="0" name=""/>
        <dsp:cNvSpPr/>
      </dsp:nvSpPr>
      <dsp:spPr>
        <a:xfrm>
          <a:off x="1398906" y="113305"/>
          <a:ext cx="160851" cy="160851"/>
        </a:xfrm>
        <a:prstGeom prst="ellipse">
          <a:avLst/>
        </a:prstGeom>
        <a:solidFill>
          <a:schemeClr val="accent5">
            <a:hueOff val="-1730199"/>
            <a:satOff val="-2407"/>
            <a:lumOff val="-9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34BC3-AD0E-43B7-8744-4C754A4BA814}">
      <dsp:nvSpPr>
        <dsp:cNvPr id="0" name=""/>
        <dsp:cNvSpPr/>
      </dsp:nvSpPr>
      <dsp:spPr>
        <a:xfrm>
          <a:off x="1688555" y="177396"/>
          <a:ext cx="160851" cy="160851"/>
        </a:xfrm>
        <a:prstGeom prst="ellipse">
          <a:avLst/>
        </a:prstGeom>
        <a:solidFill>
          <a:schemeClr val="accent5">
            <a:hueOff val="-2162748"/>
            <a:satOff val="-3008"/>
            <a:lumOff val="-11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48718-16C3-4DC9-97AF-9129B7360B13}">
      <dsp:nvSpPr>
        <dsp:cNvPr id="0" name=""/>
        <dsp:cNvSpPr/>
      </dsp:nvSpPr>
      <dsp:spPr>
        <a:xfrm>
          <a:off x="1913747" y="289992"/>
          <a:ext cx="252766" cy="252766"/>
        </a:xfrm>
        <a:prstGeom prst="ellipse">
          <a:avLst/>
        </a:prstGeom>
        <a:solidFill>
          <a:schemeClr val="accent5">
            <a:hueOff val="-2595298"/>
            <a:satOff val="-3610"/>
            <a:lumOff val="-1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BB869-AE71-49AA-8255-93EFF6BF1A42}">
      <dsp:nvSpPr>
        <dsp:cNvPr id="0" name=""/>
        <dsp:cNvSpPr/>
      </dsp:nvSpPr>
      <dsp:spPr>
        <a:xfrm>
          <a:off x="2229016" y="537704"/>
          <a:ext cx="160851" cy="160851"/>
        </a:xfrm>
        <a:prstGeom prst="ellipse">
          <a:avLst/>
        </a:prstGeom>
        <a:solidFill>
          <a:schemeClr val="accent5">
            <a:hueOff val="-3027848"/>
            <a:satOff val="-4212"/>
            <a:lumOff val="-1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65DE6-885B-4720-8047-B06FF2EE7CB1}">
      <dsp:nvSpPr>
        <dsp:cNvPr id="0" name=""/>
        <dsp:cNvSpPr/>
      </dsp:nvSpPr>
      <dsp:spPr>
        <a:xfrm>
          <a:off x="2364131" y="785415"/>
          <a:ext cx="160851" cy="160851"/>
        </a:xfrm>
        <a:prstGeom prst="ellipse">
          <a:avLst/>
        </a:prstGeom>
        <a:solidFill>
          <a:schemeClr val="accent5">
            <a:hueOff val="-3460397"/>
            <a:satOff val="-4813"/>
            <a:lumOff val="-18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9DFE7-12A3-49FC-8FA5-DE7D7C2B729A}">
      <dsp:nvSpPr>
        <dsp:cNvPr id="0" name=""/>
        <dsp:cNvSpPr/>
      </dsp:nvSpPr>
      <dsp:spPr>
        <a:xfrm>
          <a:off x="1262786" y="384684"/>
          <a:ext cx="274311" cy="269273"/>
        </a:xfrm>
        <a:prstGeom prst="ellipse">
          <a:avLst/>
        </a:prstGeom>
        <a:solidFill>
          <a:schemeClr val="accent5">
            <a:hueOff val="-3892947"/>
            <a:satOff val="-5415"/>
            <a:lumOff val="-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B5CC8-42E6-44D3-9D05-77DD8D363CAE}">
      <dsp:nvSpPr>
        <dsp:cNvPr id="0" name=""/>
        <dsp:cNvSpPr/>
      </dsp:nvSpPr>
      <dsp:spPr>
        <a:xfrm>
          <a:off x="314883" y="1168241"/>
          <a:ext cx="160851" cy="160851"/>
        </a:xfrm>
        <a:prstGeom prst="ellipse">
          <a:avLst/>
        </a:prstGeom>
        <a:solidFill>
          <a:schemeClr val="accent5">
            <a:hueOff val="-4325497"/>
            <a:satOff val="-6016"/>
            <a:lumOff val="-2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721A1-2627-4D6F-A034-415EDC7FD89F}">
      <dsp:nvSpPr>
        <dsp:cNvPr id="0" name=""/>
        <dsp:cNvSpPr/>
      </dsp:nvSpPr>
      <dsp:spPr>
        <a:xfrm>
          <a:off x="449998" y="1370914"/>
          <a:ext cx="252766" cy="252766"/>
        </a:xfrm>
        <a:prstGeom prst="ellipse">
          <a:avLst/>
        </a:prstGeom>
        <a:solidFill>
          <a:schemeClr val="accent5">
            <a:hueOff val="-4758046"/>
            <a:satOff val="-6618"/>
            <a:lumOff val="-25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198E6-595C-41D7-A61E-B9C25B9E9D6F}">
      <dsp:nvSpPr>
        <dsp:cNvPr id="0" name=""/>
        <dsp:cNvSpPr/>
      </dsp:nvSpPr>
      <dsp:spPr>
        <a:xfrm>
          <a:off x="828032" y="1591314"/>
          <a:ext cx="287168" cy="287168"/>
        </a:xfrm>
        <a:prstGeom prst="ellipse">
          <a:avLst/>
        </a:prstGeom>
        <a:solidFill>
          <a:schemeClr val="accent5">
            <a:hueOff val="-5190596"/>
            <a:satOff val="-7220"/>
            <a:lumOff val="-2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9E650-1557-4BA8-9CC6-92966E63210B}">
      <dsp:nvSpPr>
        <dsp:cNvPr id="0" name=""/>
        <dsp:cNvSpPr/>
      </dsp:nvSpPr>
      <dsp:spPr>
        <a:xfrm>
          <a:off x="1148012" y="1793048"/>
          <a:ext cx="160851" cy="160851"/>
        </a:xfrm>
        <a:prstGeom prst="ellipse">
          <a:avLst/>
        </a:prstGeom>
        <a:solidFill>
          <a:schemeClr val="accent5">
            <a:hueOff val="-5623146"/>
            <a:satOff val="-7821"/>
            <a:lumOff val="-29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D5451-C9A6-47A0-AB84-387773738D27}">
      <dsp:nvSpPr>
        <dsp:cNvPr id="0" name=""/>
        <dsp:cNvSpPr/>
      </dsp:nvSpPr>
      <dsp:spPr>
        <a:xfrm>
          <a:off x="1350767" y="1551068"/>
          <a:ext cx="252766" cy="252766"/>
        </a:xfrm>
        <a:prstGeom prst="ellipse">
          <a:avLst/>
        </a:prstGeom>
        <a:solidFill>
          <a:schemeClr val="accent5">
            <a:hueOff val="-6055696"/>
            <a:satOff val="-8423"/>
            <a:lumOff val="-32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2223D-417C-4293-BB8A-28DF531BB818}">
      <dsp:nvSpPr>
        <dsp:cNvPr id="0" name=""/>
        <dsp:cNvSpPr/>
      </dsp:nvSpPr>
      <dsp:spPr>
        <a:xfrm>
          <a:off x="1651372" y="1762642"/>
          <a:ext cx="160851" cy="160851"/>
        </a:xfrm>
        <a:prstGeom prst="ellipse">
          <a:avLst/>
        </a:prstGeom>
        <a:solidFill>
          <a:schemeClr val="accent5">
            <a:hueOff val="-6488245"/>
            <a:satOff val="-9025"/>
            <a:lumOff val="-3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FA6F7-01B4-42CD-A97F-20F0237D1F07}">
      <dsp:nvSpPr>
        <dsp:cNvPr id="0" name=""/>
        <dsp:cNvSpPr/>
      </dsp:nvSpPr>
      <dsp:spPr>
        <a:xfrm>
          <a:off x="1845062" y="1572460"/>
          <a:ext cx="234799" cy="234799"/>
        </a:xfrm>
        <a:prstGeom prst="ellipse">
          <a:avLst/>
        </a:prstGeom>
        <a:solidFill>
          <a:schemeClr val="accent5">
            <a:hueOff val="-6920795"/>
            <a:satOff val="-9626"/>
            <a:lumOff val="-36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0E7D3-AEBE-4D56-A7B6-C90F50CE1D77}">
      <dsp:nvSpPr>
        <dsp:cNvPr id="0" name=""/>
        <dsp:cNvSpPr/>
      </dsp:nvSpPr>
      <dsp:spPr>
        <a:xfrm>
          <a:off x="2274054" y="1415953"/>
          <a:ext cx="252766" cy="252766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F794B-2423-45A4-A692-4CE6CE53E958}">
      <dsp:nvSpPr>
        <dsp:cNvPr id="0" name=""/>
        <dsp:cNvSpPr/>
      </dsp:nvSpPr>
      <dsp:spPr>
        <a:xfrm>
          <a:off x="429777" y="740376"/>
          <a:ext cx="2022132" cy="666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B050"/>
              </a:solidFill>
            </a:rPr>
            <a:t>7 </a:t>
          </a:r>
          <a:r>
            <a:rPr lang="uk-UA" sz="2000" b="1" kern="1200" dirty="0" err="1" smtClean="0">
              <a:solidFill>
                <a:srgbClr val="00B050"/>
              </a:solidFill>
            </a:rPr>
            <a:t>проєктних</a:t>
          </a:r>
          <a:r>
            <a:rPr lang="uk-UA" sz="2000" b="1" kern="1200" dirty="0" smtClean="0">
              <a:solidFill>
                <a:srgbClr val="00B050"/>
              </a:solidFill>
            </a:rPr>
            <a:t> пропозицій</a:t>
          </a:r>
          <a:endParaRPr lang="ru-RU" sz="2000" b="1" kern="1200" dirty="0">
            <a:solidFill>
              <a:srgbClr val="00B050"/>
            </a:solidFill>
          </a:endParaRPr>
        </a:p>
      </dsp:txBody>
      <dsp:txXfrm>
        <a:off x="429777" y="740376"/>
        <a:ext cx="2022132" cy="666384"/>
      </dsp:txXfrm>
    </dsp:sp>
    <dsp:sp modelId="{A17EA540-5AE7-46AD-8832-3CE16C5DEFEB}">
      <dsp:nvSpPr>
        <dsp:cNvPr id="0" name=""/>
        <dsp:cNvSpPr/>
      </dsp:nvSpPr>
      <dsp:spPr>
        <a:xfrm>
          <a:off x="427479" y="537704"/>
          <a:ext cx="160851" cy="1608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7F39E-23B3-4259-B3A7-7CC91BC59C77}">
      <dsp:nvSpPr>
        <dsp:cNvPr id="0" name=""/>
        <dsp:cNvSpPr/>
      </dsp:nvSpPr>
      <dsp:spPr>
        <a:xfrm>
          <a:off x="540075" y="312511"/>
          <a:ext cx="160851" cy="160851"/>
        </a:xfrm>
        <a:prstGeom prst="ellipse">
          <a:avLst/>
        </a:prstGeom>
        <a:solidFill>
          <a:schemeClr val="accent5">
            <a:hueOff val="-432550"/>
            <a:satOff val="-602"/>
            <a:lumOff val="-2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4C4F2-0926-42E7-9AE6-B11914F69986}">
      <dsp:nvSpPr>
        <dsp:cNvPr id="0" name=""/>
        <dsp:cNvSpPr/>
      </dsp:nvSpPr>
      <dsp:spPr>
        <a:xfrm>
          <a:off x="810306" y="357550"/>
          <a:ext cx="252766" cy="252766"/>
        </a:xfrm>
        <a:prstGeom prst="ellipse">
          <a:avLst/>
        </a:prstGeom>
        <a:solidFill>
          <a:schemeClr val="accent5">
            <a:hueOff val="-865099"/>
            <a:satOff val="-1203"/>
            <a:lumOff val="-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0BC03-EA0D-4163-A8AA-2E9EF1AD6CF4}">
      <dsp:nvSpPr>
        <dsp:cNvPr id="0" name=""/>
        <dsp:cNvSpPr/>
      </dsp:nvSpPr>
      <dsp:spPr>
        <a:xfrm>
          <a:off x="1044129" y="120873"/>
          <a:ext cx="160851" cy="160851"/>
        </a:xfrm>
        <a:prstGeom prst="ellipse">
          <a:avLst/>
        </a:prstGeom>
        <a:solidFill>
          <a:schemeClr val="accent5">
            <a:hueOff val="-1297649"/>
            <a:satOff val="-1805"/>
            <a:lumOff val="-6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395A3-6237-4649-849B-8E34F367A3F0}">
      <dsp:nvSpPr>
        <dsp:cNvPr id="0" name=""/>
        <dsp:cNvSpPr/>
      </dsp:nvSpPr>
      <dsp:spPr>
        <a:xfrm>
          <a:off x="1398906" y="113305"/>
          <a:ext cx="160851" cy="160851"/>
        </a:xfrm>
        <a:prstGeom prst="ellipse">
          <a:avLst/>
        </a:prstGeom>
        <a:solidFill>
          <a:schemeClr val="accent5">
            <a:hueOff val="-1730199"/>
            <a:satOff val="-2407"/>
            <a:lumOff val="-9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34BC3-AD0E-43B7-8744-4C754A4BA814}">
      <dsp:nvSpPr>
        <dsp:cNvPr id="0" name=""/>
        <dsp:cNvSpPr/>
      </dsp:nvSpPr>
      <dsp:spPr>
        <a:xfrm>
          <a:off x="1688555" y="177396"/>
          <a:ext cx="160851" cy="160851"/>
        </a:xfrm>
        <a:prstGeom prst="ellipse">
          <a:avLst/>
        </a:prstGeom>
        <a:solidFill>
          <a:schemeClr val="accent5">
            <a:hueOff val="-2162748"/>
            <a:satOff val="-3008"/>
            <a:lumOff val="-11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48718-16C3-4DC9-97AF-9129B7360B13}">
      <dsp:nvSpPr>
        <dsp:cNvPr id="0" name=""/>
        <dsp:cNvSpPr/>
      </dsp:nvSpPr>
      <dsp:spPr>
        <a:xfrm>
          <a:off x="1913747" y="289992"/>
          <a:ext cx="252766" cy="252766"/>
        </a:xfrm>
        <a:prstGeom prst="ellipse">
          <a:avLst/>
        </a:prstGeom>
        <a:solidFill>
          <a:schemeClr val="accent5">
            <a:hueOff val="-2595298"/>
            <a:satOff val="-3610"/>
            <a:lumOff val="-1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BB869-AE71-49AA-8255-93EFF6BF1A42}">
      <dsp:nvSpPr>
        <dsp:cNvPr id="0" name=""/>
        <dsp:cNvSpPr/>
      </dsp:nvSpPr>
      <dsp:spPr>
        <a:xfrm>
          <a:off x="2229016" y="537704"/>
          <a:ext cx="160851" cy="160851"/>
        </a:xfrm>
        <a:prstGeom prst="ellipse">
          <a:avLst/>
        </a:prstGeom>
        <a:solidFill>
          <a:schemeClr val="accent5">
            <a:hueOff val="-3027848"/>
            <a:satOff val="-4212"/>
            <a:lumOff val="-1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65DE6-885B-4720-8047-B06FF2EE7CB1}">
      <dsp:nvSpPr>
        <dsp:cNvPr id="0" name=""/>
        <dsp:cNvSpPr/>
      </dsp:nvSpPr>
      <dsp:spPr>
        <a:xfrm>
          <a:off x="2364131" y="785415"/>
          <a:ext cx="160851" cy="160851"/>
        </a:xfrm>
        <a:prstGeom prst="ellipse">
          <a:avLst/>
        </a:prstGeom>
        <a:solidFill>
          <a:schemeClr val="accent5">
            <a:hueOff val="-3460397"/>
            <a:satOff val="-4813"/>
            <a:lumOff val="-18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9DFE7-12A3-49FC-8FA5-DE7D7C2B729A}">
      <dsp:nvSpPr>
        <dsp:cNvPr id="0" name=""/>
        <dsp:cNvSpPr/>
      </dsp:nvSpPr>
      <dsp:spPr>
        <a:xfrm>
          <a:off x="1262786" y="384684"/>
          <a:ext cx="274311" cy="269273"/>
        </a:xfrm>
        <a:prstGeom prst="ellipse">
          <a:avLst/>
        </a:prstGeom>
        <a:solidFill>
          <a:schemeClr val="accent5">
            <a:hueOff val="-3892947"/>
            <a:satOff val="-5415"/>
            <a:lumOff val="-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B5CC8-42E6-44D3-9D05-77DD8D363CAE}">
      <dsp:nvSpPr>
        <dsp:cNvPr id="0" name=""/>
        <dsp:cNvSpPr/>
      </dsp:nvSpPr>
      <dsp:spPr>
        <a:xfrm>
          <a:off x="314883" y="1168241"/>
          <a:ext cx="160851" cy="160851"/>
        </a:xfrm>
        <a:prstGeom prst="ellipse">
          <a:avLst/>
        </a:prstGeom>
        <a:solidFill>
          <a:schemeClr val="accent5">
            <a:hueOff val="-4325497"/>
            <a:satOff val="-6016"/>
            <a:lumOff val="-2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721A1-2627-4D6F-A034-415EDC7FD89F}">
      <dsp:nvSpPr>
        <dsp:cNvPr id="0" name=""/>
        <dsp:cNvSpPr/>
      </dsp:nvSpPr>
      <dsp:spPr>
        <a:xfrm>
          <a:off x="449998" y="1370914"/>
          <a:ext cx="252766" cy="252766"/>
        </a:xfrm>
        <a:prstGeom prst="ellipse">
          <a:avLst/>
        </a:prstGeom>
        <a:solidFill>
          <a:schemeClr val="accent5">
            <a:hueOff val="-4758046"/>
            <a:satOff val="-6618"/>
            <a:lumOff val="-25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198E6-595C-41D7-A61E-B9C25B9E9D6F}">
      <dsp:nvSpPr>
        <dsp:cNvPr id="0" name=""/>
        <dsp:cNvSpPr/>
      </dsp:nvSpPr>
      <dsp:spPr>
        <a:xfrm>
          <a:off x="828032" y="1591314"/>
          <a:ext cx="287168" cy="287168"/>
        </a:xfrm>
        <a:prstGeom prst="ellipse">
          <a:avLst/>
        </a:prstGeom>
        <a:solidFill>
          <a:schemeClr val="accent5">
            <a:hueOff val="-5190596"/>
            <a:satOff val="-7220"/>
            <a:lumOff val="-2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9E650-1557-4BA8-9CC6-92966E63210B}">
      <dsp:nvSpPr>
        <dsp:cNvPr id="0" name=""/>
        <dsp:cNvSpPr/>
      </dsp:nvSpPr>
      <dsp:spPr>
        <a:xfrm>
          <a:off x="1148012" y="1793048"/>
          <a:ext cx="160851" cy="160851"/>
        </a:xfrm>
        <a:prstGeom prst="ellipse">
          <a:avLst/>
        </a:prstGeom>
        <a:solidFill>
          <a:schemeClr val="accent5">
            <a:hueOff val="-5623146"/>
            <a:satOff val="-7821"/>
            <a:lumOff val="-29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D5451-C9A6-47A0-AB84-387773738D27}">
      <dsp:nvSpPr>
        <dsp:cNvPr id="0" name=""/>
        <dsp:cNvSpPr/>
      </dsp:nvSpPr>
      <dsp:spPr>
        <a:xfrm>
          <a:off x="1350767" y="1551068"/>
          <a:ext cx="252766" cy="252766"/>
        </a:xfrm>
        <a:prstGeom prst="ellipse">
          <a:avLst/>
        </a:prstGeom>
        <a:solidFill>
          <a:schemeClr val="accent5">
            <a:hueOff val="-6055696"/>
            <a:satOff val="-8423"/>
            <a:lumOff val="-32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2223D-417C-4293-BB8A-28DF531BB818}">
      <dsp:nvSpPr>
        <dsp:cNvPr id="0" name=""/>
        <dsp:cNvSpPr/>
      </dsp:nvSpPr>
      <dsp:spPr>
        <a:xfrm>
          <a:off x="1651372" y="1762642"/>
          <a:ext cx="160851" cy="160851"/>
        </a:xfrm>
        <a:prstGeom prst="ellipse">
          <a:avLst/>
        </a:prstGeom>
        <a:solidFill>
          <a:schemeClr val="accent5">
            <a:hueOff val="-6488245"/>
            <a:satOff val="-9025"/>
            <a:lumOff val="-3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FA6F7-01B4-42CD-A97F-20F0237D1F07}">
      <dsp:nvSpPr>
        <dsp:cNvPr id="0" name=""/>
        <dsp:cNvSpPr/>
      </dsp:nvSpPr>
      <dsp:spPr>
        <a:xfrm>
          <a:off x="1845062" y="1572460"/>
          <a:ext cx="234799" cy="234799"/>
        </a:xfrm>
        <a:prstGeom prst="ellipse">
          <a:avLst/>
        </a:prstGeom>
        <a:solidFill>
          <a:schemeClr val="accent5">
            <a:hueOff val="-6920795"/>
            <a:satOff val="-9626"/>
            <a:lumOff val="-36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0E7D3-AEBE-4D56-A7B6-C90F50CE1D77}">
      <dsp:nvSpPr>
        <dsp:cNvPr id="0" name=""/>
        <dsp:cNvSpPr/>
      </dsp:nvSpPr>
      <dsp:spPr>
        <a:xfrm>
          <a:off x="2274054" y="1415953"/>
          <a:ext cx="252766" cy="252766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7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5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37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2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48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82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5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5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35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72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915A-A995-443E-892F-BBE0CC8AA3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191D-C8BD-492B-A1D3-5EBC2FC74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hart" Target="../charts/chart1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69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68.JP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70.JPG"/><Relationship Id="rId10" Type="http://schemas.openxmlformats.org/officeDocument/2006/relationships/diagramData" Target="../diagrams/data2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3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709" y="3119166"/>
            <a:ext cx="5062728" cy="2387600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Інвестиційна діяльність </a:t>
            </a:r>
            <a:b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Луганській області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9194" y="186847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33564" y="424321"/>
            <a:ext cx="3307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ДЕПАРТАМЕНТ ЕКОНОМІЧНОГО РОЗВИТКУ ТА ЗОВНІШНЬОЕКОНОМІЧНОЇ ДІЯЛЬНОСТІ 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ЛУГАНСЬКОЇ ОБЛАСНОЇ ДЕРЖАВНОЇ АДМІНІСТРАЦІЇ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841437" y="195486"/>
            <a:ext cx="0" cy="1057835"/>
          </a:xfrm>
          <a:prstGeom prst="line">
            <a:avLst/>
          </a:prstGeom>
          <a:ln w="25400">
            <a:solidFill>
              <a:srgbClr val="333300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07371" y="602782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4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араллелограмм 37"/>
          <p:cNvSpPr/>
          <p:nvPr/>
        </p:nvSpPr>
        <p:spPr>
          <a:xfrm rot="10800000" flipV="1">
            <a:off x="135006" y="190239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876944" y="338531"/>
            <a:ext cx="409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5716754" y="1021667"/>
            <a:ext cx="6115853" cy="1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extBox 42"/>
          <p:cNvSpPr txBox="1"/>
          <p:nvPr/>
        </p:nvSpPr>
        <p:spPr>
          <a:xfrm>
            <a:off x="354843" y="147209"/>
            <a:ext cx="5213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Надзвичайна кредитна програма відновлення України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1292841"/>
            <a:ext cx="2766199" cy="156066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093066"/>
            <a:ext cx="2784309" cy="1570877"/>
          </a:xfrm>
          <a:prstGeom prst="rect">
            <a:avLst/>
          </a:prstGeom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5716754" y="1021667"/>
            <a:ext cx="6115853" cy="1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араллелограмм 46"/>
          <p:cNvSpPr/>
          <p:nvPr/>
        </p:nvSpPr>
        <p:spPr>
          <a:xfrm flipH="1">
            <a:off x="3691962" y="3417090"/>
            <a:ext cx="4584275" cy="804119"/>
          </a:xfrm>
          <a:prstGeom prst="parallelogram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3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947877" y="3398521"/>
            <a:ext cx="4072445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2333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333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освоєно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 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Параллелограмм 48"/>
          <p:cNvSpPr/>
          <p:nvPr/>
        </p:nvSpPr>
        <p:spPr>
          <a:xfrm flipH="1">
            <a:off x="4301939" y="5683168"/>
            <a:ext cx="4596628" cy="804119"/>
          </a:xfrm>
          <a:prstGeom prst="parallelogram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3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336813" y="5647941"/>
            <a:ext cx="4369733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33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Освоєно</a:t>
            </a:r>
            <a:r>
              <a:rPr lang="ru-RU" sz="2333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 </a:t>
            </a:r>
            <a:r>
              <a:rPr lang="ru-RU" sz="2333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субвенції</a:t>
            </a:r>
            <a:r>
              <a:rPr lang="ru-RU" sz="2333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Параллелограмм 50"/>
          <p:cNvSpPr/>
          <p:nvPr/>
        </p:nvSpPr>
        <p:spPr>
          <a:xfrm flipH="1">
            <a:off x="3404381" y="2348666"/>
            <a:ext cx="4584275" cy="804119"/>
          </a:xfrm>
          <a:prstGeom prst="parallelogram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3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796984" y="2321797"/>
            <a:ext cx="3787085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Реалізовано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333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333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14,97 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" name="Параллелограмм 52"/>
          <p:cNvSpPr/>
          <p:nvPr/>
        </p:nvSpPr>
        <p:spPr>
          <a:xfrm flipH="1">
            <a:off x="3116041" y="1308209"/>
            <a:ext cx="4584275" cy="804119"/>
          </a:xfrm>
          <a:prstGeom prst="parallelogram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3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514636" y="1263979"/>
            <a:ext cx="3787085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33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Реалізується</a:t>
            </a:r>
            <a:r>
              <a:rPr lang="ru-RU" sz="2333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2333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333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на суму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sz="2333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5" name="Диаграмма 54"/>
          <p:cNvGraphicFramePr/>
          <p:nvPr>
            <p:extLst/>
          </p:nvPr>
        </p:nvGraphicFramePr>
        <p:xfrm>
          <a:off x="7413602" y="581216"/>
          <a:ext cx="5986493" cy="368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784299" y="3813043"/>
            <a:ext cx="96011" cy="102840"/>
          </a:xfrm>
          <a:prstGeom prst="rect">
            <a:avLst/>
          </a:prstGeom>
          <a:solidFill>
            <a:schemeClr val="tx2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57" name="TextBox 56"/>
          <p:cNvSpPr txBox="1"/>
          <p:nvPr/>
        </p:nvSpPr>
        <p:spPr>
          <a:xfrm>
            <a:off x="8862747" y="3679796"/>
            <a:ext cx="2148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Загальноосвітні школи</a:t>
            </a:r>
            <a:endParaRPr lang="ru-RU" sz="16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8784297" y="4346469"/>
            <a:ext cx="96011" cy="1028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59" name="TextBox 58"/>
          <p:cNvSpPr txBox="1"/>
          <p:nvPr/>
        </p:nvSpPr>
        <p:spPr>
          <a:xfrm>
            <a:off x="8862745" y="4451100"/>
            <a:ext cx="2722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Дошкільні навчальні заклади</a:t>
            </a:r>
            <a:endParaRPr lang="ru-RU" sz="16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8784297" y="4581128"/>
            <a:ext cx="96011" cy="102840"/>
          </a:xfrm>
          <a:prstGeom prst="rect">
            <a:avLst/>
          </a:prstGeom>
          <a:solidFill>
            <a:srgbClr val="2D7B2F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1" name="TextBox 60"/>
          <p:cNvSpPr txBox="1"/>
          <p:nvPr/>
        </p:nvSpPr>
        <p:spPr>
          <a:xfrm>
            <a:off x="8862745" y="4204786"/>
            <a:ext cx="3290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Водопостачання та водовідведення</a:t>
            </a:r>
            <a:endParaRPr lang="ru-RU" sz="16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8784299" y="4094245"/>
            <a:ext cx="96011" cy="102840"/>
          </a:xfrm>
          <a:prstGeom prst="rect">
            <a:avLst/>
          </a:prstGeom>
          <a:solidFill>
            <a:srgbClr val="FFFF1D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3" name="TextBox 62"/>
          <p:cNvSpPr txBox="1"/>
          <p:nvPr/>
        </p:nvSpPr>
        <p:spPr>
          <a:xfrm>
            <a:off x="8862746" y="3955443"/>
            <a:ext cx="2499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Заклади охорони здоров’я</a:t>
            </a:r>
            <a:endParaRPr lang="ru-RU" sz="1600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8784299" y="4862331"/>
            <a:ext cx="96011" cy="102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5" name="TextBox 64"/>
          <p:cNvSpPr txBox="1"/>
          <p:nvPr/>
        </p:nvSpPr>
        <p:spPr>
          <a:xfrm>
            <a:off x="8862746" y="4714690"/>
            <a:ext cx="312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Дитячі центри творчості та спорту</a:t>
            </a:r>
            <a:endParaRPr lang="ru-RU" sz="16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8784299" y="5150363"/>
            <a:ext cx="96011" cy="102840"/>
          </a:xfrm>
          <a:prstGeom prst="rect">
            <a:avLst/>
          </a:prstGeom>
          <a:solidFill>
            <a:srgbClr val="A586C4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7" name="TextBox 66"/>
          <p:cNvSpPr txBox="1"/>
          <p:nvPr/>
        </p:nvSpPr>
        <p:spPr>
          <a:xfrm>
            <a:off x="8856565" y="5000802"/>
            <a:ext cx="2220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Адміністративні будівлі</a:t>
            </a:r>
            <a:endParaRPr lang="ru-RU" sz="16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8784299" y="5438395"/>
            <a:ext cx="96011" cy="102840"/>
          </a:xfrm>
          <a:prstGeom prst="rect">
            <a:avLst/>
          </a:prstGeom>
          <a:solidFill>
            <a:srgbClr val="5E3E7E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9" name="TextBox 68"/>
          <p:cNvSpPr txBox="1"/>
          <p:nvPr/>
        </p:nvSpPr>
        <p:spPr>
          <a:xfrm>
            <a:off x="8868980" y="5296312"/>
            <a:ext cx="2080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Будівництво котельнь</a:t>
            </a:r>
            <a:endParaRPr lang="ru-RU" sz="16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8784299" y="5726427"/>
            <a:ext cx="96011" cy="102840"/>
          </a:xfrm>
          <a:prstGeom prst="rect">
            <a:avLst/>
          </a:prstGeom>
          <a:solidFill>
            <a:srgbClr val="C00000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71" name="TextBox 70"/>
          <p:cNvSpPr txBox="1"/>
          <p:nvPr/>
        </p:nvSpPr>
        <p:spPr>
          <a:xfrm>
            <a:off x="8878652" y="5588211"/>
            <a:ext cx="118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/>
              <a:t>Гуртожитки</a:t>
            </a:r>
            <a:endParaRPr lang="ru-RU" sz="1600" dirty="0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4899355"/>
            <a:ext cx="2832959" cy="1598325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42" name="Параллелограмм 41"/>
          <p:cNvSpPr/>
          <p:nvPr/>
        </p:nvSpPr>
        <p:spPr>
          <a:xfrm flipH="1">
            <a:off x="4012140" y="4598742"/>
            <a:ext cx="4596628" cy="804119"/>
          </a:xfrm>
          <a:prstGeom prst="parallelogram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3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047014" y="4563515"/>
            <a:ext cx="4369733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33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uk-UA" sz="2333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ілено</a:t>
            </a:r>
            <a:r>
              <a:rPr lang="uk-UA" sz="2333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3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субвенції</a:t>
            </a:r>
            <a:r>
              <a:rPr lang="ru-RU" sz="2333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333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117,2 млн </a:t>
            </a:r>
            <a:r>
              <a:rPr lang="ru-RU" sz="2333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333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6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но 2 45"/>
          <p:cNvSpPr/>
          <p:nvPr/>
        </p:nvSpPr>
        <p:spPr>
          <a:xfrm rot="21125023">
            <a:off x="1875459" y="5310142"/>
            <a:ext cx="2088800" cy="1478837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1" y="1641204"/>
            <a:ext cx="1084068" cy="1673233"/>
          </a:xfrm>
          <a:prstGeom prst="rect">
            <a:avLst/>
          </a:prstGeom>
        </p:spPr>
      </p:pic>
      <p:sp>
        <p:nvSpPr>
          <p:cNvPr id="32" name="Полилиния 31"/>
          <p:cNvSpPr/>
          <p:nvPr/>
        </p:nvSpPr>
        <p:spPr>
          <a:xfrm rot="20196644">
            <a:off x="3613863" y="3397549"/>
            <a:ext cx="1430136" cy="237007"/>
          </a:xfrm>
          <a:custGeom>
            <a:avLst/>
            <a:gdLst>
              <a:gd name="connsiteX0" fmla="*/ 0 w 1776548"/>
              <a:gd name="connsiteY0" fmla="*/ 0 h 783771"/>
              <a:gd name="connsiteX1" fmla="*/ 274320 w 1776548"/>
              <a:gd name="connsiteY1" fmla="*/ 509451 h 783771"/>
              <a:gd name="connsiteX2" fmla="*/ 849085 w 1776548"/>
              <a:gd name="connsiteY2" fmla="*/ 718457 h 783771"/>
              <a:gd name="connsiteX3" fmla="*/ 1776548 w 1776548"/>
              <a:gd name="connsiteY3" fmla="*/ 783771 h 783771"/>
              <a:gd name="connsiteX4" fmla="*/ 1776548 w 1776548"/>
              <a:gd name="connsiteY4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548" h="783771">
                <a:moveTo>
                  <a:pt x="0" y="0"/>
                </a:moveTo>
                <a:cubicBezTo>
                  <a:pt x="66403" y="194854"/>
                  <a:pt x="132806" y="389708"/>
                  <a:pt x="274320" y="509451"/>
                </a:cubicBezTo>
                <a:cubicBezTo>
                  <a:pt x="415834" y="629194"/>
                  <a:pt x="598714" y="672737"/>
                  <a:pt x="849085" y="718457"/>
                </a:cubicBezTo>
                <a:cubicBezTo>
                  <a:pt x="1099456" y="764177"/>
                  <a:pt x="1776548" y="783771"/>
                  <a:pt x="1776548" y="783771"/>
                </a:cubicBezTo>
                <a:lnTo>
                  <a:pt x="1776548" y="783771"/>
                </a:lnTo>
              </a:path>
            </a:pathLst>
          </a:custGeom>
          <a:noFill/>
          <a:ln w="234950">
            <a:solidFill>
              <a:srgbClr val="6580CD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но 2 24"/>
          <p:cNvSpPr/>
          <p:nvPr/>
        </p:nvSpPr>
        <p:spPr>
          <a:xfrm>
            <a:off x="54673" y="2837283"/>
            <a:ext cx="1902314" cy="1693989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2" name="Пятно 2 1"/>
          <p:cNvSpPr/>
          <p:nvPr/>
        </p:nvSpPr>
        <p:spPr>
          <a:xfrm rot="2424912">
            <a:off x="9890040" y="4702183"/>
            <a:ext cx="2088800" cy="1478837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Пятно 2 2"/>
          <p:cNvSpPr/>
          <p:nvPr/>
        </p:nvSpPr>
        <p:spPr>
          <a:xfrm rot="2424912">
            <a:off x="9355898" y="2020859"/>
            <a:ext cx="2088800" cy="1478837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11" name="Параллелограмм 10"/>
          <p:cNvSpPr/>
          <p:nvPr/>
        </p:nvSpPr>
        <p:spPr>
          <a:xfrm rot="10800000" flipV="1">
            <a:off x="135006" y="190239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6944" y="338531"/>
            <a:ext cx="409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11276" y="1021667"/>
            <a:ext cx="6115853" cy="1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54843" y="147209"/>
            <a:ext cx="5213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Програма підтримки секторальної політики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 flipH="1" flipV="1">
            <a:off x="6557018" y="3586690"/>
            <a:ext cx="1217276" cy="304621"/>
          </a:xfrm>
          <a:custGeom>
            <a:avLst/>
            <a:gdLst>
              <a:gd name="connsiteX0" fmla="*/ 0 w 1776548"/>
              <a:gd name="connsiteY0" fmla="*/ 0 h 783771"/>
              <a:gd name="connsiteX1" fmla="*/ 274320 w 1776548"/>
              <a:gd name="connsiteY1" fmla="*/ 509451 h 783771"/>
              <a:gd name="connsiteX2" fmla="*/ 849085 w 1776548"/>
              <a:gd name="connsiteY2" fmla="*/ 718457 h 783771"/>
              <a:gd name="connsiteX3" fmla="*/ 1776548 w 1776548"/>
              <a:gd name="connsiteY3" fmla="*/ 783771 h 783771"/>
              <a:gd name="connsiteX4" fmla="*/ 1776548 w 1776548"/>
              <a:gd name="connsiteY4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548" h="783771">
                <a:moveTo>
                  <a:pt x="0" y="0"/>
                </a:moveTo>
                <a:cubicBezTo>
                  <a:pt x="66403" y="194854"/>
                  <a:pt x="132806" y="389708"/>
                  <a:pt x="274320" y="509451"/>
                </a:cubicBezTo>
                <a:cubicBezTo>
                  <a:pt x="415834" y="629194"/>
                  <a:pt x="598714" y="672737"/>
                  <a:pt x="849085" y="718457"/>
                </a:cubicBezTo>
                <a:cubicBezTo>
                  <a:pt x="1099456" y="764177"/>
                  <a:pt x="1776548" y="783771"/>
                  <a:pt x="1776548" y="783771"/>
                </a:cubicBezTo>
                <a:lnTo>
                  <a:pt x="1776548" y="783771"/>
                </a:lnTo>
              </a:path>
            </a:pathLst>
          </a:custGeom>
          <a:noFill/>
          <a:ln w="234950">
            <a:solidFill>
              <a:srgbClr val="6580CD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75" y="1501061"/>
            <a:ext cx="2591656" cy="35592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5396" y="2304957"/>
            <a:ext cx="3573889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Будівництво радіотелевізійної передаючої станції в </a:t>
            </a:r>
            <a:r>
              <a:rPr lang="uk-UA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Попаснянському</a:t>
            </a:r>
            <a:r>
              <a:rPr lang="uk-UA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районі Луганської області</a:t>
            </a:r>
          </a:p>
          <a:p>
            <a:pPr algn="ctr"/>
            <a:r>
              <a:rPr lang="uk-UA" sz="21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з</a:t>
            </a:r>
            <a:r>
              <a:rPr lang="uk-UA" sz="21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агальна </a:t>
            </a:r>
          </a:p>
          <a:p>
            <a:pPr algn="ctr"/>
            <a:r>
              <a:rPr lang="uk-UA" sz="21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в</a:t>
            </a:r>
            <a:r>
              <a:rPr lang="uk-UA" sz="21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артість </a:t>
            </a:r>
            <a:r>
              <a:rPr lang="uk-UA" sz="2133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проєкту</a:t>
            </a:r>
            <a:r>
              <a:rPr lang="uk-UA" sz="21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uk-UA" sz="21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46,8 </a:t>
            </a:r>
            <a:r>
              <a:rPr lang="uk-UA" sz="21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млн грн</a:t>
            </a:r>
            <a:endParaRPr lang="ru-RU" sz="2133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9605966">
            <a:off x="129469" y="3201672"/>
            <a:ext cx="1614545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867" b="1" dirty="0">
                <a:solidFill>
                  <a:schemeClr val="bg1"/>
                </a:solidFill>
              </a:rPr>
              <a:t>Освоєно</a:t>
            </a:r>
          </a:p>
          <a:p>
            <a:pPr algn="ctr"/>
            <a:r>
              <a:rPr lang="uk-UA" sz="1867" b="1" dirty="0" smtClean="0">
                <a:solidFill>
                  <a:schemeClr val="bg1"/>
                </a:solidFill>
              </a:rPr>
              <a:t>23,03 млн грн</a:t>
            </a:r>
          </a:p>
          <a:p>
            <a:pPr algn="ctr"/>
            <a:r>
              <a:rPr lang="uk-UA" sz="1867" b="1" dirty="0" smtClean="0">
                <a:solidFill>
                  <a:schemeClr val="bg1"/>
                </a:solidFill>
              </a:rPr>
              <a:t>50,8 %</a:t>
            </a:r>
            <a:endParaRPr lang="ru-RU" sz="1867" b="1" dirty="0">
              <a:solidFill>
                <a:schemeClr val="bg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 flipH="1">
            <a:off x="6580960" y="2578131"/>
            <a:ext cx="1474811" cy="259152"/>
          </a:xfrm>
          <a:custGeom>
            <a:avLst/>
            <a:gdLst>
              <a:gd name="connsiteX0" fmla="*/ 0 w 1776548"/>
              <a:gd name="connsiteY0" fmla="*/ 0 h 783771"/>
              <a:gd name="connsiteX1" fmla="*/ 274320 w 1776548"/>
              <a:gd name="connsiteY1" fmla="*/ 509451 h 783771"/>
              <a:gd name="connsiteX2" fmla="*/ 849085 w 1776548"/>
              <a:gd name="connsiteY2" fmla="*/ 718457 h 783771"/>
              <a:gd name="connsiteX3" fmla="*/ 1776548 w 1776548"/>
              <a:gd name="connsiteY3" fmla="*/ 783771 h 783771"/>
              <a:gd name="connsiteX4" fmla="*/ 1776548 w 1776548"/>
              <a:gd name="connsiteY4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548" h="783771">
                <a:moveTo>
                  <a:pt x="0" y="0"/>
                </a:moveTo>
                <a:cubicBezTo>
                  <a:pt x="66403" y="194854"/>
                  <a:pt x="132806" y="389708"/>
                  <a:pt x="274320" y="509451"/>
                </a:cubicBezTo>
                <a:cubicBezTo>
                  <a:pt x="415834" y="629194"/>
                  <a:pt x="598714" y="672737"/>
                  <a:pt x="849085" y="718457"/>
                </a:cubicBezTo>
                <a:cubicBezTo>
                  <a:pt x="1099456" y="764177"/>
                  <a:pt x="1776548" y="783771"/>
                  <a:pt x="1776548" y="783771"/>
                </a:cubicBezTo>
                <a:lnTo>
                  <a:pt x="1776548" y="783771"/>
                </a:lnTo>
              </a:path>
            </a:pathLst>
          </a:custGeom>
          <a:noFill/>
          <a:ln w="234950">
            <a:solidFill>
              <a:srgbClr val="6580CD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025189" y="2503767"/>
            <a:ext cx="1499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3049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28,2</a:t>
            </a:r>
            <a:endParaRPr lang="uk-UA" sz="2800" b="1" dirty="0">
              <a:solidFill>
                <a:srgbClr val="3049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rgbClr val="3049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</a:t>
            </a:r>
            <a:endParaRPr lang="ru-RU" sz="2800" b="1" dirty="0">
              <a:solidFill>
                <a:srgbClr val="3049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44534" y="1132094"/>
            <a:ext cx="4208465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«Здорова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людина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здорове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суспільство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-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науково-просвітницька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лабораторія-студія</a:t>
            </a:r>
            <a:endParaRPr lang="ru-RU" sz="1867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21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1,83 </a:t>
            </a:r>
            <a:r>
              <a:rPr lang="uk-UA" sz="21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млн грн</a:t>
            </a:r>
            <a:endParaRPr lang="ru-RU" sz="2133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755" y="3061938"/>
            <a:ext cx="3376548" cy="218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Спільний</a:t>
            </a:r>
            <a:r>
              <a:rPr lang="ru-RU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проєкт</a:t>
            </a:r>
            <a:r>
              <a:rPr lang="ru-RU" sz="1867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Луганської</a:t>
            </a:r>
            <a:r>
              <a:rPr lang="ru-RU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18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Львівської</a:t>
            </a:r>
            <a:r>
              <a:rPr lang="ru-RU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ОДА: </a:t>
            </a:r>
          </a:p>
          <a:p>
            <a:pPr algn="ctr"/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Схід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Захід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разом: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будуємо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довіру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зі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шкільної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парти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/>
            <a:r>
              <a:rPr lang="uk-UA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13,15 млн грн</a:t>
            </a:r>
          </a:p>
          <a:p>
            <a:pPr algn="ctr"/>
            <a:r>
              <a:rPr lang="uk-UA" sz="1867" dirty="0">
                <a:latin typeface="Times New Roman" panose="02020603050405020304" pitchFamily="18" charset="0"/>
              </a:rPr>
              <a:t>(з яких </a:t>
            </a:r>
            <a:r>
              <a:rPr lang="uk-UA" sz="2133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3,33</a:t>
            </a:r>
            <a:r>
              <a:rPr lang="uk-UA" sz="1867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uk-UA" sz="1867" dirty="0">
                <a:latin typeface="Times New Roman" panose="02020603050405020304" pitchFamily="18" charset="0"/>
              </a:rPr>
              <a:t>млн грн для Луганської області)</a:t>
            </a:r>
            <a:endParaRPr lang="ru-RU" sz="1867" dirty="0"/>
          </a:p>
        </p:txBody>
      </p:sp>
      <p:sp>
        <p:nvSpPr>
          <p:cNvPr id="33" name="TextBox 32"/>
          <p:cNvSpPr txBox="1"/>
          <p:nvPr/>
        </p:nvSpPr>
        <p:spPr>
          <a:xfrm>
            <a:off x="3399809" y="5449397"/>
            <a:ext cx="208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конкурсний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відбір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4109" y="955186"/>
            <a:ext cx="387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конкурсний </a:t>
            </a:r>
          </a:p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відбір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59505" y="5471999"/>
            <a:ext cx="3376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</a:t>
            </a:r>
            <a:r>
              <a:rPr lang="ru-RU" sz="1867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регіонального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інформаційного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агентства </a:t>
            </a:r>
            <a:endParaRPr lang="ru-RU" sz="1867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67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базі</a:t>
            </a:r>
            <a:r>
              <a:rPr lang="ru-RU" sz="186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КП «</a:t>
            </a:r>
            <a:r>
              <a:rPr lang="ru-RU" sz="1867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МедіаПростір</a:t>
            </a:r>
            <a:r>
              <a:rPr lang="ru-RU" sz="1867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/>
            <a:r>
              <a:rPr lang="uk-UA" sz="21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13,9 млн грн</a:t>
            </a:r>
            <a:endParaRPr lang="ru-RU" sz="2133" b="1" dirty="0">
              <a:solidFill>
                <a:srgbClr val="0070C0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953609" y="5321902"/>
            <a:ext cx="5795157" cy="13445"/>
          </a:xfrm>
          <a:prstGeom prst="line">
            <a:avLst/>
          </a:prstGeom>
          <a:ln w="28575" cap="rnd" cmpd="sng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264418">
            <a:off x="9574729" y="2559955"/>
            <a:ext cx="146014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867" b="1" dirty="0" smtClean="0">
                <a:solidFill>
                  <a:schemeClr val="bg1"/>
                </a:solidFill>
              </a:rPr>
              <a:t>Реалізовано</a:t>
            </a:r>
            <a:endParaRPr lang="ru-RU" sz="1867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2264418">
            <a:off x="10204369" y="5200455"/>
            <a:ext cx="146014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867" b="1" dirty="0" smtClean="0">
                <a:solidFill>
                  <a:schemeClr val="bg1"/>
                </a:solidFill>
              </a:rPr>
              <a:t>Реалізовано</a:t>
            </a:r>
            <a:endParaRPr lang="ru-RU" sz="1867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31" y="1265358"/>
            <a:ext cx="893191" cy="14238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787" y="4285174"/>
            <a:ext cx="1520058" cy="105412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 rot="19301665">
            <a:off x="2031035" y="5699088"/>
            <a:ext cx="157549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867" b="1" dirty="0" smtClean="0">
                <a:solidFill>
                  <a:schemeClr val="bg1"/>
                </a:solidFill>
              </a:rPr>
              <a:t>Визначено </a:t>
            </a:r>
          </a:p>
          <a:p>
            <a:pPr algn="ctr"/>
            <a:r>
              <a:rPr lang="uk-UA" sz="1867" b="1" dirty="0" smtClean="0">
                <a:solidFill>
                  <a:schemeClr val="bg1"/>
                </a:solidFill>
              </a:rPr>
              <a:t>переможцем</a:t>
            </a:r>
            <a:endParaRPr lang="ru-RU" sz="1867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ІНДУСТРІАЛЬНИЙ ПАРК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934852" y="1303493"/>
            <a:ext cx="4572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«Східний регіон» у м. </a:t>
            </a:r>
            <a:r>
              <a:rPr lang="uk-UA" alt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Попасна</a:t>
            </a:r>
            <a:endParaRPr lang="ru-RU" altLang="ru-RU" sz="2400" b="1" dirty="0">
              <a:solidFill>
                <a:srgbClr val="0070C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7582" y="1891650"/>
            <a:ext cx="4086542" cy="255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550724" y="1436183"/>
            <a:ext cx="6176310" cy="8278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Прямоугольник 71"/>
          <p:cNvSpPr>
            <a:spLocks noChangeArrowheads="1"/>
          </p:cNvSpPr>
          <p:nvPr/>
        </p:nvSpPr>
        <p:spPr bwMode="auto">
          <a:xfrm>
            <a:off x="5550723" y="1534326"/>
            <a:ext cx="6662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Включено до Реєстру індустріальних (промислових) парків, </a:t>
            </a:r>
            <a:endParaRPr lang="uk-UA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 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Мінекономіки </a:t>
            </a: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12.11.2020 № 2312</a:t>
            </a:r>
            <a:endParaRPr lang="ru-RU" alt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977905" y="4671763"/>
            <a:ext cx="448589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09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 розвитку</a:t>
            </a: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uk-UA" altLang="ru-RU" sz="1600" dirty="0">
                <a:solidFill>
                  <a:srgbClr val="1025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відбір керуючої компанії – 1 півріччя 2021 року</a:t>
            </a:r>
            <a:endParaRPr lang="ru-RU" altLang="ru-RU" sz="1600" dirty="0">
              <a:solidFill>
                <a:srgbClr val="10253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uk-UA" altLang="ru-RU" sz="1600" dirty="0">
                <a:solidFill>
                  <a:srgbClr val="1025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будівництво та облаштування інфраструктури -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600" dirty="0">
                <a:solidFill>
                  <a:srgbClr val="1025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2021-2022 роки</a:t>
            </a:r>
            <a:endParaRPr lang="ru-RU" altLang="ru-RU" sz="1600" dirty="0">
              <a:solidFill>
                <a:srgbClr val="10253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uk-UA" altLang="ru-RU" sz="1600" dirty="0">
                <a:solidFill>
                  <a:srgbClr val="1025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залучення учасників та розвиток парку –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600" dirty="0">
                <a:solidFill>
                  <a:srgbClr val="1025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2021-2050 роки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5550724" y="2430368"/>
            <a:ext cx="6176310" cy="8278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Прямоугольник 71"/>
          <p:cNvSpPr>
            <a:spLocks noChangeArrowheads="1"/>
          </p:cNvSpPr>
          <p:nvPr/>
        </p:nvSpPr>
        <p:spPr bwMode="auto">
          <a:xfrm>
            <a:off x="5550723" y="2528511"/>
            <a:ext cx="6662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 земельної ділянки - </a:t>
            </a: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15,3991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 створення - </a:t>
            </a: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років</a:t>
            </a:r>
            <a:endParaRPr lang="ru-RU" alt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50724" y="3424553"/>
            <a:ext cx="6176310" cy="13396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Прямоугольник 50"/>
          <p:cNvSpPr>
            <a:spLocks noChangeArrowheads="1"/>
          </p:cNvSpPr>
          <p:nvPr/>
        </p:nvSpPr>
        <p:spPr bwMode="auto">
          <a:xfrm>
            <a:off x="5564829" y="3471434"/>
            <a:ext cx="66484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Функціональне призначення: 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виробництво електричної та теплової енергії;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екологічна переробка твердих побутових відходів;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комплексна переробка </a:t>
            </a:r>
            <a:r>
              <a:rPr lang="uk-UA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сільськогосподарської  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550724" y="4930507"/>
            <a:ext cx="6176310" cy="1524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Прямоугольник 73"/>
          <p:cNvSpPr>
            <a:spLocks noChangeArrowheads="1"/>
          </p:cNvSpPr>
          <p:nvPr/>
        </p:nvSpPr>
        <p:spPr bwMode="auto">
          <a:xfrm>
            <a:off x="5564830" y="4954233"/>
            <a:ext cx="664848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створення: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залучення </a:t>
            </a: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67,1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 грн інвестицій;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створення </a:t>
            </a:r>
            <a:r>
              <a:rPr lang="uk-UA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нових робочих місць;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поліпшення інвестиційної привабливості;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зростання надходжень до бюджетів усіх рівнів</a:t>
            </a:r>
            <a:endParaRPr lang="uk-UA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9" b="30806"/>
          <a:stretch/>
        </p:blipFill>
        <p:spPr>
          <a:xfrm>
            <a:off x="3813960" y="5423972"/>
            <a:ext cx="5024049" cy="1456392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ІНВЕСТИЦІЙНІ РЕСУРСИ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3595" y="2521047"/>
            <a:ext cx="469660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Луганської області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5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1228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Зручно.</a:t>
            </a:r>
            <a:r>
              <a:rPr lang="en-US" sz="3200" b="1" dirty="0" smtClean="0">
                <a:solidFill>
                  <a:srgbClr val="1228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INVESTBASE</a:t>
            </a:r>
          </a:p>
          <a:p>
            <a:pPr algn="ctr"/>
            <a:endParaRPr lang="en-US" sz="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https://cutt.ly/9hv95qb</a:t>
            </a: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3578799" y="4746666"/>
            <a:ext cx="946085" cy="929773"/>
          </a:xfrm>
          <a:prstGeom prst="rect">
            <a:avLst/>
          </a:prstGeom>
          <a:noFill/>
        </p:spPr>
      </p:pic>
      <p:pic>
        <p:nvPicPr>
          <p:cNvPr id="11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2311290" y="3712170"/>
            <a:ext cx="946085" cy="929773"/>
          </a:xfrm>
          <a:prstGeom prst="rect">
            <a:avLst/>
          </a:prstGeom>
          <a:noFill/>
        </p:spPr>
      </p:pic>
      <p:pic>
        <p:nvPicPr>
          <p:cNvPr id="12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2311291" y="2333006"/>
            <a:ext cx="946085" cy="929773"/>
          </a:xfrm>
          <a:prstGeom prst="rect">
            <a:avLst/>
          </a:prstGeom>
          <a:noFill/>
        </p:spPr>
      </p:pic>
      <p:pic>
        <p:nvPicPr>
          <p:cNvPr id="13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7783455" y="4750322"/>
            <a:ext cx="946085" cy="929773"/>
          </a:xfrm>
          <a:prstGeom prst="rect">
            <a:avLst/>
          </a:prstGeom>
          <a:noFill/>
        </p:spPr>
      </p:pic>
      <p:pic>
        <p:nvPicPr>
          <p:cNvPr id="14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9066424" y="3712171"/>
            <a:ext cx="946085" cy="929773"/>
          </a:xfrm>
          <a:prstGeom prst="rect">
            <a:avLst/>
          </a:prstGeom>
          <a:noFill/>
        </p:spPr>
      </p:pic>
      <p:pic>
        <p:nvPicPr>
          <p:cNvPr id="15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9066424" y="2333006"/>
            <a:ext cx="946085" cy="929773"/>
          </a:xfrm>
          <a:prstGeom prst="rect">
            <a:avLst/>
          </a:prstGeom>
          <a:noFill/>
        </p:spPr>
      </p:pic>
      <p:pic>
        <p:nvPicPr>
          <p:cNvPr id="16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3578800" y="1270946"/>
            <a:ext cx="946085" cy="929773"/>
          </a:xfrm>
          <a:prstGeom prst="rect">
            <a:avLst/>
          </a:prstGeom>
          <a:noFill/>
        </p:spPr>
      </p:pic>
      <p:pic>
        <p:nvPicPr>
          <p:cNvPr id="17" name="Picture 2" descr="Галочку знак значки — стоковы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2603" t="13014" r="23288" b="32877"/>
          <a:stretch>
            <a:fillRect/>
          </a:stretch>
        </p:blipFill>
        <p:spPr bwMode="auto">
          <a:xfrm>
            <a:off x="7783455" y="1270946"/>
            <a:ext cx="946085" cy="929773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183912" y="1326478"/>
            <a:ext cx="1483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Земельні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ділянки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7655" y="2383724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Водні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ресурси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892" y="3761557"/>
            <a:ext cx="2207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Сировина</a:t>
            </a:r>
          </a:p>
          <a:p>
            <a:pPr algn="ctr"/>
            <a:r>
              <a:rPr lang="uk-UA" sz="2400" b="1" dirty="0">
                <a:solidFill>
                  <a:schemeClr val="accent4">
                    <a:lumMod val="75000"/>
                  </a:schemeClr>
                </a:solidFill>
              </a:rPr>
              <a:t>д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ля переробки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77698" y="4797197"/>
            <a:ext cx="1825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DE8626"/>
                </a:solidFill>
              </a:rPr>
              <a:t>Об’єкти</a:t>
            </a:r>
          </a:p>
          <a:p>
            <a:pPr algn="ctr"/>
            <a:r>
              <a:rPr lang="uk-UA" sz="2400" b="1" dirty="0" smtClean="0">
                <a:solidFill>
                  <a:srgbClr val="DE8626"/>
                </a:solidFill>
              </a:rPr>
              <a:t>нерухомості</a:t>
            </a:r>
            <a:endParaRPr lang="ru-RU" sz="2400" b="1" dirty="0">
              <a:solidFill>
                <a:srgbClr val="DE862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74679" y="1319010"/>
            <a:ext cx="1487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Корисні </a:t>
            </a:r>
          </a:p>
          <a:p>
            <a:pPr algn="ctr"/>
            <a:r>
              <a:rPr lang="uk-U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копалини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58433" y="2383724"/>
            <a:ext cx="1522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8C2652"/>
                </a:solidFill>
              </a:rPr>
              <a:t>Трудовий </a:t>
            </a:r>
          </a:p>
          <a:p>
            <a:pPr algn="ctr"/>
            <a:r>
              <a:rPr lang="uk-UA" sz="2400" b="1" dirty="0" smtClean="0">
                <a:solidFill>
                  <a:srgbClr val="8C2652"/>
                </a:solidFill>
              </a:rPr>
              <a:t>потенціал</a:t>
            </a:r>
            <a:endParaRPr lang="ru-RU" sz="2400" b="1" dirty="0">
              <a:solidFill>
                <a:srgbClr val="8C265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4712" y="4781446"/>
            <a:ext cx="2615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476B50"/>
                </a:solidFill>
              </a:rPr>
              <a:t>Фонд державного</a:t>
            </a:r>
          </a:p>
          <a:p>
            <a:pPr algn="ctr"/>
            <a:r>
              <a:rPr lang="uk-UA" sz="2400" b="1" dirty="0">
                <a:solidFill>
                  <a:srgbClr val="476B50"/>
                </a:solidFill>
              </a:rPr>
              <a:t>м</a:t>
            </a:r>
            <a:r>
              <a:rPr lang="uk-UA" sz="2400" b="1" dirty="0" smtClean="0">
                <a:solidFill>
                  <a:srgbClr val="476B50"/>
                </a:solidFill>
              </a:rPr>
              <a:t>айна України</a:t>
            </a:r>
            <a:endParaRPr lang="ru-RU" sz="2400" b="1" dirty="0">
              <a:solidFill>
                <a:srgbClr val="476B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24997" y="3761556"/>
            <a:ext cx="1791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404872"/>
                </a:solidFill>
              </a:rPr>
              <a:t>Комерційні </a:t>
            </a:r>
          </a:p>
          <a:p>
            <a:pPr algn="ctr"/>
            <a:r>
              <a:rPr lang="uk-UA" sz="2400" b="1" dirty="0" smtClean="0">
                <a:solidFill>
                  <a:srgbClr val="404872"/>
                </a:solidFill>
              </a:rPr>
              <a:t>пропозиції</a:t>
            </a:r>
            <a:endParaRPr lang="ru-RU" sz="2400" b="1" dirty="0">
              <a:solidFill>
                <a:srgbClr val="40487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1847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ВИСТАВКОВА ДІЯЛЬНІСТЬ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71135" y="1627228"/>
            <a:ext cx="485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ХХХІІ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агропромислова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«Агро-2020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11-14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71135" y="5064673"/>
            <a:ext cx="4077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Схід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15-16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3648"/>
          <a:stretch/>
        </p:blipFill>
        <p:spPr>
          <a:xfrm>
            <a:off x="1051760" y="1644703"/>
            <a:ext cx="2619375" cy="905855"/>
          </a:xfrm>
          <a:prstGeom prst="rect">
            <a:avLst/>
          </a:prstGeom>
        </p:spPr>
      </p:pic>
      <p:pic>
        <p:nvPicPr>
          <p:cNvPr id="1026" name="Picture 2" descr="Форум «Схід можливостей» пройде у Донецькій області 15 грудня | Переселенцы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6" b="15211"/>
          <a:stretch/>
        </p:blipFill>
        <p:spPr bwMode="auto">
          <a:xfrm>
            <a:off x="1051760" y="5038061"/>
            <a:ext cx="2619375" cy="9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79" y="2968590"/>
            <a:ext cx="2422273" cy="13507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671134" y="3187793"/>
            <a:ext cx="3764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Бізнес-виставка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Схід-Експо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2020, онлайн-формат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У Краматорську пройшов форум «Схід можливостей» | Попаснянська РД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8" b="18076"/>
          <a:stretch/>
        </p:blipFill>
        <p:spPr bwMode="auto">
          <a:xfrm>
            <a:off x="9567808" y="4482006"/>
            <a:ext cx="2388096" cy="126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тенціал розвитку Донеччини та Луганщини – головна тема форуму «Схід  можливостей» ➜ АКМЦ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r="10802" b="6708"/>
          <a:stretch/>
        </p:blipFill>
        <p:spPr bwMode="auto">
          <a:xfrm>
            <a:off x="8029576" y="5166649"/>
            <a:ext cx="2374020" cy="1544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ідприємства Луганщини взяли участь в агропромисловій виставці «Агро-2020»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3748" b="39699"/>
          <a:stretch/>
        </p:blipFill>
        <p:spPr bwMode="auto">
          <a:xfrm>
            <a:off x="8469189" y="1467275"/>
            <a:ext cx="2340758" cy="146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904" y="3173027"/>
            <a:ext cx="2806911" cy="121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855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94" y="1159206"/>
            <a:ext cx="3693528" cy="269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74" y="1825348"/>
            <a:ext cx="2676791" cy="386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араллелограмм 3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Рисунок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smtClean="0">
                <a:solidFill>
                  <a:schemeClr val="bg1"/>
                </a:solidFill>
              </a:rPr>
              <a:t>ІНВЕСТИЦІЙНІ ПРОПОЗИЦІЇ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56687031"/>
              </p:ext>
            </p:extLst>
          </p:nvPr>
        </p:nvGraphicFramePr>
        <p:xfrm>
          <a:off x="339762" y="1142414"/>
          <a:ext cx="2656966" cy="187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791843158"/>
              </p:ext>
            </p:extLst>
          </p:nvPr>
        </p:nvGraphicFramePr>
        <p:xfrm>
          <a:off x="8509760" y="1368673"/>
          <a:ext cx="2841705" cy="204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96" y="3986795"/>
            <a:ext cx="3693528" cy="269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131658372"/>
              </p:ext>
            </p:extLst>
          </p:nvPr>
        </p:nvGraphicFramePr>
        <p:xfrm>
          <a:off x="9221222" y="4168785"/>
          <a:ext cx="2841705" cy="204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427522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smtClean="0">
                <a:solidFill>
                  <a:schemeClr val="bg1"/>
                </a:solidFill>
              </a:rPr>
              <a:t>ІНВЕСТИЦІЙНІ ПРОПОЗИЦІЇ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96" y="1467388"/>
            <a:ext cx="3036863" cy="291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pic>
        <p:nvPicPr>
          <p:cNvPr id="11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97" y="3794334"/>
            <a:ext cx="3135774" cy="295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8456" t="10982" r="29379" b="7195"/>
          <a:stretch/>
        </p:blipFill>
        <p:spPr>
          <a:xfrm>
            <a:off x="876944" y="1142414"/>
            <a:ext cx="3092475" cy="337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63" y="1914258"/>
            <a:ext cx="2854723" cy="412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8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E0E160-2180-4418-9BC0-612EA95D86CF}"/>
              </a:ext>
            </a:extLst>
          </p:cNvPr>
          <p:cNvSpPr/>
          <p:nvPr/>
        </p:nvSpPr>
        <p:spPr>
          <a:xfrm>
            <a:off x="-17623" y="769044"/>
            <a:ext cx="3047262" cy="836302"/>
          </a:xfrm>
          <a:prstGeom prst="rect">
            <a:avLst/>
          </a:prstGeom>
          <a:solidFill>
            <a:srgbClr val="18B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Робоча папка\UkraineInvest2\ref2\фото\фото_продукти UkrIn-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830" y="3532679"/>
            <a:ext cx="8097215" cy="31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0437" y="1970586"/>
            <a:ext cx="5913770" cy="134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46052"/>
            <a:r>
              <a:rPr lang="uk-UA" sz="4354" dirty="0">
                <a:solidFill>
                  <a:prstClr val="black"/>
                </a:solidFill>
                <a:latin typeface="Roboto Light" pitchFamily="2" charset="0"/>
                <a:ea typeface="Roboto Light" pitchFamily="2" charset="0"/>
              </a:rPr>
              <a:t>ВІДРОДЖУЄМО ЛУГАНЩИНУ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1053" y="3725377"/>
            <a:ext cx="365032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46052"/>
            <a:r>
              <a:rPr lang="uk-UA" sz="3600" dirty="0">
                <a:solidFill>
                  <a:srgbClr val="18BECD"/>
                </a:solidFill>
                <a:latin typeface="Roboto Medium" pitchFamily="2" charset="0"/>
                <a:ea typeface="Roboto Medium" pitchFamily="2" charset="0"/>
              </a:rPr>
              <a:t>Зміцнюємо державу</a:t>
            </a:r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>
          <a:xfrm flipV="1">
            <a:off x="5801088" y="3544107"/>
            <a:ext cx="1582341" cy="1572071"/>
          </a:xfrm>
          <a:prstGeom prst="line">
            <a:avLst/>
          </a:prstGeom>
          <a:ln w="15240">
            <a:solidFill>
              <a:srgbClr val="2AB2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9641864" y="-68912"/>
            <a:ext cx="2072680" cy="2007248"/>
          </a:xfrm>
          <a:prstGeom prst="line">
            <a:avLst/>
          </a:prstGeom>
          <a:ln w="15240">
            <a:solidFill>
              <a:srgbClr val="DBDB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cxnSpLocks/>
          </p:cNvCxnSpPr>
          <p:nvPr/>
        </p:nvCxnSpPr>
        <p:spPr>
          <a:xfrm flipV="1">
            <a:off x="9968605" y="6490495"/>
            <a:ext cx="361875" cy="367505"/>
          </a:xfrm>
          <a:prstGeom prst="line">
            <a:avLst/>
          </a:prstGeom>
          <a:ln w="14351">
            <a:solidFill>
              <a:srgbClr val="2AB2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1701592" y="6156244"/>
            <a:ext cx="791302" cy="801149"/>
          </a:xfrm>
          <a:prstGeom prst="line">
            <a:avLst/>
          </a:prstGeom>
          <a:ln w="14351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 67"/>
          <p:cNvSpPr/>
          <p:nvPr/>
        </p:nvSpPr>
        <p:spPr>
          <a:xfrm>
            <a:off x="2815042" y="769044"/>
            <a:ext cx="4413343" cy="836302"/>
          </a:xfrm>
          <a:custGeom>
            <a:avLst/>
            <a:gdLst>
              <a:gd name="connsiteX0" fmla="*/ 0 w 7200800"/>
              <a:gd name="connsiteY0" fmla="*/ 503239 h 503239"/>
              <a:gd name="connsiteX1" fmla="*/ 499223 w 7200800"/>
              <a:gd name="connsiteY1" fmla="*/ 0 h 503239"/>
              <a:gd name="connsiteX2" fmla="*/ 7200800 w 7200800"/>
              <a:gd name="connsiteY2" fmla="*/ 0 h 503239"/>
              <a:gd name="connsiteX3" fmla="*/ 6701577 w 7200800"/>
              <a:gd name="connsiteY3" fmla="*/ 503239 h 503239"/>
              <a:gd name="connsiteX4" fmla="*/ 0 w 7200800"/>
              <a:gd name="connsiteY4" fmla="*/ 503239 h 503239"/>
              <a:gd name="connsiteX0" fmla="*/ 0 w 7246520"/>
              <a:gd name="connsiteY0" fmla="*/ 503239 h 503239"/>
              <a:gd name="connsiteX1" fmla="*/ 499223 w 7246520"/>
              <a:gd name="connsiteY1" fmla="*/ 0 h 503239"/>
              <a:gd name="connsiteX2" fmla="*/ 7246520 w 7246520"/>
              <a:gd name="connsiteY2" fmla="*/ 0 h 503239"/>
              <a:gd name="connsiteX3" fmla="*/ 6701577 w 7246520"/>
              <a:gd name="connsiteY3" fmla="*/ 503239 h 503239"/>
              <a:gd name="connsiteX4" fmla="*/ 0 w 7246520"/>
              <a:gd name="connsiteY4" fmla="*/ 503239 h 503239"/>
              <a:gd name="connsiteX0" fmla="*/ 0 w 7246520"/>
              <a:gd name="connsiteY0" fmla="*/ 509312 h 509312"/>
              <a:gd name="connsiteX1" fmla="*/ 2138881 w 7246520"/>
              <a:gd name="connsiteY1" fmla="*/ 0 h 509312"/>
              <a:gd name="connsiteX2" fmla="*/ 7246520 w 7246520"/>
              <a:gd name="connsiteY2" fmla="*/ 6073 h 509312"/>
              <a:gd name="connsiteX3" fmla="*/ 6701577 w 7246520"/>
              <a:gd name="connsiteY3" fmla="*/ 509312 h 509312"/>
              <a:gd name="connsiteX4" fmla="*/ 0 w 7246520"/>
              <a:gd name="connsiteY4" fmla="*/ 509312 h 509312"/>
              <a:gd name="connsiteX0" fmla="*/ 0 w 5370022"/>
              <a:gd name="connsiteY0" fmla="*/ 509312 h 509312"/>
              <a:gd name="connsiteX1" fmla="*/ 262383 w 5370022"/>
              <a:gd name="connsiteY1" fmla="*/ 0 h 509312"/>
              <a:gd name="connsiteX2" fmla="*/ 5370022 w 5370022"/>
              <a:gd name="connsiteY2" fmla="*/ 6073 h 509312"/>
              <a:gd name="connsiteX3" fmla="*/ 4825079 w 5370022"/>
              <a:gd name="connsiteY3" fmla="*/ 509312 h 509312"/>
              <a:gd name="connsiteX4" fmla="*/ 0 w 5370022"/>
              <a:gd name="connsiteY4" fmla="*/ 509312 h 509312"/>
              <a:gd name="connsiteX0" fmla="*/ 0 w 5108891"/>
              <a:gd name="connsiteY0" fmla="*/ 509312 h 509312"/>
              <a:gd name="connsiteX1" fmla="*/ 1252 w 5108891"/>
              <a:gd name="connsiteY1" fmla="*/ 0 h 509312"/>
              <a:gd name="connsiteX2" fmla="*/ 5108891 w 5108891"/>
              <a:gd name="connsiteY2" fmla="*/ 6073 h 509312"/>
              <a:gd name="connsiteX3" fmla="*/ 4563948 w 5108891"/>
              <a:gd name="connsiteY3" fmla="*/ 509312 h 509312"/>
              <a:gd name="connsiteX4" fmla="*/ 0 w 5108891"/>
              <a:gd name="connsiteY4" fmla="*/ 509312 h 509312"/>
              <a:gd name="connsiteX0" fmla="*/ 423846 w 5107640"/>
              <a:gd name="connsiteY0" fmla="*/ 509312 h 509312"/>
              <a:gd name="connsiteX1" fmla="*/ 1 w 5107640"/>
              <a:gd name="connsiteY1" fmla="*/ 0 h 509312"/>
              <a:gd name="connsiteX2" fmla="*/ 5107640 w 5107640"/>
              <a:gd name="connsiteY2" fmla="*/ 6073 h 509312"/>
              <a:gd name="connsiteX3" fmla="*/ 4562697 w 5107640"/>
              <a:gd name="connsiteY3" fmla="*/ 509312 h 509312"/>
              <a:gd name="connsiteX4" fmla="*/ 423846 w 5107640"/>
              <a:gd name="connsiteY4" fmla="*/ 509312 h 509312"/>
              <a:gd name="connsiteX0" fmla="*/ 0 w 4683794"/>
              <a:gd name="connsiteY0" fmla="*/ 509312 h 509312"/>
              <a:gd name="connsiteX1" fmla="*/ 1251 w 4683794"/>
              <a:gd name="connsiteY1" fmla="*/ 0 h 509312"/>
              <a:gd name="connsiteX2" fmla="*/ 4683794 w 4683794"/>
              <a:gd name="connsiteY2" fmla="*/ 6073 h 509312"/>
              <a:gd name="connsiteX3" fmla="*/ 4138851 w 4683794"/>
              <a:gd name="connsiteY3" fmla="*/ 509312 h 509312"/>
              <a:gd name="connsiteX4" fmla="*/ 0 w 4683794"/>
              <a:gd name="connsiteY4" fmla="*/ 509312 h 509312"/>
              <a:gd name="connsiteX0" fmla="*/ 0 w 4704211"/>
              <a:gd name="connsiteY0" fmla="*/ 509312 h 509312"/>
              <a:gd name="connsiteX1" fmla="*/ 1251 w 4704211"/>
              <a:gd name="connsiteY1" fmla="*/ 0 h 509312"/>
              <a:gd name="connsiteX2" fmla="*/ 4704211 w 4704211"/>
              <a:gd name="connsiteY2" fmla="*/ 6073 h 509312"/>
              <a:gd name="connsiteX3" fmla="*/ 4138851 w 4704211"/>
              <a:gd name="connsiteY3" fmla="*/ 509312 h 509312"/>
              <a:gd name="connsiteX4" fmla="*/ 0 w 4704211"/>
              <a:gd name="connsiteY4" fmla="*/ 509312 h 509312"/>
              <a:gd name="connsiteX0" fmla="*/ 0 w 4704211"/>
              <a:gd name="connsiteY0" fmla="*/ 509312 h 509312"/>
              <a:gd name="connsiteX1" fmla="*/ 301380 w 4704211"/>
              <a:gd name="connsiteY1" fmla="*/ 0 h 509312"/>
              <a:gd name="connsiteX2" fmla="*/ 4704211 w 4704211"/>
              <a:gd name="connsiteY2" fmla="*/ 6073 h 509312"/>
              <a:gd name="connsiteX3" fmla="*/ 4138851 w 4704211"/>
              <a:gd name="connsiteY3" fmla="*/ 509312 h 509312"/>
              <a:gd name="connsiteX4" fmla="*/ 0 w 4704211"/>
              <a:gd name="connsiteY4" fmla="*/ 509312 h 509312"/>
              <a:gd name="connsiteX0" fmla="*/ 0 w 4416332"/>
              <a:gd name="connsiteY0" fmla="*/ 503187 h 509312"/>
              <a:gd name="connsiteX1" fmla="*/ 13501 w 4416332"/>
              <a:gd name="connsiteY1" fmla="*/ 0 h 509312"/>
              <a:gd name="connsiteX2" fmla="*/ 4416332 w 4416332"/>
              <a:gd name="connsiteY2" fmla="*/ 6073 h 509312"/>
              <a:gd name="connsiteX3" fmla="*/ 3850972 w 4416332"/>
              <a:gd name="connsiteY3" fmla="*/ 509312 h 509312"/>
              <a:gd name="connsiteX4" fmla="*/ 0 w 4416332"/>
              <a:gd name="connsiteY4" fmla="*/ 503187 h 509312"/>
              <a:gd name="connsiteX0" fmla="*/ 0 w 4404847"/>
              <a:gd name="connsiteY0" fmla="*/ 510843 h 510843"/>
              <a:gd name="connsiteX1" fmla="*/ 2016 w 4404847"/>
              <a:gd name="connsiteY1" fmla="*/ 0 h 510843"/>
              <a:gd name="connsiteX2" fmla="*/ 4404847 w 4404847"/>
              <a:gd name="connsiteY2" fmla="*/ 6073 h 510843"/>
              <a:gd name="connsiteX3" fmla="*/ 3839487 w 4404847"/>
              <a:gd name="connsiteY3" fmla="*/ 509312 h 510843"/>
              <a:gd name="connsiteX4" fmla="*/ 0 w 4404847"/>
              <a:gd name="connsiteY4" fmla="*/ 510843 h 510843"/>
              <a:gd name="connsiteX0" fmla="*/ 0 w 4404847"/>
              <a:gd name="connsiteY0" fmla="*/ 504770 h 504770"/>
              <a:gd name="connsiteX1" fmla="*/ 5844 w 4404847"/>
              <a:gd name="connsiteY1" fmla="*/ 1583 h 504770"/>
              <a:gd name="connsiteX2" fmla="*/ 4404847 w 4404847"/>
              <a:gd name="connsiteY2" fmla="*/ 0 h 504770"/>
              <a:gd name="connsiteX3" fmla="*/ 3839487 w 4404847"/>
              <a:gd name="connsiteY3" fmla="*/ 503239 h 504770"/>
              <a:gd name="connsiteX4" fmla="*/ 0 w 4404847"/>
              <a:gd name="connsiteY4" fmla="*/ 504770 h 504770"/>
              <a:gd name="connsiteX0" fmla="*/ 0 w 4404847"/>
              <a:gd name="connsiteY0" fmla="*/ 504770 h 504770"/>
              <a:gd name="connsiteX1" fmla="*/ 1405156 w 4404847"/>
              <a:gd name="connsiteY1" fmla="*/ 1583 h 504770"/>
              <a:gd name="connsiteX2" fmla="*/ 4404847 w 4404847"/>
              <a:gd name="connsiteY2" fmla="*/ 0 h 504770"/>
              <a:gd name="connsiteX3" fmla="*/ 3839487 w 4404847"/>
              <a:gd name="connsiteY3" fmla="*/ 503239 h 504770"/>
              <a:gd name="connsiteX4" fmla="*/ 0 w 4404847"/>
              <a:gd name="connsiteY4" fmla="*/ 504770 h 504770"/>
              <a:gd name="connsiteX0" fmla="*/ 0 w 3000409"/>
              <a:gd name="connsiteY0" fmla="*/ 499644 h 503239"/>
              <a:gd name="connsiteX1" fmla="*/ 718 w 3000409"/>
              <a:gd name="connsiteY1" fmla="*/ 1583 h 503239"/>
              <a:gd name="connsiteX2" fmla="*/ 3000409 w 3000409"/>
              <a:gd name="connsiteY2" fmla="*/ 0 h 503239"/>
              <a:gd name="connsiteX3" fmla="*/ 2435049 w 3000409"/>
              <a:gd name="connsiteY3" fmla="*/ 503239 h 503239"/>
              <a:gd name="connsiteX4" fmla="*/ 0 w 3000409"/>
              <a:gd name="connsiteY4" fmla="*/ 499644 h 503239"/>
              <a:gd name="connsiteX0" fmla="*/ 1863 w 2999709"/>
              <a:gd name="connsiteY0" fmla="*/ 507332 h 507332"/>
              <a:gd name="connsiteX1" fmla="*/ 18 w 2999709"/>
              <a:gd name="connsiteY1" fmla="*/ 1583 h 507332"/>
              <a:gd name="connsiteX2" fmla="*/ 2999709 w 2999709"/>
              <a:gd name="connsiteY2" fmla="*/ 0 h 507332"/>
              <a:gd name="connsiteX3" fmla="*/ 2434349 w 2999709"/>
              <a:gd name="connsiteY3" fmla="*/ 503239 h 507332"/>
              <a:gd name="connsiteX4" fmla="*/ 1863 w 2999709"/>
              <a:gd name="connsiteY4" fmla="*/ 507332 h 507332"/>
              <a:gd name="connsiteX0" fmla="*/ 0 w 2997846"/>
              <a:gd name="connsiteY0" fmla="*/ 507332 h 507332"/>
              <a:gd name="connsiteX1" fmla="*/ 752897 w 2997846"/>
              <a:gd name="connsiteY1" fmla="*/ 1583 h 507332"/>
              <a:gd name="connsiteX2" fmla="*/ 2997846 w 2997846"/>
              <a:gd name="connsiteY2" fmla="*/ 0 h 507332"/>
              <a:gd name="connsiteX3" fmla="*/ 2432486 w 2997846"/>
              <a:gd name="connsiteY3" fmla="*/ 503239 h 507332"/>
              <a:gd name="connsiteX4" fmla="*/ 0 w 2997846"/>
              <a:gd name="connsiteY4" fmla="*/ 507332 h 507332"/>
              <a:gd name="connsiteX0" fmla="*/ 0 w 2246795"/>
              <a:gd name="connsiteY0" fmla="*/ 505487 h 505487"/>
              <a:gd name="connsiteX1" fmla="*/ 1846 w 2246795"/>
              <a:gd name="connsiteY1" fmla="*/ 1583 h 505487"/>
              <a:gd name="connsiteX2" fmla="*/ 2246795 w 2246795"/>
              <a:gd name="connsiteY2" fmla="*/ 0 h 505487"/>
              <a:gd name="connsiteX3" fmla="*/ 1681435 w 2246795"/>
              <a:gd name="connsiteY3" fmla="*/ 503239 h 505487"/>
              <a:gd name="connsiteX4" fmla="*/ 0 w 2246795"/>
              <a:gd name="connsiteY4" fmla="*/ 505487 h 505487"/>
              <a:gd name="connsiteX0" fmla="*/ 69 w 2245019"/>
              <a:gd name="connsiteY0" fmla="*/ 503642 h 503642"/>
              <a:gd name="connsiteX1" fmla="*/ 70 w 2245019"/>
              <a:gd name="connsiteY1" fmla="*/ 1583 h 503642"/>
              <a:gd name="connsiteX2" fmla="*/ 2245019 w 2245019"/>
              <a:gd name="connsiteY2" fmla="*/ 0 h 503642"/>
              <a:gd name="connsiteX3" fmla="*/ 1679659 w 2245019"/>
              <a:gd name="connsiteY3" fmla="*/ 503239 h 503642"/>
              <a:gd name="connsiteX4" fmla="*/ 69 w 2245019"/>
              <a:gd name="connsiteY4" fmla="*/ 503642 h 503642"/>
              <a:gd name="connsiteX0" fmla="*/ 1404 w 2246354"/>
              <a:gd name="connsiteY0" fmla="*/ 503642 h 503642"/>
              <a:gd name="connsiteX1" fmla="*/ 21 w 2246354"/>
              <a:gd name="connsiteY1" fmla="*/ 199 h 503642"/>
              <a:gd name="connsiteX2" fmla="*/ 2246354 w 2246354"/>
              <a:gd name="connsiteY2" fmla="*/ 0 h 503642"/>
              <a:gd name="connsiteX3" fmla="*/ 1680994 w 2246354"/>
              <a:gd name="connsiteY3" fmla="*/ 503239 h 503642"/>
              <a:gd name="connsiteX4" fmla="*/ 1404 w 2246354"/>
              <a:gd name="connsiteY4" fmla="*/ 503642 h 503642"/>
              <a:gd name="connsiteX0" fmla="*/ 1404 w 2246354"/>
              <a:gd name="connsiteY0" fmla="*/ 503642 h 503642"/>
              <a:gd name="connsiteX1" fmla="*/ 21 w 2246354"/>
              <a:gd name="connsiteY1" fmla="*/ 199 h 503642"/>
              <a:gd name="connsiteX2" fmla="*/ 2246354 w 2246354"/>
              <a:gd name="connsiteY2" fmla="*/ 0 h 503642"/>
              <a:gd name="connsiteX3" fmla="*/ 1716056 w 2246354"/>
              <a:gd name="connsiteY3" fmla="*/ 501394 h 503642"/>
              <a:gd name="connsiteX4" fmla="*/ 1404 w 2246354"/>
              <a:gd name="connsiteY4" fmla="*/ 503642 h 503642"/>
              <a:gd name="connsiteX0" fmla="*/ 1404 w 2246354"/>
              <a:gd name="connsiteY0" fmla="*/ 503642 h 503642"/>
              <a:gd name="connsiteX1" fmla="*/ 21 w 2246354"/>
              <a:gd name="connsiteY1" fmla="*/ 199 h 503642"/>
              <a:gd name="connsiteX2" fmla="*/ 2246354 w 2246354"/>
              <a:gd name="connsiteY2" fmla="*/ 0 h 503642"/>
              <a:gd name="connsiteX3" fmla="*/ 1764035 w 2246354"/>
              <a:gd name="connsiteY3" fmla="*/ 501394 h 503642"/>
              <a:gd name="connsiteX4" fmla="*/ 1404 w 2246354"/>
              <a:gd name="connsiteY4" fmla="*/ 503642 h 503642"/>
              <a:gd name="connsiteX0" fmla="*/ 1404 w 2246354"/>
              <a:gd name="connsiteY0" fmla="*/ 503642 h 503642"/>
              <a:gd name="connsiteX1" fmla="*/ 21 w 2246354"/>
              <a:gd name="connsiteY1" fmla="*/ 199 h 503642"/>
              <a:gd name="connsiteX2" fmla="*/ 2246354 w 2246354"/>
              <a:gd name="connsiteY2" fmla="*/ 0 h 503642"/>
              <a:gd name="connsiteX3" fmla="*/ 1764035 w 2246354"/>
              <a:gd name="connsiteY3" fmla="*/ 501394 h 503642"/>
              <a:gd name="connsiteX4" fmla="*/ 1404 w 2246354"/>
              <a:gd name="connsiteY4" fmla="*/ 503642 h 503642"/>
              <a:gd name="connsiteX0" fmla="*/ 1404 w 2246354"/>
              <a:gd name="connsiteY0" fmla="*/ 503642 h 503642"/>
              <a:gd name="connsiteX1" fmla="*/ 21 w 2246354"/>
              <a:gd name="connsiteY1" fmla="*/ 199 h 503642"/>
              <a:gd name="connsiteX2" fmla="*/ 2246354 w 2246354"/>
              <a:gd name="connsiteY2" fmla="*/ 0 h 503642"/>
              <a:gd name="connsiteX3" fmla="*/ 1744915 w 2246354"/>
              <a:gd name="connsiteY3" fmla="*/ 501394 h 503642"/>
              <a:gd name="connsiteX4" fmla="*/ 1404 w 2246354"/>
              <a:gd name="connsiteY4" fmla="*/ 503642 h 503642"/>
              <a:gd name="connsiteX0" fmla="*/ 81690 w 2326640"/>
              <a:gd name="connsiteY0" fmla="*/ 503642 h 503642"/>
              <a:gd name="connsiteX1" fmla="*/ 0 w 2326640"/>
              <a:gd name="connsiteY1" fmla="*/ 2111 h 503642"/>
              <a:gd name="connsiteX2" fmla="*/ 2326640 w 2326640"/>
              <a:gd name="connsiteY2" fmla="*/ 0 h 503642"/>
              <a:gd name="connsiteX3" fmla="*/ 1825201 w 2326640"/>
              <a:gd name="connsiteY3" fmla="*/ 501394 h 503642"/>
              <a:gd name="connsiteX4" fmla="*/ 81690 w 2326640"/>
              <a:gd name="connsiteY4" fmla="*/ 503642 h 503642"/>
              <a:gd name="connsiteX0" fmla="*/ 1404 w 2326661"/>
              <a:gd name="connsiteY0" fmla="*/ 503642 h 503642"/>
              <a:gd name="connsiteX1" fmla="*/ 21 w 2326661"/>
              <a:gd name="connsiteY1" fmla="*/ 2111 h 503642"/>
              <a:gd name="connsiteX2" fmla="*/ 2326661 w 2326661"/>
              <a:gd name="connsiteY2" fmla="*/ 0 h 503642"/>
              <a:gd name="connsiteX3" fmla="*/ 1825222 w 2326661"/>
              <a:gd name="connsiteY3" fmla="*/ 501394 h 503642"/>
              <a:gd name="connsiteX4" fmla="*/ 1404 w 2326661"/>
              <a:gd name="connsiteY4" fmla="*/ 503642 h 50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661" h="503642">
                <a:moveTo>
                  <a:pt x="1404" y="503642"/>
                </a:moveTo>
                <a:cubicBezTo>
                  <a:pt x="1643" y="337622"/>
                  <a:pt x="-218" y="168131"/>
                  <a:pt x="21" y="2111"/>
                </a:cubicBezTo>
                <a:lnTo>
                  <a:pt x="2326661" y="0"/>
                </a:lnTo>
                <a:lnTo>
                  <a:pt x="1825222" y="501394"/>
                </a:lnTo>
                <a:lnTo>
                  <a:pt x="1404" y="503642"/>
                </a:lnTo>
                <a:close/>
              </a:path>
            </a:pathLst>
          </a:custGeom>
          <a:solidFill>
            <a:srgbClr val="18B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>
            <a:cxnSpLocks/>
          </p:cNvCxnSpPr>
          <p:nvPr/>
        </p:nvCxnSpPr>
        <p:spPr>
          <a:xfrm flipV="1">
            <a:off x="2427872" y="2191896"/>
            <a:ext cx="1145010" cy="1118800"/>
          </a:xfrm>
          <a:prstGeom prst="line">
            <a:avLst/>
          </a:prstGeom>
          <a:ln w="15240">
            <a:solidFill>
              <a:srgbClr val="DBDB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12;p4"/>
          <p:cNvSpPr txBox="1"/>
          <p:nvPr/>
        </p:nvSpPr>
        <p:spPr>
          <a:xfrm>
            <a:off x="1619040" y="828729"/>
            <a:ext cx="469603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4400"/>
            </a:pPr>
            <a:r>
              <a:rPr lang="uk-UA" sz="1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ДЕПАРТАМЕНТ ЕКОНОМІЧНОГО РОЗВИТКУ ТА ЗОВНІШНЬОЕКОНОМІЧНОЇ ДІЯЛЬНОСТІ ЛУГАНСЬКОЇ ОБЛАСНОЇ ДЕРЖАВНОЇ АДМІНІСТРАЦІЇ</a:t>
            </a:r>
            <a:endParaRPr sz="14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" name="Рисунок 22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478" y="646917"/>
            <a:ext cx="1028688" cy="10802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4927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араллелограмм 18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ПОТЕНЦІАЛ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97" y="1314836"/>
            <a:ext cx="2169997" cy="14385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453" y="2683697"/>
            <a:ext cx="2176092" cy="144463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64" y="4073794"/>
            <a:ext cx="2176092" cy="147511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7016" r="12526" b="18351"/>
          <a:stretch/>
        </p:blipFill>
        <p:spPr>
          <a:xfrm>
            <a:off x="8413084" y="5380141"/>
            <a:ext cx="2333767" cy="158314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7" y="1266067"/>
            <a:ext cx="2291906" cy="15177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5" y="4049412"/>
            <a:ext cx="2285811" cy="148723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63" y="5388544"/>
            <a:ext cx="2291906" cy="150343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40" y="1585438"/>
            <a:ext cx="913102" cy="69643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00735" y="1635541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479</a:t>
            </a:r>
            <a:r>
              <a:rPr lang="uk-UA" dirty="0" smtClean="0"/>
              <a:t> промислових </a:t>
            </a:r>
          </a:p>
          <a:p>
            <a:r>
              <a:rPr lang="uk-UA" dirty="0" smtClean="0"/>
              <a:t>підприємства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5875588" y="3345774"/>
            <a:ext cx="2975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22 550 </a:t>
            </a:r>
            <a:r>
              <a:rPr lang="uk-UA" dirty="0" smtClean="0"/>
              <a:t>суб’єктів малого та </a:t>
            </a:r>
          </a:p>
          <a:p>
            <a:r>
              <a:rPr lang="uk-UA" dirty="0" smtClean="0"/>
              <a:t>середнього підприємництва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6139409" y="2511259"/>
            <a:ext cx="327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3,3</a:t>
            </a:r>
            <a:r>
              <a:rPr lang="uk-UA" dirty="0" smtClean="0"/>
              <a:t> млрд тонн покладів вугілля </a:t>
            </a:r>
          </a:p>
          <a:p>
            <a:r>
              <a:rPr lang="uk-UA" dirty="0" smtClean="0"/>
              <a:t>та супутніх корисних копалин</a:t>
            </a:r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22" y="4097144"/>
            <a:ext cx="834341" cy="80717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637669" y="4279571"/>
            <a:ext cx="240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1 021 </a:t>
            </a:r>
            <a:r>
              <a:rPr lang="uk-UA" dirty="0" smtClean="0"/>
              <a:t>агропромислове</a:t>
            </a:r>
          </a:p>
          <a:p>
            <a:r>
              <a:rPr lang="uk-UA" dirty="0" smtClean="0"/>
              <a:t>підприємство</a:t>
            </a:r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76" y="6038325"/>
            <a:ext cx="737905" cy="54051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962092" y="6123917"/>
            <a:ext cx="25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76</a:t>
            </a:r>
            <a:r>
              <a:rPr lang="uk-UA" dirty="0" smtClean="0"/>
              <a:t> партнерів країн світу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14" y="2409410"/>
            <a:ext cx="734351" cy="72355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033127" y="5124835"/>
            <a:ext cx="3847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1 824,7</a:t>
            </a:r>
            <a:r>
              <a:rPr lang="uk-UA" dirty="0" smtClean="0"/>
              <a:t> тис. га земель </a:t>
            </a:r>
          </a:p>
          <a:p>
            <a:pPr algn="ctr"/>
            <a:r>
              <a:rPr lang="uk-UA" dirty="0"/>
              <a:t>с</a:t>
            </a:r>
            <a:r>
              <a:rPr lang="uk-UA" dirty="0" smtClean="0"/>
              <a:t>ільськогосподарського призначення</a:t>
            </a:r>
            <a:endParaRPr lang="ru-RU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4" y="2669931"/>
            <a:ext cx="2237047" cy="1493396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556" y="5038940"/>
            <a:ext cx="535571" cy="73222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83" y="3383291"/>
            <a:ext cx="755405" cy="57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араллелограмм 45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РЕЙТИНГ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34558" y="1281238"/>
            <a:ext cx="303705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Відновлювальна енергетика</a:t>
            </a:r>
          </a:p>
          <a:p>
            <a:pPr algn="ctr"/>
            <a:r>
              <a:rPr lang="uk-UA" b="1" dirty="0"/>
              <a:t>т</a:t>
            </a:r>
            <a:r>
              <a:rPr lang="uk-UA" b="1" dirty="0" smtClean="0"/>
              <a:t>а енергоефективність</a:t>
            </a:r>
            <a:endParaRPr lang="ru-RU" b="1" dirty="0"/>
          </a:p>
        </p:txBody>
      </p:sp>
      <p:sp>
        <p:nvSpPr>
          <p:cNvPr id="53" name="Трапеция 52"/>
          <p:cNvSpPr/>
          <p:nvPr/>
        </p:nvSpPr>
        <p:spPr>
          <a:xfrm>
            <a:off x="6457679" y="2953892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690172" y="40984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14992" y="3264497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24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6" name="Трапеция 55"/>
          <p:cNvSpPr/>
          <p:nvPr/>
        </p:nvSpPr>
        <p:spPr>
          <a:xfrm>
            <a:off x="7608376" y="2953892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7866649" y="1967099"/>
            <a:ext cx="547054" cy="98009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842658" y="40984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780740" y="2955354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 flipV="1">
            <a:off x="6994819" y="2201052"/>
            <a:ext cx="942098" cy="672537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680470" y="1937104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+ </a:t>
            </a:r>
            <a:r>
              <a:rPr lang="uk-UA" sz="2800" b="1" dirty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60520" y="224600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позицій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2204" y="1301356"/>
            <a:ext cx="346364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Інвестиційний розвиток та </a:t>
            </a:r>
          </a:p>
          <a:p>
            <a:pPr algn="ctr"/>
            <a:r>
              <a:rPr lang="uk-UA" b="1" dirty="0"/>
              <a:t>з</a:t>
            </a:r>
            <a:r>
              <a:rPr lang="uk-UA" b="1" dirty="0" smtClean="0"/>
              <a:t>овнішньоекономічна співпраця</a:t>
            </a:r>
            <a:endParaRPr lang="ru-RU" b="1" dirty="0"/>
          </a:p>
        </p:txBody>
      </p:sp>
      <p:sp>
        <p:nvSpPr>
          <p:cNvPr id="64" name="Трапеция 63"/>
          <p:cNvSpPr/>
          <p:nvPr/>
        </p:nvSpPr>
        <p:spPr>
          <a:xfrm>
            <a:off x="1368868" y="2953892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612097" y="40984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26181" y="3264497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21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7" name="Трапеция 66"/>
          <p:cNvSpPr/>
          <p:nvPr/>
        </p:nvSpPr>
        <p:spPr>
          <a:xfrm>
            <a:off x="2519565" y="2953892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Равнобедренный треугольник 67"/>
          <p:cNvSpPr/>
          <p:nvPr/>
        </p:nvSpPr>
        <p:spPr>
          <a:xfrm>
            <a:off x="2777838" y="1967099"/>
            <a:ext cx="547054" cy="98009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753847" y="40984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91929" y="2955354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18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flipV="1">
            <a:off x="1906008" y="2201052"/>
            <a:ext cx="942098" cy="672537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514513" y="1927569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+ 1</a:t>
            </a:r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71709" y="224600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позиці</a:t>
            </a:r>
            <a:r>
              <a:rPr lang="uk-UA" b="1" dirty="0">
                <a:solidFill>
                  <a:srgbClr val="FF0000"/>
                </a:solidFill>
              </a:rPr>
              <a:t>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005007" y="3264497"/>
            <a:ext cx="304064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Розвиток малого та </a:t>
            </a:r>
          </a:p>
          <a:p>
            <a:pPr algn="ctr"/>
            <a:r>
              <a:rPr lang="uk-UA" b="1" dirty="0" smtClean="0"/>
              <a:t>середнього підприємництва</a:t>
            </a:r>
            <a:endParaRPr lang="ru-RU" b="1" dirty="0"/>
          </a:p>
        </p:txBody>
      </p:sp>
      <p:sp>
        <p:nvSpPr>
          <p:cNvPr id="75" name="Трапеция 74"/>
          <p:cNvSpPr/>
          <p:nvPr/>
        </p:nvSpPr>
        <p:spPr>
          <a:xfrm>
            <a:off x="9374631" y="4917033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9619125" y="60615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531944" y="5227638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24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8" name="Трапеция 77"/>
          <p:cNvSpPr/>
          <p:nvPr/>
        </p:nvSpPr>
        <p:spPr>
          <a:xfrm>
            <a:off x="10525328" y="4917033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Равнобедренный треугольник 78"/>
          <p:cNvSpPr/>
          <p:nvPr/>
        </p:nvSpPr>
        <p:spPr>
          <a:xfrm>
            <a:off x="10783601" y="3930240"/>
            <a:ext cx="547054" cy="98009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0769297" y="60615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697692" y="4918495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22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2" name="Прямая со стрелкой 81"/>
          <p:cNvCxnSpPr/>
          <p:nvPr/>
        </p:nvCxnSpPr>
        <p:spPr>
          <a:xfrm flipV="1">
            <a:off x="9911771" y="4164193"/>
            <a:ext cx="942098" cy="672537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597422" y="3900245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+ 2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477472" y="4209147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позиці</a:t>
            </a:r>
            <a:r>
              <a:rPr lang="uk-UA" b="1" dirty="0">
                <a:solidFill>
                  <a:srgbClr val="FF0000"/>
                </a:solidFill>
              </a:rPr>
              <a:t>ї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76558" y="3264497"/>
            <a:ext cx="180453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Фінансова </a:t>
            </a:r>
          </a:p>
          <a:p>
            <a:pPr algn="ctr"/>
            <a:r>
              <a:rPr lang="uk-UA" b="1" dirty="0" smtClean="0"/>
              <a:t>самодостатність</a:t>
            </a:r>
            <a:endParaRPr lang="ru-RU" b="1" dirty="0"/>
          </a:p>
        </p:txBody>
      </p:sp>
      <p:sp>
        <p:nvSpPr>
          <p:cNvPr id="86" name="Трапеция 85"/>
          <p:cNvSpPr/>
          <p:nvPr/>
        </p:nvSpPr>
        <p:spPr>
          <a:xfrm>
            <a:off x="4032797" y="4917033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272419" y="60615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190110" y="5227638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5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9" name="Трапеция 88"/>
          <p:cNvSpPr/>
          <p:nvPr/>
        </p:nvSpPr>
        <p:spPr>
          <a:xfrm>
            <a:off x="5183494" y="4917033"/>
            <a:ext cx="1063601" cy="11506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Равнобедренный треугольник 89"/>
          <p:cNvSpPr/>
          <p:nvPr/>
        </p:nvSpPr>
        <p:spPr>
          <a:xfrm>
            <a:off x="5441767" y="3930240"/>
            <a:ext cx="547054" cy="98009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431038" y="60615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55858" y="4918495"/>
            <a:ext cx="74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4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місце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3" name="Прямая со стрелкой 92"/>
          <p:cNvCxnSpPr/>
          <p:nvPr/>
        </p:nvCxnSpPr>
        <p:spPr>
          <a:xfrm flipV="1">
            <a:off x="4569937" y="4164193"/>
            <a:ext cx="942098" cy="672537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255588" y="3900245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+ </a:t>
            </a:r>
            <a:r>
              <a:rPr lang="uk-UA" sz="2800" b="1" dirty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135638" y="420914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позиці</a:t>
            </a:r>
            <a:r>
              <a:rPr lang="uk-UA" b="1" dirty="0">
                <a:solidFill>
                  <a:srgbClr val="FF0000"/>
                </a:solidFill>
              </a:rPr>
              <a:t>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0178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56" y="3391655"/>
            <a:ext cx="2188283" cy="19871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8005" b="22542"/>
          <a:stretch/>
        </p:blipFill>
        <p:spPr>
          <a:xfrm>
            <a:off x="4121907" y="4417325"/>
            <a:ext cx="2142698" cy="227436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228931" y="1743367"/>
            <a:ext cx="3035409" cy="827484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Рисунок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ПРЯМІ ІНВЕСТИЦІЇ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666" y="2639907"/>
            <a:ext cx="1643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Кіпр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86,3</a:t>
            </a:r>
            <a:r>
              <a:rPr lang="uk-UA" sz="2400" b="1" dirty="0" smtClean="0">
                <a:solidFill>
                  <a:srgbClr val="E95127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млн </a:t>
            </a:r>
            <a:r>
              <a:rPr lang="en-US" sz="2400" b="1" dirty="0">
                <a:solidFill>
                  <a:srgbClr val="0070C0"/>
                </a:solidFill>
              </a:rPr>
              <a:t>$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039576" y="1522237"/>
            <a:ext cx="1742469" cy="1249344"/>
          </a:xfrm>
          <a:prstGeom prst="roundRect">
            <a:avLst/>
          </a:prstGeom>
          <a:solidFill>
            <a:srgbClr val="1AAEA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316333" y="1581702"/>
            <a:ext cx="1367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132,1млн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87366" y="2045324"/>
            <a:ext cx="56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$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8931" y="1859586"/>
            <a:ext cx="303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Промисловість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746636" y="3069667"/>
            <a:ext cx="3035409" cy="1507348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692044" y="3033846"/>
            <a:ext cx="314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Діяльність у сфері адміністративного та допоміжного обслуговування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9842" y="5976112"/>
            <a:ext cx="1487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Панама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3,5 млн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$ </a:t>
            </a:r>
            <a:endParaRPr lang="uk-UA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83313" y="1522237"/>
            <a:ext cx="59927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1AAEA7"/>
                </a:solidFill>
              </a:rPr>
              <a:t>ОБСЯГ </a:t>
            </a:r>
          </a:p>
          <a:p>
            <a:pPr algn="ctr"/>
            <a:r>
              <a:rPr lang="uk-UA" sz="3200" b="1" dirty="0" smtClean="0">
                <a:solidFill>
                  <a:srgbClr val="1AAEA7"/>
                </a:solidFill>
              </a:rPr>
              <a:t>ПРЯМИХ ІНВЕСТИЦІЙ</a:t>
            </a:r>
          </a:p>
          <a:p>
            <a:pPr algn="ctr"/>
            <a:r>
              <a:rPr lang="uk-UA" sz="3600" b="1" dirty="0" smtClean="0">
                <a:solidFill>
                  <a:srgbClr val="E95127"/>
                </a:solidFill>
              </a:rPr>
              <a:t>156,4 млн </a:t>
            </a:r>
            <a:r>
              <a:rPr lang="en-US" sz="3600" b="1" dirty="0" smtClean="0">
                <a:solidFill>
                  <a:srgbClr val="E95127"/>
                </a:solidFill>
              </a:rPr>
              <a:t>$</a:t>
            </a:r>
            <a:endParaRPr lang="uk-UA" sz="3600" b="1" dirty="0" smtClean="0">
              <a:solidFill>
                <a:srgbClr val="E95127"/>
              </a:solidFill>
            </a:endParaRPr>
          </a:p>
          <a:p>
            <a:pPr algn="ctr"/>
            <a:r>
              <a:rPr lang="uk-UA" sz="1600" b="1" dirty="0" smtClean="0">
                <a:solidFill>
                  <a:srgbClr val="0070C0"/>
                </a:solidFill>
              </a:rPr>
              <a:t>(станом на 31.12.2020)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28931" y="3203968"/>
            <a:ext cx="1563837" cy="1249344"/>
          </a:xfrm>
          <a:prstGeom prst="roundRect">
            <a:avLst/>
          </a:prstGeom>
          <a:solidFill>
            <a:srgbClr val="1AAEA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425185" y="3209684"/>
            <a:ext cx="1367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 11,9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млн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96218" y="3673306"/>
            <a:ext cx="56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$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228931" y="4834535"/>
            <a:ext cx="3221933" cy="1605656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218208" y="4953978"/>
            <a:ext cx="1563837" cy="1249344"/>
          </a:xfrm>
          <a:prstGeom prst="roundRect">
            <a:avLst/>
          </a:prstGeom>
          <a:solidFill>
            <a:srgbClr val="1AAEA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316333" y="5040041"/>
            <a:ext cx="1367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4,0 млн </a:t>
            </a:r>
            <a:r>
              <a:rPr lang="en-US" sz="3200" b="1" dirty="0" smtClean="0">
                <a:solidFill>
                  <a:schemeClr val="bg1"/>
                </a:solidFill>
              </a:rPr>
              <a:t>$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87635" y="4860849"/>
            <a:ext cx="2930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Оптова та роздрібна торгівля; ремонт автотранспортних засобів і мотоциклів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3313" y="4723508"/>
            <a:ext cx="2414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Велика Британія</a:t>
            </a:r>
          </a:p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    50,1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млн $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5" y="1183948"/>
            <a:ext cx="2535726" cy="25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0755" y="130504"/>
            <a:ext cx="4770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ЗОВНІШНЬОЕКОНОМІЧНА ДІЯЛЬНІСТЬ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32" name="Параллелограмм 31"/>
          <p:cNvSpPr/>
          <p:nvPr/>
        </p:nvSpPr>
        <p:spPr>
          <a:xfrm flipH="1">
            <a:off x="1102195" y="1420373"/>
            <a:ext cx="6191250" cy="1335409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Google Shape;311;p4"/>
          <p:cNvSpPr/>
          <p:nvPr/>
        </p:nvSpPr>
        <p:spPr>
          <a:xfrm flipH="1">
            <a:off x="549742" y="1542309"/>
            <a:ext cx="5667377" cy="384797"/>
          </a:xfrm>
          <a:prstGeom prst="parallelogram">
            <a:avLst>
              <a:gd name="adj" fmla="val 9920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2F2F2"/>
              </a:solidFill>
            </a:endParaRPr>
          </a:p>
        </p:txBody>
      </p:sp>
      <p:sp>
        <p:nvSpPr>
          <p:cNvPr id="34" name="Google Shape;306;p4"/>
          <p:cNvSpPr txBox="1"/>
          <p:nvPr/>
        </p:nvSpPr>
        <p:spPr>
          <a:xfrm>
            <a:off x="866275" y="1546107"/>
            <a:ext cx="4934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Основні партнери з експорту</a:t>
            </a: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1864508" y="2027133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04;p4"/>
          <p:cNvSpPr txBox="1"/>
          <p:nvPr/>
        </p:nvSpPr>
        <p:spPr>
          <a:xfrm>
            <a:off x="2353667" y="1930670"/>
            <a:ext cx="9678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Франція</a:t>
            </a:r>
            <a:endParaRPr sz="2000" dirty="0"/>
          </a:p>
        </p:txBody>
      </p:sp>
      <p:sp>
        <p:nvSpPr>
          <p:cNvPr id="37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2207094" y="2388918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04;p4"/>
          <p:cNvSpPr txBox="1"/>
          <p:nvPr/>
        </p:nvSpPr>
        <p:spPr>
          <a:xfrm>
            <a:off x="2677517" y="2292620"/>
            <a:ext cx="9678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Польща</a:t>
            </a:r>
            <a:endParaRPr sz="2000" dirty="0"/>
          </a:p>
        </p:txBody>
      </p:sp>
      <p:sp>
        <p:nvSpPr>
          <p:cNvPr id="39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4025363" y="2036493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04;p4"/>
          <p:cNvSpPr txBox="1"/>
          <p:nvPr/>
        </p:nvSpPr>
        <p:spPr>
          <a:xfrm>
            <a:off x="4514836" y="1930670"/>
            <a:ext cx="1596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Люксембург</a:t>
            </a:r>
            <a:endParaRPr sz="2000" dirty="0"/>
          </a:p>
        </p:txBody>
      </p:sp>
      <p:sp>
        <p:nvSpPr>
          <p:cNvPr id="41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4377788" y="2398443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04;p4"/>
          <p:cNvSpPr txBox="1"/>
          <p:nvPr/>
        </p:nvSpPr>
        <p:spPr>
          <a:xfrm>
            <a:off x="4867261" y="2292620"/>
            <a:ext cx="1596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Білорусь</a:t>
            </a:r>
            <a:endParaRPr sz="2000" dirty="0"/>
          </a:p>
        </p:txBody>
      </p:sp>
      <p:sp>
        <p:nvSpPr>
          <p:cNvPr id="43" name="Параллелограмм 42"/>
          <p:cNvSpPr/>
          <p:nvPr/>
        </p:nvSpPr>
        <p:spPr>
          <a:xfrm>
            <a:off x="1111719" y="2753873"/>
            <a:ext cx="6191251" cy="1335409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Google Shape;311;p4"/>
          <p:cNvSpPr/>
          <p:nvPr/>
        </p:nvSpPr>
        <p:spPr>
          <a:xfrm>
            <a:off x="2168996" y="2894859"/>
            <a:ext cx="5562600" cy="384797"/>
          </a:xfrm>
          <a:prstGeom prst="parallelogram">
            <a:avLst>
              <a:gd name="adj" fmla="val 9920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2F2F2"/>
              </a:solidFill>
            </a:endParaRPr>
          </a:p>
        </p:txBody>
      </p:sp>
      <p:sp>
        <p:nvSpPr>
          <p:cNvPr id="45" name="Google Shape;306;p4"/>
          <p:cNvSpPr txBox="1"/>
          <p:nvPr/>
        </p:nvSpPr>
        <p:spPr>
          <a:xfrm>
            <a:off x="2446488" y="2889132"/>
            <a:ext cx="490341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Товарна структура експорту</a:t>
            </a: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304;p4"/>
          <p:cNvSpPr txBox="1"/>
          <p:nvPr/>
        </p:nvSpPr>
        <p:spPr>
          <a:xfrm>
            <a:off x="4758998" y="3343998"/>
            <a:ext cx="60007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одяг</a:t>
            </a:r>
            <a:endParaRPr sz="2000" dirty="0"/>
          </a:p>
        </p:txBody>
      </p:sp>
      <p:sp>
        <p:nvSpPr>
          <p:cNvPr id="52" name="Google Shape;304;p4"/>
          <p:cNvSpPr txBox="1"/>
          <p:nvPr/>
        </p:nvSpPr>
        <p:spPr>
          <a:xfrm>
            <a:off x="4358562" y="3688659"/>
            <a:ext cx="22823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зернові культури</a:t>
            </a:r>
            <a:endParaRPr sz="2000" dirty="0"/>
          </a:p>
        </p:txBody>
      </p:sp>
      <p:sp>
        <p:nvSpPr>
          <p:cNvPr id="76" name="Ромб 75"/>
          <p:cNvSpPr/>
          <p:nvPr/>
        </p:nvSpPr>
        <p:spPr>
          <a:xfrm>
            <a:off x="812113" y="2085919"/>
            <a:ext cx="1334769" cy="1369456"/>
          </a:xfrm>
          <a:prstGeom prst="diamond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Google Shape;306;p4"/>
          <p:cNvSpPr txBox="1"/>
          <p:nvPr/>
        </p:nvSpPr>
        <p:spPr>
          <a:xfrm>
            <a:off x="829091" y="2368189"/>
            <a:ext cx="13008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x-none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uk-UA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30 </a:t>
            </a:r>
          </a:p>
          <a:p>
            <a:pPr algn="ctr">
              <a:buSzPts val="4400"/>
            </a:pPr>
            <a:r>
              <a:rPr lang="uk-UA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млн </a:t>
            </a:r>
            <a:r>
              <a:rPr lang="en-US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lang="uk-UA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Параллелограмм 80"/>
          <p:cNvSpPr/>
          <p:nvPr/>
        </p:nvSpPr>
        <p:spPr>
          <a:xfrm>
            <a:off x="5142556" y="3870728"/>
            <a:ext cx="6191251" cy="1335409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Параллелограмм 81"/>
          <p:cNvSpPr/>
          <p:nvPr/>
        </p:nvSpPr>
        <p:spPr>
          <a:xfrm flipH="1">
            <a:off x="5142557" y="5206341"/>
            <a:ext cx="6191250" cy="1335409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Google Shape;311;p4"/>
          <p:cNvSpPr/>
          <p:nvPr/>
        </p:nvSpPr>
        <p:spPr>
          <a:xfrm>
            <a:off x="6172842" y="4028410"/>
            <a:ext cx="5562600" cy="384797"/>
          </a:xfrm>
          <a:prstGeom prst="parallelogram">
            <a:avLst>
              <a:gd name="adj" fmla="val 9920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2F2F2"/>
              </a:solidFill>
            </a:endParaRPr>
          </a:p>
        </p:txBody>
      </p:sp>
      <p:sp>
        <p:nvSpPr>
          <p:cNvPr id="86" name="Google Shape;306;p4"/>
          <p:cNvSpPr txBox="1"/>
          <p:nvPr/>
        </p:nvSpPr>
        <p:spPr>
          <a:xfrm>
            <a:off x="6508518" y="4022683"/>
            <a:ext cx="48667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Основні партнери з імпорту</a:t>
            </a:r>
          </a:p>
        </p:txBody>
      </p:sp>
      <p:sp>
        <p:nvSpPr>
          <p:cNvPr id="87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5954125" y="4534631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5639800" y="4868006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304;p4"/>
          <p:cNvSpPr txBox="1"/>
          <p:nvPr/>
        </p:nvSpPr>
        <p:spPr>
          <a:xfrm>
            <a:off x="6508519" y="4435929"/>
            <a:ext cx="1215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Німеччина</a:t>
            </a:r>
            <a:endParaRPr sz="2000" dirty="0"/>
          </a:p>
        </p:txBody>
      </p:sp>
      <p:sp>
        <p:nvSpPr>
          <p:cNvPr id="60" name="Google Shape;304;p4"/>
          <p:cNvSpPr txBox="1"/>
          <p:nvPr/>
        </p:nvSpPr>
        <p:spPr>
          <a:xfrm>
            <a:off x="6272399" y="4773814"/>
            <a:ext cx="9678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Польща</a:t>
            </a:r>
            <a:endParaRPr sz="2000" dirty="0"/>
          </a:p>
        </p:txBody>
      </p:sp>
      <p:sp>
        <p:nvSpPr>
          <p:cNvPr id="89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8286446" y="4528760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7972121" y="4862135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304;p4"/>
          <p:cNvSpPr txBox="1"/>
          <p:nvPr/>
        </p:nvSpPr>
        <p:spPr>
          <a:xfrm>
            <a:off x="8793090" y="4431792"/>
            <a:ext cx="1596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Білорусь</a:t>
            </a:r>
            <a:endParaRPr sz="2000" dirty="0"/>
          </a:p>
        </p:txBody>
      </p:sp>
      <p:sp>
        <p:nvSpPr>
          <p:cNvPr id="93" name="Google Shape;304;p4"/>
          <p:cNvSpPr txBox="1"/>
          <p:nvPr/>
        </p:nvSpPr>
        <p:spPr>
          <a:xfrm>
            <a:off x="8488778" y="4779328"/>
            <a:ext cx="1596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Франція</a:t>
            </a:r>
            <a:endParaRPr sz="2000" dirty="0"/>
          </a:p>
        </p:txBody>
      </p:sp>
      <p:sp>
        <p:nvSpPr>
          <p:cNvPr id="94" name="Google Shape;311;p4"/>
          <p:cNvSpPr/>
          <p:nvPr/>
        </p:nvSpPr>
        <p:spPr>
          <a:xfrm flipH="1">
            <a:off x="4890787" y="5347115"/>
            <a:ext cx="5667377" cy="384797"/>
          </a:xfrm>
          <a:prstGeom prst="parallelogram">
            <a:avLst>
              <a:gd name="adj" fmla="val 9920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2F2F2"/>
              </a:solidFill>
            </a:endParaRPr>
          </a:p>
        </p:txBody>
      </p:sp>
      <p:sp>
        <p:nvSpPr>
          <p:cNvPr id="95" name="Google Shape;306;p4"/>
          <p:cNvSpPr txBox="1"/>
          <p:nvPr/>
        </p:nvSpPr>
        <p:spPr>
          <a:xfrm>
            <a:off x="5245766" y="5350913"/>
            <a:ext cx="499310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Товарна структура імпорту</a:t>
            </a:r>
          </a:p>
        </p:txBody>
      </p:sp>
      <p:sp>
        <p:nvSpPr>
          <p:cNvPr id="96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6034881" y="5901536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304;p4"/>
          <p:cNvSpPr txBox="1"/>
          <p:nvPr/>
        </p:nvSpPr>
        <p:spPr>
          <a:xfrm>
            <a:off x="6533879" y="5805238"/>
            <a:ext cx="9678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пальне</a:t>
            </a:r>
            <a:endParaRPr sz="2000" dirty="0"/>
          </a:p>
        </p:txBody>
      </p:sp>
      <p:sp>
        <p:nvSpPr>
          <p:cNvPr id="98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6387306" y="6263486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304;p4"/>
          <p:cNvSpPr txBox="1"/>
          <p:nvPr/>
        </p:nvSpPr>
        <p:spPr>
          <a:xfrm>
            <a:off x="6857729" y="6167188"/>
            <a:ext cx="11648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деревина</a:t>
            </a:r>
            <a:endParaRPr sz="2000" dirty="0"/>
          </a:p>
        </p:txBody>
      </p:sp>
      <p:sp>
        <p:nvSpPr>
          <p:cNvPr id="100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8301831" y="5911061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304;p4"/>
          <p:cNvSpPr txBox="1"/>
          <p:nvPr/>
        </p:nvSpPr>
        <p:spPr>
          <a:xfrm>
            <a:off x="8791304" y="5805238"/>
            <a:ext cx="1596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пластмаси</a:t>
            </a:r>
            <a:endParaRPr sz="2000" dirty="0"/>
          </a:p>
        </p:txBody>
      </p:sp>
      <p:sp>
        <p:nvSpPr>
          <p:cNvPr id="102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 flipH="1">
            <a:off x="8654256" y="6273011"/>
            <a:ext cx="390526" cy="176364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304;p4"/>
          <p:cNvSpPr txBox="1"/>
          <p:nvPr/>
        </p:nvSpPr>
        <p:spPr>
          <a:xfrm>
            <a:off x="9143729" y="6167188"/>
            <a:ext cx="1596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машини</a:t>
            </a:r>
            <a:endParaRPr sz="2000" dirty="0"/>
          </a:p>
        </p:txBody>
      </p:sp>
      <p:sp>
        <p:nvSpPr>
          <p:cNvPr id="105" name="Ромб 104"/>
          <p:cNvSpPr/>
          <p:nvPr/>
        </p:nvSpPr>
        <p:spPr>
          <a:xfrm>
            <a:off x="10317220" y="4506912"/>
            <a:ext cx="1334769" cy="1369456"/>
          </a:xfrm>
          <a:prstGeom prst="diamond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Google Shape;306;p4"/>
          <p:cNvSpPr txBox="1"/>
          <p:nvPr/>
        </p:nvSpPr>
        <p:spPr>
          <a:xfrm>
            <a:off x="10334198" y="4789182"/>
            <a:ext cx="13008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x-none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uk-UA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 </a:t>
            </a:r>
          </a:p>
          <a:p>
            <a:pPr algn="ctr">
              <a:buSzPts val="4400"/>
            </a:pPr>
            <a:r>
              <a:rPr lang="uk-UA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млн </a:t>
            </a:r>
            <a:r>
              <a:rPr lang="en-US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lang="uk-UA" sz="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1852240" y="3461393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1513856" y="3794768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304;p4"/>
          <p:cNvSpPr txBox="1"/>
          <p:nvPr/>
        </p:nvSpPr>
        <p:spPr>
          <a:xfrm>
            <a:off x="2358511" y="3362691"/>
            <a:ext cx="17931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папір та картон</a:t>
            </a:r>
            <a:endParaRPr sz="2000" dirty="0"/>
          </a:p>
        </p:txBody>
      </p:sp>
      <p:sp>
        <p:nvSpPr>
          <p:cNvPr id="110" name="Google Shape;304;p4"/>
          <p:cNvSpPr txBox="1"/>
          <p:nvPr/>
        </p:nvSpPr>
        <p:spPr>
          <a:xfrm>
            <a:off x="1978008" y="3700576"/>
            <a:ext cx="18970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хімічна продукція</a:t>
            </a:r>
            <a:endParaRPr sz="2000" dirty="0"/>
          </a:p>
        </p:txBody>
      </p:sp>
      <p:sp>
        <p:nvSpPr>
          <p:cNvPr id="111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4282036" y="3479282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331;p4">
            <a:extLst>
              <a:ext uri="{FF2B5EF4-FFF2-40B4-BE49-F238E27FC236}">
                <a16:creationId xmlns:a16="http://schemas.microsoft.com/office/drawing/2014/main" id="{20E2C5FC-AEF4-4B1E-A87E-28F670437FC9}"/>
              </a:ext>
            </a:extLst>
          </p:cNvPr>
          <p:cNvSpPr/>
          <p:nvPr/>
        </p:nvSpPr>
        <p:spPr>
          <a:xfrm>
            <a:off x="3978530" y="3788897"/>
            <a:ext cx="381000" cy="166839"/>
          </a:xfrm>
          <a:prstGeom prst="parallelogram">
            <a:avLst>
              <a:gd name="adj" fmla="val 99202"/>
            </a:avLst>
          </a:prstGeom>
          <a:solidFill>
            <a:srgbClr val="0E9D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2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ІНВЕСТОРИ ТА ПАРТНЕРИ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араллелограмм 30"/>
          <p:cNvSpPr/>
          <p:nvPr/>
        </p:nvSpPr>
        <p:spPr>
          <a:xfrm>
            <a:off x="1764145" y="1304560"/>
            <a:ext cx="9067801" cy="2746079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араллелограмм 32"/>
          <p:cNvSpPr/>
          <p:nvPr/>
        </p:nvSpPr>
        <p:spPr>
          <a:xfrm>
            <a:off x="2423022" y="1164565"/>
            <a:ext cx="4213905" cy="676275"/>
          </a:xfrm>
          <a:prstGeom prst="parallelogram">
            <a:avLst>
              <a:gd name="adj" fmla="val 96560"/>
            </a:avLst>
          </a:prstGeom>
          <a:solidFill>
            <a:srgbClr val="0E9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араллелограмм 33"/>
          <p:cNvSpPr/>
          <p:nvPr/>
        </p:nvSpPr>
        <p:spPr>
          <a:xfrm flipH="1">
            <a:off x="2245003" y="4277331"/>
            <a:ext cx="8586943" cy="2250780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араллелограмм 34"/>
          <p:cNvSpPr/>
          <p:nvPr/>
        </p:nvSpPr>
        <p:spPr>
          <a:xfrm flipH="1">
            <a:off x="7406539" y="4113810"/>
            <a:ext cx="4358855" cy="689305"/>
          </a:xfrm>
          <a:prstGeom prst="parallelogram">
            <a:avLst>
              <a:gd name="adj" fmla="val 96560"/>
            </a:avLst>
          </a:prstGeom>
          <a:solidFill>
            <a:srgbClr val="0E9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/>
          <p:cNvSpPr/>
          <p:nvPr/>
        </p:nvSpPr>
        <p:spPr>
          <a:xfrm>
            <a:off x="3360659" y="1148048"/>
            <a:ext cx="261904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80340" algn="l"/>
              </a:tabLst>
            </a:pPr>
            <a:r>
              <a:rPr lang="ru-RU" sz="3600" b="1" dirty="0" err="1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Інвестори</a:t>
            </a:r>
            <a:endParaRPr lang="uk-UA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161465" y="4109447"/>
            <a:ext cx="326103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80340" algn="l"/>
              </a:tabLst>
            </a:pPr>
            <a:r>
              <a:rPr lang="ru-RU" sz="4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13</a:t>
            </a:r>
            <a:r>
              <a:rPr lang="ru-RU" sz="20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партнерів</a:t>
            </a:r>
            <a:endParaRPr lang="uk-UA" sz="3200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9174090" y="1696526"/>
            <a:ext cx="1587022" cy="1695762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2311707" y="4694964"/>
            <a:ext cx="1626115" cy="1736926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араллелограмм 39"/>
          <p:cNvSpPr/>
          <p:nvPr/>
        </p:nvSpPr>
        <p:spPr>
          <a:xfrm flipH="1">
            <a:off x="725920" y="5177097"/>
            <a:ext cx="1758530" cy="393881"/>
          </a:xfrm>
          <a:prstGeom prst="parallelogram">
            <a:avLst>
              <a:gd name="adj" fmla="val 9656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Google Shape;306;p4"/>
          <p:cNvSpPr txBox="1"/>
          <p:nvPr/>
        </p:nvSpPr>
        <p:spPr>
          <a:xfrm>
            <a:off x="1306945" y="5142502"/>
            <a:ext cx="5609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sz="2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33</a:t>
            </a:r>
            <a:endParaRPr sz="24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" name="Google Shape;232;p3"/>
          <p:cNvSpPr txBox="1"/>
          <p:nvPr/>
        </p:nvSpPr>
        <p:spPr>
          <a:xfrm>
            <a:off x="1524827" y="5573703"/>
            <a:ext cx="138031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600"/>
            </a:pPr>
            <a:r>
              <a:rPr lang="uk-UA" sz="1600" b="1" dirty="0" smtClean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/>
                <a:sym typeface="Roboto Medium"/>
              </a:rPr>
              <a:t>ПРОЄКТИ</a:t>
            </a:r>
            <a:endParaRPr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/>
              <a:sym typeface="Roboto Medium"/>
            </a:endParaRPr>
          </a:p>
        </p:txBody>
      </p:sp>
      <p:sp>
        <p:nvSpPr>
          <p:cNvPr id="43" name="Параллелограмм 42"/>
          <p:cNvSpPr/>
          <p:nvPr/>
        </p:nvSpPr>
        <p:spPr>
          <a:xfrm flipH="1">
            <a:off x="1499536" y="6024822"/>
            <a:ext cx="1758532" cy="393881"/>
          </a:xfrm>
          <a:prstGeom prst="parallelogram">
            <a:avLst>
              <a:gd name="adj" fmla="val 9656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Google Shape;306;p4"/>
          <p:cNvSpPr txBox="1"/>
          <p:nvPr/>
        </p:nvSpPr>
        <p:spPr>
          <a:xfrm>
            <a:off x="1800743" y="5980702"/>
            <a:ext cx="11049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sz="2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191,85</a:t>
            </a:r>
            <a:endParaRPr sz="24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232;p3"/>
          <p:cNvSpPr txBox="1"/>
          <p:nvPr/>
        </p:nvSpPr>
        <p:spPr>
          <a:xfrm>
            <a:off x="2485351" y="6390651"/>
            <a:ext cx="8752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600"/>
            </a:pPr>
            <a:r>
              <a:rPr lang="uk-UA" sz="1600" b="1" dirty="0" smtClean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/>
                <a:sym typeface="Roboto Medium"/>
              </a:rPr>
              <a:t>МЛН  </a:t>
            </a:r>
            <a:r>
              <a:rPr lang="en-US" sz="2000" b="1" dirty="0" smtClean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/>
                <a:sym typeface="Roboto Medium"/>
              </a:rPr>
              <a:t>$</a:t>
            </a:r>
            <a:endParaRPr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/>
              <a:sym typeface="Roboto Medium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56" y="5117968"/>
            <a:ext cx="1955096" cy="1466322"/>
          </a:xfrm>
          <a:prstGeom prst="rect">
            <a:avLst/>
          </a:prstGeom>
        </p:spPr>
      </p:pic>
      <p:pic>
        <p:nvPicPr>
          <p:cNvPr id="47" name="Picture 2" descr="Европейский союз, круглая иконка. Скачать иллюстраци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49" y="4236048"/>
            <a:ext cx="1841271" cy="138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Покупки в Канаде. Доставка товаров из Канады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80" y="4869342"/>
            <a:ext cx="747865" cy="5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Германия, глянцевая круглая иконка. Скачать иллюстрацию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07" y="5899265"/>
            <a:ext cx="795416" cy="5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Генассамблея ООН признала крымский референдум незаконным. Радио Куре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680" y="5753012"/>
            <a:ext cx="665660" cy="5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06" y="4463125"/>
            <a:ext cx="731939" cy="54895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60" y="5274183"/>
            <a:ext cx="617260" cy="462945"/>
          </a:xfrm>
          <a:prstGeom prst="rect">
            <a:avLst/>
          </a:prstGeom>
        </p:spPr>
      </p:pic>
      <p:pic>
        <p:nvPicPr>
          <p:cNvPr id="54" name="Рисунок 53" descr="Нидерланды, сферическая иконка. Скачать иллюстрацию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74" y="4689128"/>
            <a:ext cx="785221" cy="59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 descr="Великобритания, круглая иконка. Скачать иллюстрацию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20" y="5562132"/>
            <a:ext cx="866775" cy="60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15" y="4975335"/>
            <a:ext cx="571179" cy="57117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82" y="5204079"/>
            <a:ext cx="827213" cy="62041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47" y="4343196"/>
            <a:ext cx="922923" cy="692192"/>
          </a:xfrm>
          <a:prstGeom prst="rect">
            <a:avLst/>
          </a:prstGeom>
        </p:spPr>
      </p:pic>
      <p:sp>
        <p:nvSpPr>
          <p:cNvPr id="60" name="Google Shape;304;p4"/>
          <p:cNvSpPr txBox="1"/>
          <p:nvPr/>
        </p:nvSpPr>
        <p:spPr>
          <a:xfrm>
            <a:off x="3790528" y="2053953"/>
            <a:ext cx="50731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err="1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ПрАТ</a:t>
            </a: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uk-UA" dirty="0" err="1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“Сєвєродонецьке</a:t>
            </a: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 об’єднання АЗОТ”</a:t>
            </a:r>
            <a:endParaRPr sz="2000" dirty="0"/>
          </a:p>
        </p:txBody>
      </p:sp>
      <p:sp>
        <p:nvSpPr>
          <p:cNvPr id="63" name="Google Shape;304;p4"/>
          <p:cNvSpPr txBox="1"/>
          <p:nvPr/>
        </p:nvSpPr>
        <p:spPr>
          <a:xfrm>
            <a:off x="3324517" y="2568303"/>
            <a:ext cx="50731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err="1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ПрАТ</a:t>
            </a: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uk-UA" dirty="0" err="1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“Рубіжанський</a:t>
            </a: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 картонно-тарний </a:t>
            </a:r>
            <a:r>
              <a:rPr lang="uk-UA" dirty="0" err="1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комбінат”</a:t>
            </a:r>
            <a:endParaRPr sz="2000" dirty="0"/>
          </a:p>
        </p:txBody>
      </p:sp>
      <p:sp>
        <p:nvSpPr>
          <p:cNvPr id="74" name="Google Shape;304;p4"/>
          <p:cNvSpPr txBox="1"/>
          <p:nvPr/>
        </p:nvSpPr>
        <p:spPr>
          <a:xfrm>
            <a:off x="2809188" y="3130278"/>
            <a:ext cx="28823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ТОВ НВФ “МІКРОХІМ”</a:t>
            </a:r>
            <a:endParaRPr sz="2000" dirty="0"/>
          </a:p>
        </p:txBody>
      </p:sp>
      <p:sp>
        <p:nvSpPr>
          <p:cNvPr id="77" name="Google Shape;304;p4"/>
          <p:cNvSpPr txBox="1"/>
          <p:nvPr/>
        </p:nvSpPr>
        <p:spPr>
          <a:xfrm>
            <a:off x="2370059" y="3673203"/>
            <a:ext cx="28823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ТОВ </a:t>
            </a:r>
            <a:r>
              <a:rPr lang="uk-UA" dirty="0" err="1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“Голден</a:t>
            </a:r>
            <a:r>
              <a:rPr lang="uk-UA" dirty="0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uk-UA" dirty="0" err="1" smtClean="0">
                <a:solidFill>
                  <a:srgbClr val="0E9DAB"/>
                </a:solidFill>
                <a:latin typeface="Roboto"/>
                <a:ea typeface="Roboto"/>
                <a:cs typeface="Roboto"/>
                <a:sym typeface="Roboto"/>
              </a:rPr>
              <a:t>Агро”</a:t>
            </a:r>
            <a:endParaRPr sz="2000" dirty="0"/>
          </a:p>
        </p:txBody>
      </p:sp>
      <p:grpSp>
        <p:nvGrpSpPr>
          <p:cNvPr id="82" name="Группа 81"/>
          <p:cNvGrpSpPr/>
          <p:nvPr/>
        </p:nvGrpSpPr>
        <p:grpSpPr>
          <a:xfrm>
            <a:off x="7880286" y="1305179"/>
            <a:ext cx="2924175" cy="680302"/>
            <a:chOff x="6388419" y="456655"/>
            <a:chExt cx="2885122" cy="906182"/>
          </a:xfrm>
        </p:grpSpPr>
        <p:sp>
          <p:nvSpPr>
            <p:cNvPr id="83" name="Google Shape;311;p4"/>
            <p:cNvSpPr/>
            <p:nvPr/>
          </p:nvSpPr>
          <p:spPr>
            <a:xfrm>
              <a:off x="6388419" y="456655"/>
              <a:ext cx="2885122" cy="906182"/>
            </a:xfrm>
            <a:prstGeom prst="parallelogram">
              <a:avLst>
                <a:gd name="adj" fmla="val 99202"/>
              </a:avLst>
            </a:prstGeom>
            <a:solidFill>
              <a:srgbClr val="18BE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rgbClr val="F2F2F2"/>
                </a:solidFill>
              </a:endParaRPr>
            </a:p>
          </p:txBody>
        </p:sp>
        <p:sp>
          <p:nvSpPr>
            <p:cNvPr id="84" name="Google Shape;312;p4"/>
            <p:cNvSpPr txBox="1"/>
            <p:nvPr/>
          </p:nvSpPr>
          <p:spPr>
            <a:xfrm>
              <a:off x="6905333" y="463325"/>
              <a:ext cx="156000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algn="r">
                <a:buSzPts val="4400"/>
              </a:pPr>
              <a:endParaRPr sz="3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5" name="Google Shape;310;p4"/>
          <p:cNvSpPr txBox="1"/>
          <p:nvPr/>
        </p:nvSpPr>
        <p:spPr>
          <a:xfrm>
            <a:off x="8235770" y="1581107"/>
            <a:ext cx="14447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sz="20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м</a:t>
            </a:r>
            <a:r>
              <a:rPr lang="uk-UA" sz="20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лрд грн</a:t>
            </a:r>
            <a:endParaRPr sz="20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312;p4"/>
          <p:cNvSpPr txBox="1"/>
          <p:nvPr/>
        </p:nvSpPr>
        <p:spPr>
          <a:xfrm>
            <a:off x="9387785" y="1370692"/>
            <a:ext cx="93376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r">
              <a:buSzPts val="4400"/>
            </a:pPr>
            <a:r>
              <a:rPr lang="uk-UA" sz="3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-US" sz="3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,2</a:t>
            </a:r>
            <a:r>
              <a:rPr lang="uk-UA" sz="3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3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Параллелограмм 86"/>
          <p:cNvSpPr/>
          <p:nvPr/>
        </p:nvSpPr>
        <p:spPr>
          <a:xfrm>
            <a:off x="6530146" y="1201769"/>
            <a:ext cx="3370048" cy="382864"/>
          </a:xfrm>
          <a:prstGeom prst="parallelogram">
            <a:avLst>
              <a:gd name="adj" fmla="val 9656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Прямоугольник 87"/>
          <p:cNvSpPr/>
          <p:nvPr/>
        </p:nvSpPr>
        <p:spPr>
          <a:xfrm>
            <a:off x="6772203" y="1131972"/>
            <a:ext cx="309580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80340" algn="l"/>
              </a:tabLst>
            </a:pPr>
            <a:r>
              <a:rPr lang="ru-RU" sz="2400" dirty="0" err="1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Капітальні</a:t>
            </a:r>
            <a:r>
              <a:rPr lang="ru-RU" sz="24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інвестиції</a:t>
            </a:r>
            <a:endParaRPr lang="uk-UA" sz="2400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35" y="1907852"/>
            <a:ext cx="507032" cy="5070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04" y="2322973"/>
            <a:ext cx="731840" cy="731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33" y="3441884"/>
            <a:ext cx="433936" cy="5932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98" y="3015706"/>
            <a:ext cx="462816" cy="4628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05" y="5879320"/>
            <a:ext cx="1371487" cy="6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ІНВЕСТИЦІЙНІ ПРОЄКТИ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" b="472"/>
          <a:stretch/>
        </p:blipFill>
        <p:spPr>
          <a:xfrm>
            <a:off x="1062187" y="1972280"/>
            <a:ext cx="3671985" cy="464424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754575" y="1034617"/>
            <a:ext cx="46248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Луганщина </a:t>
            </a:r>
            <a:r>
              <a:rPr lang="ru-RU" sz="23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приєдналась</a:t>
            </a:r>
            <a:r>
              <a:rPr lang="ru-RU" sz="23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єдиної</a:t>
            </a:r>
            <a:r>
              <a:rPr lang="ru-RU" sz="2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300" b="1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3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енергетичної</a:t>
            </a:r>
            <a:r>
              <a:rPr lang="ru-RU" sz="23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2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endParaRPr lang="ru-RU" sz="23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 flipH="1">
            <a:off x="2686016" y="1828306"/>
            <a:ext cx="3353241" cy="1181015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араллелограмм 15"/>
          <p:cNvSpPr/>
          <p:nvPr/>
        </p:nvSpPr>
        <p:spPr>
          <a:xfrm flipH="1">
            <a:off x="776140" y="1968215"/>
            <a:ext cx="4646651" cy="393881"/>
          </a:xfrm>
          <a:prstGeom prst="parallelogram">
            <a:avLst>
              <a:gd name="adj" fmla="val 96560"/>
            </a:avLst>
          </a:prstGeom>
          <a:solidFill>
            <a:srgbClr val="0E9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Google Shape;306;p4"/>
          <p:cNvSpPr txBox="1"/>
          <p:nvPr/>
        </p:nvSpPr>
        <p:spPr>
          <a:xfrm>
            <a:off x="805752" y="1958237"/>
            <a:ext cx="45874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ПС </a:t>
            </a:r>
            <a:r>
              <a:rPr lang="uk-UA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500 «</a:t>
            </a:r>
            <a:r>
              <a:rPr lang="uk-UA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Кремінська</a:t>
            </a:r>
            <a:r>
              <a:rPr lang="uk-UA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</a:p>
        </p:txBody>
      </p:sp>
      <p:sp>
        <p:nvSpPr>
          <p:cNvPr id="18" name="Google Shape;243;p3"/>
          <p:cNvSpPr txBox="1"/>
          <p:nvPr/>
        </p:nvSpPr>
        <p:spPr>
          <a:xfrm>
            <a:off x="3672184" y="2266133"/>
            <a:ext cx="19344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8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     267,8 </a:t>
            </a:r>
          </a:p>
        </p:txBody>
      </p:sp>
      <p:sp>
        <p:nvSpPr>
          <p:cNvPr id="19" name="Google Shape;243;p3"/>
          <p:cNvSpPr txBox="1"/>
          <p:nvPr/>
        </p:nvSpPr>
        <p:spPr>
          <a:xfrm>
            <a:off x="4751135" y="2645402"/>
            <a:ext cx="11146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0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млн </a:t>
            </a:r>
            <a:r>
              <a:rPr lang="uk-UA" sz="2000" b="1" dirty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грн</a:t>
            </a:r>
            <a:endParaRPr lang="uk-UA" sz="2800" b="1" dirty="0">
              <a:solidFill>
                <a:srgbClr val="18BE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Параллелограмм 28"/>
          <p:cNvSpPr/>
          <p:nvPr/>
        </p:nvSpPr>
        <p:spPr>
          <a:xfrm>
            <a:off x="6199304" y="3108592"/>
            <a:ext cx="4023576" cy="1400886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араллелограмм 29"/>
          <p:cNvSpPr/>
          <p:nvPr/>
        </p:nvSpPr>
        <p:spPr>
          <a:xfrm flipH="1">
            <a:off x="6766848" y="4991907"/>
            <a:ext cx="3353241" cy="1181015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6" name="Группа 35"/>
          <p:cNvGrpSpPr/>
          <p:nvPr/>
        </p:nvGrpSpPr>
        <p:grpSpPr>
          <a:xfrm>
            <a:off x="6199303" y="5192194"/>
            <a:ext cx="1817727" cy="772288"/>
            <a:chOff x="7000101" y="6065795"/>
            <a:chExt cx="1609344" cy="57912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01" y="6065795"/>
              <a:ext cx="1609344" cy="579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7101743" y="6105860"/>
              <a:ext cx="1396631" cy="4906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Google Shape;243;p3"/>
          <p:cNvSpPr txBox="1"/>
          <p:nvPr/>
        </p:nvSpPr>
        <p:spPr>
          <a:xfrm>
            <a:off x="7670785" y="5127308"/>
            <a:ext cx="19344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8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     100,0 </a:t>
            </a:r>
          </a:p>
        </p:txBody>
      </p:sp>
      <p:sp>
        <p:nvSpPr>
          <p:cNvPr id="40" name="Google Shape;243;p3"/>
          <p:cNvSpPr txBox="1"/>
          <p:nvPr/>
        </p:nvSpPr>
        <p:spPr>
          <a:xfrm>
            <a:off x="8722745" y="5499825"/>
            <a:ext cx="11146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0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млн </a:t>
            </a:r>
            <a:r>
              <a:rPr lang="en-US" sz="24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endParaRPr lang="uk-UA" sz="2800" b="1" dirty="0">
              <a:solidFill>
                <a:srgbClr val="18BE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Параллелограмм 40"/>
          <p:cNvSpPr/>
          <p:nvPr/>
        </p:nvSpPr>
        <p:spPr>
          <a:xfrm flipH="1">
            <a:off x="6199303" y="5988106"/>
            <a:ext cx="5123383" cy="393881"/>
          </a:xfrm>
          <a:prstGeom prst="parallelogram">
            <a:avLst>
              <a:gd name="adj" fmla="val 96560"/>
            </a:avLst>
          </a:prstGeom>
          <a:solidFill>
            <a:srgbClr val="0E9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Google Shape;306;p4"/>
          <p:cNvSpPr txBox="1"/>
          <p:nvPr/>
        </p:nvSpPr>
        <p:spPr>
          <a:xfrm>
            <a:off x="6199303" y="5993824"/>
            <a:ext cx="51233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ru-RU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Будівництво </a:t>
            </a:r>
            <a:r>
              <a:rPr lang="ru-RU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с/г </a:t>
            </a:r>
            <a:r>
              <a:rPr lang="ru-RU" b="1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ХАБу</a:t>
            </a:r>
            <a:r>
              <a:rPr lang="ru-RU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та </a:t>
            </a:r>
            <a:r>
              <a:rPr lang="ru-RU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лабораторії</a:t>
            </a:r>
            <a:endParaRPr lang="ru-RU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" name="Google Shape;311;p4"/>
          <p:cNvSpPr/>
          <p:nvPr/>
        </p:nvSpPr>
        <p:spPr>
          <a:xfrm flipH="1">
            <a:off x="6599884" y="6409507"/>
            <a:ext cx="5102392" cy="384797"/>
          </a:xfrm>
          <a:prstGeom prst="parallelogram">
            <a:avLst>
              <a:gd name="adj" fmla="val 99202"/>
            </a:avLst>
          </a:prstGeom>
          <a:solidFill>
            <a:srgbClr val="18BE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2F2F2"/>
              </a:solidFill>
            </a:endParaRPr>
          </a:p>
        </p:txBody>
      </p:sp>
      <p:sp>
        <p:nvSpPr>
          <p:cNvPr id="44" name="Google Shape;306;p4"/>
          <p:cNvSpPr txBox="1"/>
          <p:nvPr/>
        </p:nvSpPr>
        <p:spPr>
          <a:xfrm>
            <a:off x="6590363" y="6413305"/>
            <a:ext cx="49949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Відновлення доріг</a:t>
            </a: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54" y="1240016"/>
            <a:ext cx="2451288" cy="177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Параллелограмм 45"/>
          <p:cNvSpPr/>
          <p:nvPr/>
        </p:nvSpPr>
        <p:spPr>
          <a:xfrm flipH="1">
            <a:off x="8111632" y="1080009"/>
            <a:ext cx="3353241" cy="1181015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араллелограмм 46"/>
          <p:cNvSpPr/>
          <p:nvPr/>
        </p:nvSpPr>
        <p:spPr>
          <a:xfrm flipH="1">
            <a:off x="6107941" y="1219918"/>
            <a:ext cx="4740465" cy="393881"/>
          </a:xfrm>
          <a:prstGeom prst="parallelogram">
            <a:avLst>
              <a:gd name="adj" fmla="val 96560"/>
            </a:avLst>
          </a:prstGeom>
          <a:solidFill>
            <a:srgbClr val="0E9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Google Shape;243;p3"/>
          <p:cNvSpPr txBox="1"/>
          <p:nvPr/>
        </p:nvSpPr>
        <p:spPr>
          <a:xfrm>
            <a:off x="8728618" y="1590197"/>
            <a:ext cx="19344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8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     70,0 </a:t>
            </a:r>
          </a:p>
        </p:txBody>
      </p:sp>
      <p:sp>
        <p:nvSpPr>
          <p:cNvPr id="49" name="Google Shape;243;p3"/>
          <p:cNvSpPr txBox="1"/>
          <p:nvPr/>
        </p:nvSpPr>
        <p:spPr>
          <a:xfrm>
            <a:off x="9962624" y="1897105"/>
            <a:ext cx="13287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en-US" sz="20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uk-UA" sz="20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млн євро</a:t>
            </a:r>
            <a:endParaRPr lang="uk-UA" sz="2800" b="1" dirty="0">
              <a:solidFill>
                <a:srgbClr val="18BE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" name="Inhaltsplatzhalt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2321"/>
          <a:stretch/>
        </p:blipFill>
        <p:spPr>
          <a:xfrm>
            <a:off x="9334613" y="3567779"/>
            <a:ext cx="2417731" cy="164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Параллелограмм 50"/>
          <p:cNvSpPr/>
          <p:nvPr/>
        </p:nvSpPr>
        <p:spPr>
          <a:xfrm>
            <a:off x="6871589" y="3235548"/>
            <a:ext cx="5251095" cy="583041"/>
          </a:xfrm>
          <a:prstGeom prst="parallelogram">
            <a:avLst>
              <a:gd name="adj" fmla="val 96560"/>
            </a:avLst>
          </a:prstGeom>
          <a:solidFill>
            <a:srgbClr val="0E9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Google Shape;306;p4"/>
          <p:cNvSpPr txBox="1"/>
          <p:nvPr/>
        </p:nvSpPr>
        <p:spPr>
          <a:xfrm>
            <a:off x="7058249" y="3189730"/>
            <a:ext cx="46440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Будівництво </a:t>
            </a:r>
          </a:p>
          <a:p>
            <a:pPr algn="ctr">
              <a:buSzPts val="4400"/>
            </a:pPr>
            <a:r>
              <a:rPr lang="uk-UA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Луганської обласної клінічної лікарні</a:t>
            </a:r>
          </a:p>
        </p:txBody>
      </p:sp>
      <p:sp>
        <p:nvSpPr>
          <p:cNvPr id="53" name="Google Shape;243;p3"/>
          <p:cNvSpPr txBox="1"/>
          <p:nvPr/>
        </p:nvSpPr>
        <p:spPr>
          <a:xfrm>
            <a:off x="7562671" y="3781066"/>
            <a:ext cx="19344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8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     168,0 </a:t>
            </a:r>
          </a:p>
        </p:txBody>
      </p:sp>
      <p:sp>
        <p:nvSpPr>
          <p:cNvPr id="54" name="Google Shape;243;p3"/>
          <p:cNvSpPr txBox="1"/>
          <p:nvPr/>
        </p:nvSpPr>
        <p:spPr>
          <a:xfrm>
            <a:off x="6599884" y="4123169"/>
            <a:ext cx="12428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0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млн євро</a:t>
            </a:r>
            <a:endParaRPr lang="uk-UA" sz="2800" b="1" dirty="0">
              <a:solidFill>
                <a:srgbClr val="18BE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Волна 54"/>
          <p:cNvSpPr/>
          <p:nvPr/>
        </p:nvSpPr>
        <p:spPr>
          <a:xfrm rot="2126532" flipH="1">
            <a:off x="5989820" y="3244415"/>
            <a:ext cx="1163270" cy="863305"/>
          </a:xfrm>
          <a:prstGeom prst="wav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 rot="1625737">
            <a:off x="6168816" y="3343105"/>
            <a:ext cx="80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2021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7" name="Google Shape;306;p4"/>
          <p:cNvSpPr txBox="1"/>
          <p:nvPr/>
        </p:nvSpPr>
        <p:spPr>
          <a:xfrm>
            <a:off x="6156159" y="1212011"/>
            <a:ext cx="46440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Модернізація водоканалу</a:t>
            </a:r>
            <a:endParaRPr lang="uk-UA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Волна 57"/>
          <p:cNvSpPr/>
          <p:nvPr/>
        </p:nvSpPr>
        <p:spPr>
          <a:xfrm rot="19451585">
            <a:off x="4220102" y="4994767"/>
            <a:ext cx="1179320" cy="863305"/>
          </a:xfrm>
          <a:prstGeom prst="wav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 rot="19936164">
            <a:off x="4406446" y="517085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2020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9"/>
          <p:cNvGrpSpPr>
            <a:grpSpLocks/>
          </p:cNvGrpSpPr>
          <p:nvPr/>
        </p:nvGrpSpPr>
        <p:grpSpPr bwMode="auto">
          <a:xfrm>
            <a:off x="5077014" y="2645019"/>
            <a:ext cx="1834721" cy="1147929"/>
            <a:chOff x="471" y="244"/>
            <a:chExt cx="1159" cy="1556"/>
          </a:xfrm>
        </p:grpSpPr>
        <p:sp>
          <p:nvSpPr>
            <p:cNvPr id="59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  <p:sp>
          <p:nvSpPr>
            <p:cNvPr id="60" name="AutoShape 11"/>
            <p:cNvSpPr>
              <a:spLocks noChangeArrowheads="1"/>
            </p:cNvSpPr>
            <p:nvPr/>
          </p:nvSpPr>
          <p:spPr bwMode="ltGray">
            <a:xfrm>
              <a:off x="471" y="244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</p:grpSp>
      <p:sp>
        <p:nvSpPr>
          <p:cNvPr id="19" name="Параллелограмм 18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>
                <a:solidFill>
                  <a:schemeClr val="bg1"/>
                </a:solidFill>
              </a:rPr>
              <a:t>ВЕЛИКЕ </a:t>
            </a:r>
            <a:r>
              <a:rPr lang="uk-UA" sz="2800" b="1" smtClean="0">
                <a:solidFill>
                  <a:schemeClr val="bg1"/>
                </a:solidFill>
              </a:rPr>
              <a:t>БУДІВНИЦТВО - 2020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0" y="1157941"/>
            <a:ext cx="2311781" cy="134681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2" y="2578469"/>
            <a:ext cx="2497549" cy="135240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72" y="4003477"/>
            <a:ext cx="2310782" cy="1356552"/>
          </a:xfrm>
          <a:prstGeom prst="rect">
            <a:avLst/>
          </a:prstGeom>
        </p:spPr>
      </p:pic>
      <p:sp>
        <p:nvSpPr>
          <p:cNvPr id="44" name="Прямоугольник 193"/>
          <p:cNvSpPr txBox="1">
            <a:spLocks/>
          </p:cNvSpPr>
          <p:nvPr/>
        </p:nvSpPr>
        <p:spPr>
          <a:xfrm>
            <a:off x="2913400" y="1471374"/>
            <a:ext cx="1565019" cy="539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miter lim="800000"/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54000" tIns="54000" rIns="54000" bIns="54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ЗОШ</a:t>
            </a:r>
            <a:endParaRPr lang="uk-UA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" name="Прямоугольник 193"/>
          <p:cNvSpPr/>
          <p:nvPr/>
        </p:nvSpPr>
        <p:spPr>
          <a:xfrm>
            <a:off x="3300788" y="2942992"/>
            <a:ext cx="1579451" cy="5601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54000" tIns="54000" rIns="54000" bIns="54000" anchor="ctr"/>
          <a:lstStyle/>
          <a:p>
            <a:pPr algn="ctr">
              <a:defRPr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ДНЗ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6" name="Group 9"/>
          <p:cNvGrpSpPr>
            <a:grpSpLocks/>
          </p:cNvGrpSpPr>
          <p:nvPr/>
        </p:nvGrpSpPr>
        <p:grpSpPr bwMode="auto">
          <a:xfrm>
            <a:off x="4645210" y="1173794"/>
            <a:ext cx="1834721" cy="1147929"/>
            <a:chOff x="471" y="244"/>
            <a:chExt cx="1159" cy="1556"/>
          </a:xfrm>
        </p:grpSpPr>
        <p:sp>
          <p:nvSpPr>
            <p:cNvPr id="47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  <p:sp>
          <p:nvSpPr>
            <p:cNvPr id="48" name="AutoShape 11"/>
            <p:cNvSpPr>
              <a:spLocks noChangeArrowheads="1"/>
            </p:cNvSpPr>
            <p:nvPr/>
          </p:nvSpPr>
          <p:spPr bwMode="ltGray">
            <a:xfrm>
              <a:off x="471" y="244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081144" y="1039473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50,6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66718" y="1584923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лн грн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6" name="Прямоугольник 193"/>
          <p:cNvSpPr/>
          <p:nvPr/>
        </p:nvSpPr>
        <p:spPr>
          <a:xfrm>
            <a:off x="3686592" y="4309201"/>
            <a:ext cx="1579451" cy="5601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54000" tIns="54000" rIns="54000" bIns="54000" anchor="ctr"/>
          <a:lstStyle/>
          <a:p>
            <a:pPr algn="ctr">
              <a:defRPr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стадіони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/>
          <a:stretch/>
        </p:blipFill>
        <p:spPr>
          <a:xfrm>
            <a:off x="8050546" y="1076770"/>
            <a:ext cx="4188106" cy="5401713"/>
          </a:xfrm>
          <a:prstGeom prst="rect">
            <a:avLst/>
          </a:prstGeom>
        </p:spPr>
      </p:pic>
      <p:sp>
        <p:nvSpPr>
          <p:cNvPr id="68" name="Параллелограмм 67"/>
          <p:cNvSpPr/>
          <p:nvPr/>
        </p:nvSpPr>
        <p:spPr>
          <a:xfrm>
            <a:off x="7749712" y="5567984"/>
            <a:ext cx="3127055" cy="1125686"/>
          </a:xfrm>
          <a:prstGeom prst="parallelogram">
            <a:avLst>
              <a:gd name="adj" fmla="val 96560"/>
            </a:avLst>
          </a:prstGeom>
          <a:solidFill>
            <a:srgbClr val="F2F2F2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Параллелограмм 68"/>
          <p:cNvSpPr/>
          <p:nvPr/>
        </p:nvSpPr>
        <p:spPr>
          <a:xfrm>
            <a:off x="8350189" y="5679850"/>
            <a:ext cx="2732384" cy="393881"/>
          </a:xfrm>
          <a:prstGeom prst="parallelogram">
            <a:avLst>
              <a:gd name="adj" fmla="val 96560"/>
            </a:avLst>
          </a:prstGeom>
          <a:solidFill>
            <a:srgbClr val="0E9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Google Shape;306;p4"/>
          <p:cNvSpPr txBox="1"/>
          <p:nvPr/>
        </p:nvSpPr>
        <p:spPr>
          <a:xfrm>
            <a:off x="7876612" y="5679850"/>
            <a:ext cx="360063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algn="ctr">
              <a:buSzPts val="4400"/>
            </a:pPr>
            <a:r>
              <a:rPr lang="uk-UA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255 км доріг</a:t>
            </a:r>
            <a:endParaRPr lang="uk-UA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243;p3"/>
          <p:cNvSpPr txBox="1"/>
          <p:nvPr/>
        </p:nvSpPr>
        <p:spPr>
          <a:xfrm>
            <a:off x="7952306" y="5996992"/>
            <a:ext cx="14376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8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     3,6 </a:t>
            </a:r>
          </a:p>
        </p:txBody>
      </p:sp>
      <p:sp>
        <p:nvSpPr>
          <p:cNvPr id="72" name="Google Shape;243;p3"/>
          <p:cNvSpPr txBox="1"/>
          <p:nvPr/>
        </p:nvSpPr>
        <p:spPr>
          <a:xfrm>
            <a:off x="8096331" y="6321815"/>
            <a:ext cx="137881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2800"/>
            </a:pPr>
            <a:r>
              <a:rPr lang="uk-UA" sz="2000" b="1" dirty="0" smtClean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млрд </a:t>
            </a:r>
            <a:r>
              <a:rPr lang="uk-UA" sz="2000" b="1" dirty="0">
                <a:solidFill>
                  <a:srgbClr val="18BECD"/>
                </a:solidFill>
                <a:latin typeface="Roboto"/>
                <a:ea typeface="Roboto"/>
                <a:cs typeface="Roboto"/>
                <a:sym typeface="Roboto"/>
              </a:rPr>
              <a:t>грн</a:t>
            </a:r>
            <a:endParaRPr lang="uk-UA" sz="2800" b="1" dirty="0">
              <a:solidFill>
                <a:srgbClr val="18BE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18201"/>
          <a:stretch/>
        </p:blipFill>
        <p:spPr>
          <a:xfrm>
            <a:off x="9452683" y="6210866"/>
            <a:ext cx="1614132" cy="56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5603662" y="249571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6,4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01921" y="3053291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лн грн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1" name="Group 9"/>
          <p:cNvGrpSpPr>
            <a:grpSpLocks/>
          </p:cNvGrpSpPr>
          <p:nvPr/>
        </p:nvGrpSpPr>
        <p:grpSpPr bwMode="auto">
          <a:xfrm>
            <a:off x="5497826" y="4022909"/>
            <a:ext cx="1834721" cy="1147929"/>
            <a:chOff x="471" y="244"/>
            <a:chExt cx="1159" cy="1556"/>
          </a:xfrm>
        </p:grpSpPr>
        <p:sp>
          <p:nvSpPr>
            <p:cNvPr id="62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  <p:sp>
          <p:nvSpPr>
            <p:cNvPr id="74" name="AutoShape 11"/>
            <p:cNvSpPr>
              <a:spLocks noChangeArrowheads="1"/>
            </p:cNvSpPr>
            <p:nvPr/>
          </p:nvSpPr>
          <p:spPr bwMode="ltGray">
            <a:xfrm>
              <a:off x="471" y="244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905694" y="387369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44,3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20366" y="4390975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лн грн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46" y="5427933"/>
            <a:ext cx="2408308" cy="1356284"/>
          </a:xfrm>
          <a:prstGeom prst="rect">
            <a:avLst/>
          </a:prstGeom>
        </p:spPr>
      </p:pic>
      <p:sp>
        <p:nvSpPr>
          <p:cNvPr id="75" name="Прямоугольник 193"/>
          <p:cNvSpPr/>
          <p:nvPr/>
        </p:nvSpPr>
        <p:spPr>
          <a:xfrm>
            <a:off x="4108742" y="5743640"/>
            <a:ext cx="1579451" cy="5601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54000" tIns="54000" rIns="54000" bIns="54000" anchor="ctr"/>
          <a:lstStyle/>
          <a:p>
            <a:pPr algn="ctr"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приймальних відділень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6" name="Group 9"/>
          <p:cNvGrpSpPr>
            <a:grpSpLocks/>
          </p:cNvGrpSpPr>
          <p:nvPr/>
        </p:nvGrpSpPr>
        <p:grpSpPr bwMode="auto">
          <a:xfrm>
            <a:off x="5913005" y="5466130"/>
            <a:ext cx="1834721" cy="1147929"/>
            <a:chOff x="471" y="244"/>
            <a:chExt cx="1159" cy="1556"/>
          </a:xfrm>
        </p:grpSpPr>
        <p:sp>
          <p:nvSpPr>
            <p:cNvPr id="77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  <p:sp>
          <p:nvSpPr>
            <p:cNvPr id="78" name="AutoShape 11"/>
            <p:cNvSpPr>
              <a:spLocks noChangeArrowheads="1"/>
            </p:cNvSpPr>
            <p:nvPr/>
          </p:nvSpPr>
          <p:spPr bwMode="ltGray">
            <a:xfrm>
              <a:off x="471" y="244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320873" y="5316920"/>
            <a:ext cx="100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45,2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935545" y="5834196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</a:rPr>
              <a:t>лн грн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635783" y="57106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220604" y="423226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uk-UA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61491" y="290181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uk-UA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493367" y="142270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351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42536" y="4784632"/>
            <a:ext cx="2796829" cy="1768552"/>
            <a:chOff x="471" y="244"/>
            <a:chExt cx="1159" cy="1556"/>
          </a:xfrm>
        </p:grpSpPr>
        <p:sp>
          <p:nvSpPr>
            <p:cNvPr id="3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  <p:sp>
          <p:nvSpPr>
            <p:cNvPr id="4" name="AutoShape 11"/>
            <p:cNvSpPr>
              <a:spLocks noChangeArrowheads="1"/>
            </p:cNvSpPr>
            <p:nvPr/>
          </p:nvSpPr>
          <p:spPr bwMode="ltGray">
            <a:xfrm>
              <a:off x="471" y="244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</p:grpSp>
      <p:sp>
        <p:nvSpPr>
          <p:cNvPr id="5" name="Параллелограмм 4"/>
          <p:cNvSpPr/>
          <p:nvPr/>
        </p:nvSpPr>
        <p:spPr>
          <a:xfrm rot="10800000" flipV="1">
            <a:off x="135005" y="190238"/>
            <a:ext cx="5581748" cy="831428"/>
          </a:xfrm>
          <a:prstGeom prst="parallelogram">
            <a:avLst/>
          </a:prstGeom>
          <a:solidFill>
            <a:srgbClr val="709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76944" y="338531"/>
            <a:ext cx="4097869" cy="5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16753" y="1021667"/>
            <a:ext cx="6115853" cy="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815" y="41076"/>
            <a:ext cx="1028688" cy="10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0755" y="310984"/>
            <a:ext cx="477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РЕГІОНАЛЬНИЙ РОЗВИТОК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2" y="1468262"/>
            <a:ext cx="2730782" cy="1597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44" y="3221864"/>
            <a:ext cx="2767824" cy="1627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58" y="5006219"/>
            <a:ext cx="2730782" cy="16640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1895" y="5330602"/>
            <a:ext cx="2868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Завершено проєктів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4915" y="4639314"/>
            <a:ext cx="95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21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3612024" y="2062875"/>
            <a:ext cx="3345019" cy="2351766"/>
          </a:xfrm>
          <a:prstGeom prst="can">
            <a:avLst>
              <a:gd name="adj" fmla="val 3319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0"/>
          </a:p>
        </p:txBody>
      </p:sp>
      <p:sp>
        <p:nvSpPr>
          <p:cNvPr id="20" name="TextBox 19"/>
          <p:cNvSpPr txBox="1"/>
          <p:nvPr/>
        </p:nvSpPr>
        <p:spPr>
          <a:xfrm>
            <a:off x="3901226" y="2850775"/>
            <a:ext cx="2766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205,457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млн грн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7636" y="2104542"/>
            <a:ext cx="288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33CC"/>
                </a:solidFill>
              </a:rPr>
              <a:t>касові видатки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8866" y="1275249"/>
            <a:ext cx="118250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/>
              <a:t>ДФРР</a:t>
            </a:r>
            <a:endParaRPr lang="ru-RU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438688" y="1234907"/>
            <a:ext cx="4282557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altLang="ru-RU" b="1" dirty="0">
                <a:solidFill>
                  <a:srgbClr val="002060"/>
                </a:solidFill>
              </a:rPr>
              <a:t>Субвенція з державного бюджету місцевим бюджетам на здійснення заходів щодо </a:t>
            </a:r>
            <a:br>
              <a:rPr lang="uk-UA" altLang="ru-RU" b="1" dirty="0">
                <a:solidFill>
                  <a:srgbClr val="002060"/>
                </a:solidFill>
              </a:rPr>
            </a:br>
            <a:r>
              <a:rPr lang="uk-UA" altLang="ru-RU" b="1" dirty="0">
                <a:solidFill>
                  <a:srgbClr val="002060"/>
                </a:solidFill>
              </a:rPr>
              <a:t>соціально-економічного розвитку окремих територій</a:t>
            </a: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019343" y="327737"/>
            <a:ext cx="3512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ЛУГАНСЬКА ОБЛАСТЬ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579967" y="157095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8263291" y="2929937"/>
            <a:ext cx="2731763" cy="1909654"/>
          </a:xfrm>
          <a:prstGeom prst="can">
            <a:avLst>
              <a:gd name="adj" fmla="val 3319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0"/>
          </a:p>
        </p:txBody>
      </p:sp>
      <p:sp>
        <p:nvSpPr>
          <p:cNvPr id="26" name="TextBox 25"/>
          <p:cNvSpPr txBox="1"/>
          <p:nvPr/>
        </p:nvSpPr>
        <p:spPr>
          <a:xfrm>
            <a:off x="8389191" y="3617153"/>
            <a:ext cx="2497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32,9 </a:t>
            </a:r>
            <a:br>
              <a:rPr lang="uk-UA" sz="3200" b="1" dirty="0" smtClean="0">
                <a:solidFill>
                  <a:schemeClr val="bg1"/>
                </a:solidFill>
              </a:rPr>
            </a:br>
            <a:r>
              <a:rPr lang="uk-UA" sz="3200" b="1" dirty="0" smtClean="0">
                <a:solidFill>
                  <a:schemeClr val="bg1"/>
                </a:solidFill>
              </a:rPr>
              <a:t>млн грн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9191" y="2948713"/>
            <a:ext cx="260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33CC"/>
                </a:solidFill>
              </a:rPr>
              <a:t>касові видатки</a:t>
            </a:r>
          </a:p>
        </p:txBody>
      </p:sp>
      <p:grpSp>
        <p:nvGrpSpPr>
          <p:cNvPr id="28" name="Group 9"/>
          <p:cNvGrpSpPr>
            <a:grpSpLocks/>
          </p:cNvGrpSpPr>
          <p:nvPr/>
        </p:nvGrpSpPr>
        <p:grpSpPr bwMode="auto">
          <a:xfrm>
            <a:off x="9131345" y="5029487"/>
            <a:ext cx="2399181" cy="1415116"/>
            <a:chOff x="471" y="244"/>
            <a:chExt cx="1159" cy="1556"/>
          </a:xfrm>
        </p:grpSpPr>
        <p:sp>
          <p:nvSpPr>
            <p:cNvPr id="29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  <p:sp>
          <p:nvSpPr>
            <p:cNvPr id="30" name="AutoShape 11"/>
            <p:cNvSpPr>
              <a:spLocks noChangeArrowheads="1"/>
            </p:cNvSpPr>
            <p:nvPr/>
          </p:nvSpPr>
          <p:spPr bwMode="ltGray">
            <a:xfrm>
              <a:off x="471" y="244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35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110930" y="5430177"/>
            <a:ext cx="2460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Завершено проєктів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84835" y="4928754"/>
            <a:ext cx="66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6560</TotalTime>
  <Words>752</Words>
  <Application>Microsoft Office PowerPoint</Application>
  <PresentationFormat>Широкоэкранный</PresentationFormat>
  <Paragraphs>313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Roboto</vt:lpstr>
      <vt:lpstr>Roboto Light</vt:lpstr>
      <vt:lpstr>Roboto Medium</vt:lpstr>
      <vt:lpstr>Times New Roman</vt:lpstr>
      <vt:lpstr>Office Theme</vt:lpstr>
      <vt:lpstr>Інвестиційна діяльність  в Луганській області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Karasova Olena</cp:lastModifiedBy>
  <cp:revision>215</cp:revision>
  <cp:lastPrinted>2021-06-01T07:22:13Z</cp:lastPrinted>
  <dcterms:created xsi:type="dcterms:W3CDTF">2020-12-02T09:49:23Z</dcterms:created>
  <dcterms:modified xsi:type="dcterms:W3CDTF">2021-06-02T05:15:35Z</dcterms:modified>
</cp:coreProperties>
</file>