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4"/>
  </p:notesMasterIdLst>
  <p:handoutMasterIdLst>
    <p:handoutMasterId r:id="rId75"/>
  </p:handoutMasterIdLst>
  <p:sldIdLst>
    <p:sldId id="258" r:id="rId2"/>
    <p:sldId id="257" r:id="rId3"/>
    <p:sldId id="259" r:id="rId4"/>
    <p:sldId id="360" r:id="rId5"/>
    <p:sldId id="285" r:id="rId6"/>
    <p:sldId id="313" r:id="rId7"/>
    <p:sldId id="314" r:id="rId8"/>
    <p:sldId id="266" r:id="rId9"/>
    <p:sldId id="315" r:id="rId10"/>
    <p:sldId id="316" r:id="rId11"/>
    <p:sldId id="317" r:id="rId12"/>
    <p:sldId id="270" r:id="rId13"/>
    <p:sldId id="263" r:id="rId14"/>
    <p:sldId id="264" r:id="rId15"/>
    <p:sldId id="265" r:id="rId16"/>
    <p:sldId id="339" r:id="rId17"/>
    <p:sldId id="334" r:id="rId18"/>
    <p:sldId id="343" r:id="rId19"/>
    <p:sldId id="333" r:id="rId20"/>
    <p:sldId id="335" r:id="rId21"/>
    <p:sldId id="338" r:id="rId22"/>
    <p:sldId id="337" r:id="rId23"/>
    <p:sldId id="344" r:id="rId24"/>
    <p:sldId id="325" r:id="rId25"/>
    <p:sldId id="345" r:id="rId26"/>
    <p:sldId id="342" r:id="rId27"/>
    <p:sldId id="347" r:id="rId28"/>
    <p:sldId id="323" r:id="rId29"/>
    <p:sldId id="348" r:id="rId30"/>
    <p:sldId id="350" r:id="rId31"/>
    <p:sldId id="351" r:id="rId32"/>
    <p:sldId id="346" r:id="rId33"/>
    <p:sldId id="324" r:id="rId34"/>
    <p:sldId id="352" r:id="rId35"/>
    <p:sldId id="361" r:id="rId36"/>
    <p:sldId id="364" r:id="rId37"/>
    <p:sldId id="286" r:id="rId38"/>
    <p:sldId id="362" r:id="rId39"/>
    <p:sldId id="363" r:id="rId40"/>
    <p:sldId id="290" r:id="rId41"/>
    <p:sldId id="365" r:id="rId42"/>
    <p:sldId id="294" r:id="rId43"/>
    <p:sldId id="292" r:id="rId44"/>
    <p:sldId id="291" r:id="rId45"/>
    <p:sldId id="297" r:id="rId46"/>
    <p:sldId id="298" r:id="rId47"/>
    <p:sldId id="318" r:id="rId48"/>
    <p:sldId id="319" r:id="rId49"/>
    <p:sldId id="320" r:id="rId50"/>
    <p:sldId id="321" r:id="rId51"/>
    <p:sldId id="322" r:id="rId52"/>
    <p:sldId id="300" r:id="rId53"/>
    <p:sldId id="302" r:id="rId54"/>
    <p:sldId id="303" r:id="rId55"/>
    <p:sldId id="301" r:id="rId56"/>
    <p:sldId id="368" r:id="rId57"/>
    <p:sldId id="366" r:id="rId58"/>
    <p:sldId id="367" r:id="rId59"/>
    <p:sldId id="369" r:id="rId60"/>
    <p:sldId id="305" r:id="rId61"/>
    <p:sldId id="306" r:id="rId62"/>
    <p:sldId id="307" r:id="rId63"/>
    <p:sldId id="308" r:id="rId64"/>
    <p:sldId id="309" r:id="rId65"/>
    <p:sldId id="310" r:id="rId66"/>
    <p:sldId id="311" r:id="rId67"/>
    <p:sldId id="354" r:id="rId68"/>
    <p:sldId id="356" r:id="rId69"/>
    <p:sldId id="357" r:id="rId70"/>
    <p:sldId id="358" r:id="rId71"/>
    <p:sldId id="370" r:id="rId72"/>
    <p:sldId id="359" r:id="rId7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5E4A4CA3-4C97-440B-8905-22C9A50DEEAF}">
          <p14:sldIdLst>
            <p14:sldId id="258"/>
            <p14:sldId id="257"/>
            <p14:sldId id="259"/>
            <p14:sldId id="360"/>
          </p14:sldIdLst>
        </p14:section>
        <p14:section name="Что такое ГЧП?" id="{BF1D6D11-4DDF-4EF5-B7E6-E6BE6FFDC736}">
          <p14:sldIdLst>
            <p14:sldId id="285"/>
            <p14:sldId id="313"/>
          </p14:sldIdLst>
        </p14:section>
        <p14:section name="People-First PPP" id="{12C7B3F3-A1E6-4D56-91B4-67B034714045}">
          <p14:sldIdLst>
            <p14:sldId id="314"/>
            <p14:sldId id="266"/>
          </p14:sldIdLst>
        </p14:section>
        <p14:section name="Типы ГЧП контрактов" id="{1BF30208-FB99-4B32-8725-3553BCE29FC7}">
          <p14:sldIdLst>
            <p14:sldId id="315"/>
          </p14:sldIdLst>
        </p14:section>
        <p14:section name="Базовые структуры ГЧП" id="{16839169-9A6C-49CB-A074-7DC9613C9A48}">
          <p14:sldIdLst>
            <p14:sldId id="316"/>
            <p14:sldId id="317"/>
          </p14:sldIdLst>
        </p14:section>
        <p14:section name="Когда применяется ГЧП механизм?" id="{FEDB8EAB-F371-400D-9F35-2586710545DE}">
          <p14:sldIdLst>
            <p14:sldId id="270"/>
          </p14:sldIdLst>
        </p14:section>
        <p14:section name="ГЧП или госзаказ" id="{ECFDB7B9-BB33-4529-AFE9-8599D119D1FA}">
          <p14:sldIdLst>
            <p14:sldId id="263"/>
            <p14:sldId id="264"/>
          </p14:sldIdLst>
        </p14:section>
        <p14:section name="Эффективность ГЧП (VfM)" id="{1E2359FB-AFB2-4936-9B1B-8BA54D7234F7}">
          <p14:sldIdLst>
            <p14:sldId id="265"/>
            <p14:sldId id="339"/>
            <p14:sldId id="334"/>
            <p14:sldId id="343"/>
            <p14:sldId id="333"/>
            <p14:sldId id="335"/>
            <p14:sldId id="338"/>
            <p14:sldId id="337"/>
          </p14:sldIdLst>
        </p14:section>
        <p14:section name="Факторы успеха ГЧП" id="{9FCA16F1-2238-429F-872F-ACD2817D5255}">
          <p14:sldIdLst>
            <p14:sldId id="344"/>
            <p14:sldId id="325"/>
            <p14:sldId id="345"/>
          </p14:sldIdLst>
        </p14:section>
        <p14:section name="ГЧП рамка" id="{E429E3BD-4B89-4046-8039-91ED1E88A1AD}">
          <p14:sldIdLst>
            <p14:sldId id="342"/>
          </p14:sldIdLst>
        </p14:section>
        <p14:section name="Как финансируются ГЧП" id="{2A4647E1-357F-4807-97E3-0A605CB01E76}">
          <p14:sldIdLst>
            <p14:sldId id="347"/>
            <p14:sldId id="323"/>
            <p14:sldId id="348"/>
            <p14:sldId id="350"/>
            <p14:sldId id="351"/>
          </p14:sldIdLst>
        </p14:section>
        <p14:section name="ГЧП процесс" id="{2B8A59F3-1117-4A49-887B-7DEE615CEB2C}">
          <p14:sldIdLst>
            <p14:sldId id="346"/>
            <p14:sldId id="324"/>
            <p14:sldId id="352"/>
          </p14:sldIdLst>
        </p14:section>
        <p14:section name="день 2" id="{0A5BAFF8-AE74-4189-9FF8-40B5018F8176}">
          <p14:sldIdLst>
            <p14:sldId id="361"/>
          </p14:sldIdLst>
        </p14:section>
        <p14:section name="Этап идентификации" id="{CFBC3777-485C-4DAC-BB56-DE44FE2AEA41}">
          <p14:sldIdLst>
            <p14:sldId id="364"/>
          </p14:sldIdLst>
        </p14:section>
        <p14:section name="Потребности и приоритизация" id="{B144341E-024E-482B-B016-20460C326286}">
          <p14:sldIdLst>
            <p14:sldId id="286"/>
            <p14:sldId id="362"/>
            <p14:sldId id="363"/>
            <p14:sldId id="290"/>
          </p14:sldIdLst>
        </p14:section>
        <p14:section name="Информация и тех.описание" id="{F5C3E509-E114-4D30-9CFF-2E697F1F062F}">
          <p14:sldIdLst>
            <p14:sldId id="365"/>
            <p14:sldId id="294"/>
            <p14:sldId id="292"/>
          </p14:sldIdLst>
        </p14:section>
        <p14:section name="Анализ опций" id="{D898B683-6EE3-4B70-BBED-C3B8D6FA59BC}">
          <p14:sldIdLst>
            <p14:sldId id="291"/>
            <p14:sldId id="297"/>
            <p14:sldId id="298"/>
          </p14:sldIdLst>
        </p14:section>
        <p14:section name="пример CEA СОС Россия" id="{7E1F2C63-F75A-41C1-B8AF-6535BC08B2D2}">
          <p14:sldIdLst>
            <p14:sldId id="318"/>
            <p14:sldId id="319"/>
            <p14:sldId id="320"/>
            <p14:sldId id="321"/>
            <p14:sldId id="322"/>
            <p14:sldId id="300"/>
          </p14:sldIdLst>
        </p14:section>
        <p14:section name="Ценовая доступность и ГЧП соответствие" id="{B6955854-48FC-412A-992F-092AB05A8E94}">
          <p14:sldIdLst>
            <p14:sldId id="302"/>
            <p14:sldId id="303"/>
          </p14:sldIdLst>
        </p14:section>
        <p14:section name="Предмет ГЧП" id="{D1344481-6AB4-4B99-8D70-3D63C09B5E2A}">
          <p14:sldIdLst>
            <p14:sldId id="301"/>
          </p14:sldIdLst>
        </p14:section>
        <p14:section name="Практический кейс" id="{75F3FB43-E211-4B4C-8D72-79FBD4BF7C34}">
          <p14:sldIdLst>
            <p14:sldId id="368"/>
            <p14:sldId id="366"/>
            <p14:sldId id="367"/>
            <p14:sldId id="369"/>
          </p14:sldIdLst>
        </p14:section>
        <p14:section name="План управления проектом" id="{A606B0BC-6F85-4953-9F81-36C24EAD39BA}">
          <p14:sldIdLst>
            <p14:sldId id="305"/>
          </p14:sldIdLst>
        </p14:section>
        <p14:section name="Вовлечение стекхолдеров" id="{14BD5277-1C23-4ECD-B12C-DFBEABC686D9}">
          <p14:sldIdLst>
            <p14:sldId id="306"/>
            <p14:sldId id="307"/>
            <p14:sldId id="308"/>
            <p14:sldId id="309"/>
          </p14:sldIdLst>
        </p14:section>
        <p14:section name="Проектная команда" id="{FB042E82-8714-48CF-B7ED-F6D2C1E4CE1C}">
          <p14:sldIdLst>
            <p14:sldId id="310"/>
            <p14:sldId id="311"/>
            <p14:sldId id="354"/>
            <p14:sldId id="356"/>
            <p14:sldId id="357"/>
          </p14:sldIdLst>
        </p14:section>
        <p14:section name="Отчет по скринингу" id="{4CD3B0BF-8478-4C52-8340-42F53EA878DD}">
          <p14:sldIdLst>
            <p14:sldId id="358"/>
            <p14:sldId id="370"/>
            <p14:sldId id="3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B1E2"/>
    <a:srgbClr val="355BA5"/>
    <a:srgbClr val="C9E0B2"/>
    <a:srgbClr val="EF66DF"/>
    <a:srgbClr val="F5993B"/>
    <a:srgbClr val="7030A0"/>
    <a:srgbClr val="000000"/>
    <a:srgbClr val="1741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42" autoAdjust="0"/>
    <p:restoredTop sz="94660"/>
  </p:normalViewPr>
  <p:slideViewPr>
    <p:cSldViewPr snapToGrid="0">
      <p:cViewPr varScale="1">
        <p:scale>
          <a:sx n="68" d="100"/>
          <a:sy n="68" d="100"/>
        </p:scale>
        <p:origin x="90" y="10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opov\Desktop\&#1044;&#1077;&#1088;&#1077;&#1074;&#1085;&#1103;%20SOS\&#1060;&#1080;&#1085;_&#1052;&#1086;&#1076;&#1077;&#1083;&#1100;_SIB%20-%20&#1044;&#1077;&#1088;&#1077;&#1074;&#1085;&#1103;%20SOS_&#1057;&#1055;&#1041;_21.04.2020.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opov\Desktop\&#1044;&#1077;&#1088;&#1077;&#1074;&#1085;&#1103;%20SOS\&#1060;&#1080;&#1085;_&#1052;&#1086;&#1076;&#1077;&#1083;&#1100;_SIB%20-%20&#1044;&#1077;&#1088;&#1077;&#1074;&#1085;&#1103;%20SOS_&#1057;&#1055;&#1041;_14.04.2020.xlsm"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9766802921913899"/>
          <c:y val="2.6588436647030599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0.117336200611195"/>
          <c:y val="8.0532082769593893E-2"/>
          <c:w val="0.86002712160979899"/>
          <c:h val="0.80871818089034597"/>
        </c:manualLayout>
      </c:layout>
      <c:barChart>
        <c:barDir val="col"/>
        <c:grouping val="clustered"/>
        <c:varyColors val="0"/>
        <c:ser>
          <c:idx val="0"/>
          <c:order val="0"/>
          <c:tx>
            <c:strRef>
              <c:f>Лист2!$A$7</c:f>
              <c:strCache>
                <c:ptCount val="1"/>
                <c:pt idx="0">
                  <c:v>Расходы/доходы по проекту</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02B3-405F-B89F-75AC49958EB5}"/>
              </c:ext>
            </c:extLst>
          </c:dPt>
          <c:dLbls>
            <c:dLbl>
              <c:idx val="3"/>
              <c:layout>
                <c:manualLayout>
                  <c:x val="0"/>
                  <c:y val="0.159530619882184"/>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2B3-405F-B89F-75AC49958EB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20B2AA"/>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Лист2!$B$6:$E$6</c:f>
              <c:numCache>
                <c:formatCode>General</c:formatCode>
                <c:ptCount val="4"/>
                <c:pt idx="0">
                  <c:v>2021</c:v>
                </c:pt>
                <c:pt idx="1">
                  <c:v>2022</c:v>
                </c:pt>
                <c:pt idx="2">
                  <c:v>2023</c:v>
                </c:pt>
                <c:pt idx="3">
                  <c:v>2024</c:v>
                </c:pt>
              </c:numCache>
            </c:numRef>
          </c:cat>
          <c:val>
            <c:numRef>
              <c:f>Лист2!$B$7:$E$7</c:f>
              <c:numCache>
                <c:formatCode>#,##0</c:formatCode>
                <c:ptCount val="4"/>
                <c:pt idx="0">
                  <c:v>-14353.331277792009</c:v>
                </c:pt>
                <c:pt idx="1">
                  <c:v>-14927.46452890368</c:v>
                </c:pt>
                <c:pt idx="2">
                  <c:v>-15524.563110059829</c:v>
                </c:pt>
                <c:pt idx="3">
                  <c:v>55560.173069364682</c:v>
                </c:pt>
              </c:numCache>
            </c:numRef>
          </c:val>
          <c:extLst>
            <c:ext xmlns:c16="http://schemas.microsoft.com/office/drawing/2014/chart" uri="{C3380CC4-5D6E-409C-BE32-E72D297353CC}">
              <c16:uniqueId val="{00000002-02B3-405F-B89F-75AC49958EB5}"/>
            </c:ext>
          </c:extLst>
        </c:ser>
        <c:dLbls>
          <c:showLegendKey val="0"/>
          <c:showVal val="0"/>
          <c:showCatName val="0"/>
          <c:showSerName val="0"/>
          <c:showPercent val="0"/>
          <c:showBubbleSize val="0"/>
        </c:dLbls>
        <c:gapWidth val="100"/>
        <c:overlap val="-27"/>
        <c:axId val="-521436320"/>
        <c:axId val="-521423632"/>
      </c:barChart>
      <c:catAx>
        <c:axId val="-521436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521423632"/>
        <c:crosses val="autoZero"/>
        <c:auto val="1"/>
        <c:lblAlgn val="ctr"/>
        <c:lblOffset val="100"/>
        <c:noMultiLvlLbl val="0"/>
      </c:catAx>
      <c:valAx>
        <c:axId val="-52142363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52143632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Narrow" panose="020B0606020202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ru-RU" sz="1400" b="1">
                <a:latin typeface="Arial" panose="020B0604020202020204" pitchFamily="34" charset="0"/>
                <a:cs typeface="Arial" panose="020B0604020202020204" pitchFamily="34" charset="0"/>
              </a:rPr>
              <a:t>Структура</a:t>
            </a:r>
            <a:r>
              <a:rPr lang="ru-RU" sz="1400" b="1" baseline="0">
                <a:latin typeface="Arial" panose="020B0604020202020204" pitchFamily="34" charset="0"/>
                <a:cs typeface="Arial" panose="020B0604020202020204" pitchFamily="34" charset="0"/>
              </a:rPr>
              <a:t> операционных затрат</a:t>
            </a:r>
            <a:endParaRPr lang="ru-RU" sz="1400" b="1">
              <a:latin typeface="Arial" panose="020B0604020202020204" pitchFamily="34" charset="0"/>
              <a:cs typeface="Arial" panose="020B0604020202020204" pitchFamily="34" charset="0"/>
            </a:endParaRPr>
          </a:p>
        </c:rich>
      </c:tx>
      <c:layout>
        <c:manualLayout>
          <c:xMode val="edge"/>
          <c:yMode val="edge"/>
          <c:x val="0.196452797093952"/>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77488699173181"/>
          <c:y val="6.6689452431913501E-2"/>
          <c:w val="0.59777684431569"/>
          <c:h val="0.83001472269937204"/>
        </c:manualLayout>
      </c:layout>
      <c:doughnutChart>
        <c:varyColors val="1"/>
        <c:ser>
          <c:idx val="0"/>
          <c:order val="0"/>
          <c:dPt>
            <c:idx val="0"/>
            <c:bubble3D val="0"/>
            <c:spPr>
              <a:solidFill>
                <a:srgbClr val="20B2AA"/>
              </a:solidFill>
              <a:ln w="19050">
                <a:solidFill>
                  <a:schemeClr val="lt1"/>
                </a:solidFill>
              </a:ln>
              <a:effectLst/>
            </c:spPr>
            <c:extLst>
              <c:ext xmlns:c16="http://schemas.microsoft.com/office/drawing/2014/chart" uri="{C3380CC4-5D6E-409C-BE32-E72D297353CC}">
                <c16:uniqueId val="{00000001-38F9-49BD-BE87-7F07CCDD9BE6}"/>
              </c:ext>
            </c:extLst>
          </c:dPt>
          <c:dPt>
            <c:idx val="1"/>
            <c:bubble3D val="0"/>
            <c:spPr>
              <a:solidFill>
                <a:schemeClr val="accent2"/>
              </a:solidFill>
              <a:ln w="19050">
                <a:solidFill>
                  <a:schemeClr val="lt1"/>
                </a:solidFill>
                <a:prstDash val="sysDash"/>
              </a:ln>
              <a:effectLst/>
            </c:spPr>
            <c:extLst>
              <c:ext xmlns:c16="http://schemas.microsoft.com/office/drawing/2014/chart" uri="{C3380CC4-5D6E-409C-BE32-E72D297353CC}">
                <c16:uniqueId val="{00000003-38F9-49BD-BE87-7F07CCDD9BE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8F9-49BD-BE87-7F07CCDD9BE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8F9-49BD-BE87-7F07CCDD9BE6}"/>
              </c:ext>
            </c:extLst>
          </c:dPt>
          <c:dLbls>
            <c:dLbl>
              <c:idx val="0"/>
              <c:layout>
                <c:manualLayout>
                  <c:x val="2.1319765935875999E-2"/>
                  <c:y val="1.7676844486351598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F9-49BD-BE87-7F07CCDD9BE6}"/>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38F9-49BD-BE87-7F07CCDD9BE6}"/>
                </c:ext>
              </c:extLst>
            </c:dLbl>
            <c:dLbl>
              <c:idx val="2"/>
              <c:layout>
                <c:manualLayout>
                  <c:x val="0.150071559733161"/>
                  <c:y val="1.89594109212653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8F9-49BD-BE87-7F07CCDD9BE6}"/>
                </c:ext>
              </c:extLst>
            </c:dLbl>
            <c:dLbl>
              <c:idx val="3"/>
              <c:layout>
                <c:manualLayout>
                  <c:x val="0.12397858280983"/>
                  <c:y val="0.1275125041556"/>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8F9-49BD-BE87-7F07CCDD9BE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Panel!$J$19:$J$22</c:f>
              <c:strCache>
                <c:ptCount val="4"/>
                <c:pt idx="0">
                  <c:v>Фонд оплаты труда</c:v>
                </c:pt>
                <c:pt idx="1">
                  <c:v>Текущие расходы</c:v>
                </c:pt>
                <c:pt idx="2">
                  <c:v>Административные и прочие расходы</c:v>
                </c:pt>
                <c:pt idx="3">
                  <c:v>Затраты на непредвиденные расходы</c:v>
                </c:pt>
              </c:strCache>
            </c:strRef>
          </c:cat>
          <c:val>
            <c:numRef>
              <c:f>Panel!$K$19:$K$22</c:f>
              <c:numCache>
                <c:formatCode>0%</c:formatCode>
                <c:ptCount val="4"/>
                <c:pt idx="0">
                  <c:v>0.8</c:v>
                </c:pt>
                <c:pt idx="1">
                  <c:v>0.14000000000000001</c:v>
                </c:pt>
                <c:pt idx="2">
                  <c:v>0.04</c:v>
                </c:pt>
                <c:pt idx="3">
                  <c:v>0.02</c:v>
                </c:pt>
              </c:numCache>
            </c:numRef>
          </c:val>
          <c:extLst>
            <c:ext xmlns:c16="http://schemas.microsoft.com/office/drawing/2014/chart" uri="{C3380CC4-5D6E-409C-BE32-E72D297353CC}">
              <c16:uniqueId val="{00000008-38F9-49BD-BE87-7F07CCDD9BE6}"/>
            </c:ext>
          </c:extLst>
        </c:ser>
        <c:dLbls>
          <c:showLegendKey val="0"/>
          <c:showVal val="0"/>
          <c:showCatName val="0"/>
          <c:showSerName val="0"/>
          <c:showPercent val="0"/>
          <c:showBubbleSize val="0"/>
          <c:showLeaderLines val="1"/>
        </c:dLbls>
        <c:firstSliceAng val="110"/>
        <c:holeSize val="44"/>
      </c:doughnutChart>
      <c:spPr>
        <a:noFill/>
        <a:ln>
          <a:noFill/>
        </a:ln>
        <a:effectLst/>
      </c:spPr>
    </c:plotArea>
    <c:legend>
      <c:legendPos val="b"/>
      <c:layout>
        <c:manualLayout>
          <c:xMode val="edge"/>
          <c:yMode val="edge"/>
          <c:x val="0"/>
          <c:y val="0.90322156576158596"/>
          <c:w val="1"/>
          <c:h val="9.677843423841399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4AFDA1-1F87-4EFD-9824-BE89CFDE43B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F8492D9-5471-44E1-A0B4-92A5FF651A62}">
      <dgm:prSet phldrT="[Text]" custT="1"/>
      <dgm:spPr/>
      <dgm:t>
        <a:bodyPr/>
        <a:lstStyle/>
        <a:p>
          <a:r>
            <a:rPr lang="ru-RU" sz="4400" dirty="0">
              <a:latin typeface="+mj-lt"/>
            </a:rPr>
            <a:t>Доли капитала</a:t>
          </a:r>
        </a:p>
      </dgm:t>
    </dgm:pt>
    <dgm:pt modelId="{E99E412D-4517-4598-9166-74E9ABDA0FB0}" type="parTrans" cxnId="{69A6207F-2FD2-4E59-B34C-5D9BF509FDC2}">
      <dgm:prSet/>
      <dgm:spPr/>
      <dgm:t>
        <a:bodyPr/>
        <a:lstStyle/>
        <a:p>
          <a:endParaRPr lang="en-US"/>
        </a:p>
      </dgm:t>
    </dgm:pt>
    <dgm:pt modelId="{0EB2376C-143E-4B9D-8F9D-EDBF6642627B}" type="sibTrans" cxnId="{69A6207F-2FD2-4E59-B34C-5D9BF509FDC2}">
      <dgm:prSet/>
      <dgm:spPr/>
      <dgm:t>
        <a:bodyPr/>
        <a:lstStyle/>
        <a:p>
          <a:endParaRPr lang="en-US"/>
        </a:p>
      </dgm:t>
    </dgm:pt>
    <dgm:pt modelId="{20507DF6-3622-4884-BA96-9FFB2368105E}">
      <dgm:prSet phldrT="[Text]"/>
      <dgm:spPr/>
      <dgm:t>
        <a:bodyPr/>
        <a:lstStyle/>
        <a:p>
          <a:r>
            <a:rPr lang="ru-RU" dirty="0">
              <a:latin typeface="+mj-lt"/>
            </a:rPr>
            <a:t>Строительный подрядчик/промышленный застройщик</a:t>
          </a:r>
          <a:endParaRPr lang="en-US" dirty="0">
            <a:latin typeface="+mj-lt"/>
          </a:endParaRPr>
        </a:p>
      </dgm:t>
    </dgm:pt>
    <dgm:pt modelId="{B869B125-D626-4BE6-9F0D-3EDAA5F6562E}" type="parTrans" cxnId="{32908E61-CF41-4052-9F5B-5191D3B6FF0A}">
      <dgm:prSet/>
      <dgm:spPr/>
      <dgm:t>
        <a:bodyPr/>
        <a:lstStyle/>
        <a:p>
          <a:endParaRPr lang="en-US"/>
        </a:p>
      </dgm:t>
    </dgm:pt>
    <dgm:pt modelId="{0D2F1F43-F494-4883-919C-867E0B403351}" type="sibTrans" cxnId="{32908E61-CF41-4052-9F5B-5191D3B6FF0A}">
      <dgm:prSet/>
      <dgm:spPr/>
      <dgm:t>
        <a:bodyPr/>
        <a:lstStyle/>
        <a:p>
          <a:endParaRPr lang="en-US"/>
        </a:p>
      </dgm:t>
    </dgm:pt>
    <dgm:pt modelId="{FC4BB615-3D58-4349-ABD0-46520675E337}">
      <dgm:prSet phldrT="[Text]" custT="1"/>
      <dgm:spPr/>
      <dgm:t>
        <a:bodyPr/>
        <a:lstStyle/>
        <a:p>
          <a:r>
            <a:rPr lang="ru-RU" sz="4400" dirty="0">
              <a:latin typeface="+mj-lt"/>
            </a:rPr>
            <a:t>Долг</a:t>
          </a:r>
          <a:r>
            <a:rPr lang="ru-RU" sz="3600" dirty="0">
              <a:latin typeface="+mj-lt"/>
            </a:rPr>
            <a:t> </a:t>
          </a:r>
        </a:p>
        <a:p>
          <a:r>
            <a:rPr lang="ru-RU" sz="2600" dirty="0">
              <a:latin typeface="+mj-lt"/>
            </a:rPr>
            <a:t>(младший или субординированный)</a:t>
          </a:r>
          <a:endParaRPr lang="en-US" sz="2600" dirty="0">
            <a:latin typeface="+mj-lt"/>
          </a:endParaRPr>
        </a:p>
      </dgm:t>
    </dgm:pt>
    <dgm:pt modelId="{F73A88B4-64F1-4404-A825-21A09FA83ED3}" type="parTrans" cxnId="{6B6D6C03-5A08-4048-92E1-69D9B325BFD3}">
      <dgm:prSet/>
      <dgm:spPr/>
      <dgm:t>
        <a:bodyPr/>
        <a:lstStyle/>
        <a:p>
          <a:endParaRPr lang="en-US"/>
        </a:p>
      </dgm:t>
    </dgm:pt>
    <dgm:pt modelId="{5D9AADDE-D8E6-4533-B9B5-6EF29ECEF379}" type="sibTrans" cxnId="{6B6D6C03-5A08-4048-92E1-69D9B325BFD3}">
      <dgm:prSet/>
      <dgm:spPr/>
      <dgm:t>
        <a:bodyPr/>
        <a:lstStyle/>
        <a:p>
          <a:endParaRPr lang="en-US"/>
        </a:p>
      </dgm:t>
    </dgm:pt>
    <dgm:pt modelId="{C6A3DEB1-509F-4348-959A-3628C8FF3943}">
      <dgm:prSet phldrT="[Text]"/>
      <dgm:spPr/>
      <dgm:t>
        <a:bodyPr/>
        <a:lstStyle/>
        <a:p>
          <a:r>
            <a:rPr lang="ru-RU" dirty="0">
              <a:latin typeface="+mj-lt"/>
            </a:rPr>
            <a:t>Акционеры промышленного застройщика </a:t>
          </a:r>
          <a:endParaRPr lang="en-US" dirty="0">
            <a:latin typeface="+mj-lt"/>
          </a:endParaRPr>
        </a:p>
      </dgm:t>
    </dgm:pt>
    <dgm:pt modelId="{B4EC4AA3-F497-4EA4-AEA9-CF5B547FDF4A}" type="parTrans" cxnId="{358AA91F-7A23-43AE-B881-22E35CFEC418}">
      <dgm:prSet/>
      <dgm:spPr/>
      <dgm:t>
        <a:bodyPr/>
        <a:lstStyle/>
        <a:p>
          <a:endParaRPr lang="en-US"/>
        </a:p>
      </dgm:t>
    </dgm:pt>
    <dgm:pt modelId="{8F6D93A9-5383-4F2A-8EFA-62465B454302}" type="sibTrans" cxnId="{358AA91F-7A23-43AE-B881-22E35CFEC418}">
      <dgm:prSet/>
      <dgm:spPr/>
      <dgm:t>
        <a:bodyPr/>
        <a:lstStyle/>
        <a:p>
          <a:endParaRPr lang="en-US"/>
        </a:p>
      </dgm:t>
    </dgm:pt>
    <dgm:pt modelId="{C41F88E1-E610-420D-8105-741D53AFD84D}">
      <dgm:prSet phldrT="[Text]"/>
      <dgm:spPr/>
      <dgm:t>
        <a:bodyPr/>
        <a:lstStyle/>
        <a:p>
          <a:r>
            <a:rPr lang="ru-RU" dirty="0">
              <a:latin typeface="+mj-lt"/>
            </a:rPr>
            <a:t>Финансовые/социальные инвесторы</a:t>
          </a:r>
          <a:endParaRPr lang="en-US" dirty="0">
            <a:latin typeface="+mj-lt"/>
          </a:endParaRPr>
        </a:p>
      </dgm:t>
    </dgm:pt>
    <dgm:pt modelId="{6BC6B7C4-04D2-4FE4-A5E6-06AC87D49182}" type="parTrans" cxnId="{7D8F3670-C122-48D6-85FD-6A80E5BD926C}">
      <dgm:prSet/>
      <dgm:spPr/>
      <dgm:t>
        <a:bodyPr/>
        <a:lstStyle/>
        <a:p>
          <a:endParaRPr lang="en-US"/>
        </a:p>
      </dgm:t>
    </dgm:pt>
    <dgm:pt modelId="{6BF41720-DEA7-473B-8AA1-4B0F9140122B}" type="sibTrans" cxnId="{7D8F3670-C122-48D6-85FD-6A80E5BD926C}">
      <dgm:prSet/>
      <dgm:spPr/>
      <dgm:t>
        <a:bodyPr/>
        <a:lstStyle/>
        <a:p>
          <a:endParaRPr lang="en-US"/>
        </a:p>
      </dgm:t>
    </dgm:pt>
    <dgm:pt modelId="{49852345-FF6F-460D-A367-A593984B1C3A}">
      <dgm:prSet phldrT="[Text]"/>
      <dgm:spPr/>
      <dgm:t>
        <a:bodyPr/>
        <a:lstStyle/>
        <a:p>
          <a:r>
            <a:rPr lang="ru-RU" dirty="0">
              <a:latin typeface="+mj-lt"/>
            </a:rPr>
            <a:t>Гос.партнер, осуществляющий закупки</a:t>
          </a:r>
          <a:endParaRPr lang="en-US" dirty="0">
            <a:latin typeface="+mj-lt"/>
          </a:endParaRPr>
        </a:p>
      </dgm:t>
    </dgm:pt>
    <dgm:pt modelId="{4A799B72-12C0-4718-8C55-52F7060B2F81}" type="parTrans" cxnId="{7A8F1642-70ED-47B3-89B4-62B0F06C1B6C}">
      <dgm:prSet/>
      <dgm:spPr/>
      <dgm:t>
        <a:bodyPr/>
        <a:lstStyle/>
        <a:p>
          <a:endParaRPr lang="en-US"/>
        </a:p>
      </dgm:t>
    </dgm:pt>
    <dgm:pt modelId="{9A035732-8D53-4A80-AFE5-F949A6D80555}" type="sibTrans" cxnId="{7A8F1642-70ED-47B3-89B4-62B0F06C1B6C}">
      <dgm:prSet/>
      <dgm:spPr/>
      <dgm:t>
        <a:bodyPr/>
        <a:lstStyle/>
        <a:p>
          <a:endParaRPr lang="en-US"/>
        </a:p>
      </dgm:t>
    </dgm:pt>
    <dgm:pt modelId="{AD561A47-AB1C-4328-810D-DB084005D60A}">
      <dgm:prSet phldrT="[Text]"/>
      <dgm:spPr/>
      <dgm:t>
        <a:bodyPr/>
        <a:lstStyle/>
        <a:p>
          <a:r>
            <a:rPr lang="ru-RU" dirty="0">
              <a:latin typeface="+mj-lt"/>
            </a:rPr>
            <a:t>Финансовый/социальный инвестор</a:t>
          </a:r>
          <a:endParaRPr lang="en-US" dirty="0">
            <a:latin typeface="+mj-lt"/>
          </a:endParaRPr>
        </a:p>
      </dgm:t>
    </dgm:pt>
    <dgm:pt modelId="{3AE5E408-BFA7-4797-BBC0-CC32BCA89337}" type="parTrans" cxnId="{D71DC8D6-EEB0-48F5-86C6-4E334CD9A19D}">
      <dgm:prSet/>
      <dgm:spPr/>
      <dgm:t>
        <a:bodyPr/>
        <a:lstStyle/>
        <a:p>
          <a:endParaRPr lang="en-US"/>
        </a:p>
      </dgm:t>
    </dgm:pt>
    <dgm:pt modelId="{E944ADC8-BA8E-4522-8CB2-058AC6AD33F1}" type="sibTrans" cxnId="{D71DC8D6-EEB0-48F5-86C6-4E334CD9A19D}">
      <dgm:prSet/>
      <dgm:spPr/>
      <dgm:t>
        <a:bodyPr/>
        <a:lstStyle/>
        <a:p>
          <a:endParaRPr lang="en-US"/>
        </a:p>
      </dgm:t>
    </dgm:pt>
    <dgm:pt modelId="{331E9A77-098E-474C-9406-90C1907F8C7B}" type="pres">
      <dgm:prSet presAssocID="{D54AFDA1-1F87-4EFD-9824-BE89CFDE43B1}" presName="Name0" presStyleCnt="0">
        <dgm:presLayoutVars>
          <dgm:dir/>
          <dgm:animLvl val="lvl"/>
          <dgm:resizeHandles val="exact"/>
        </dgm:presLayoutVars>
      </dgm:prSet>
      <dgm:spPr/>
      <dgm:t>
        <a:bodyPr/>
        <a:lstStyle/>
        <a:p>
          <a:endParaRPr lang="en-US"/>
        </a:p>
      </dgm:t>
    </dgm:pt>
    <dgm:pt modelId="{F0D7F553-CCD7-4AD2-BA7E-B08F0D9CCB51}" type="pres">
      <dgm:prSet presAssocID="{BF8492D9-5471-44E1-A0B4-92A5FF651A62}" presName="linNode" presStyleCnt="0"/>
      <dgm:spPr/>
    </dgm:pt>
    <dgm:pt modelId="{BAA20703-031F-4DEE-88B5-26C14888756E}" type="pres">
      <dgm:prSet presAssocID="{BF8492D9-5471-44E1-A0B4-92A5FF651A62}" presName="parentText" presStyleLbl="node1" presStyleIdx="0" presStyleCnt="2" custScaleX="399844" custScaleY="51021" custLinFactNeighborY="-151">
        <dgm:presLayoutVars>
          <dgm:chMax val="1"/>
          <dgm:bulletEnabled val="1"/>
        </dgm:presLayoutVars>
      </dgm:prSet>
      <dgm:spPr/>
      <dgm:t>
        <a:bodyPr/>
        <a:lstStyle/>
        <a:p>
          <a:endParaRPr lang="en-US"/>
        </a:p>
      </dgm:t>
    </dgm:pt>
    <dgm:pt modelId="{05C6E6A6-B2EF-4F1B-BD22-23C8D6656128}" type="pres">
      <dgm:prSet presAssocID="{BF8492D9-5471-44E1-A0B4-92A5FF651A62}" presName="descendantText" presStyleLbl="alignAccFollowNode1" presStyleIdx="0" presStyleCnt="2" custScaleX="399550" custScaleY="60607">
        <dgm:presLayoutVars>
          <dgm:bulletEnabled val="1"/>
        </dgm:presLayoutVars>
      </dgm:prSet>
      <dgm:spPr/>
      <dgm:t>
        <a:bodyPr/>
        <a:lstStyle/>
        <a:p>
          <a:endParaRPr lang="en-US"/>
        </a:p>
      </dgm:t>
    </dgm:pt>
    <dgm:pt modelId="{4033D574-5813-4F61-8586-7FFAA32BE249}" type="pres">
      <dgm:prSet presAssocID="{0EB2376C-143E-4B9D-8F9D-EDBF6642627B}" presName="sp" presStyleCnt="0"/>
      <dgm:spPr/>
    </dgm:pt>
    <dgm:pt modelId="{48979A45-EE4E-48B3-99E5-1D7578E3F4ED}" type="pres">
      <dgm:prSet presAssocID="{FC4BB615-3D58-4349-ABD0-46520675E337}" presName="linNode" presStyleCnt="0"/>
      <dgm:spPr/>
    </dgm:pt>
    <dgm:pt modelId="{A2CD9F5B-3814-4C94-BCC5-8592F5EC9FC1}" type="pres">
      <dgm:prSet presAssocID="{FC4BB615-3D58-4349-ABD0-46520675E337}" presName="parentText" presStyleLbl="node1" presStyleIdx="1" presStyleCnt="2" custScaleY="53888" custLinFactNeighborX="-178" custLinFactNeighborY="-1381">
        <dgm:presLayoutVars>
          <dgm:chMax val="1"/>
          <dgm:bulletEnabled val="1"/>
        </dgm:presLayoutVars>
      </dgm:prSet>
      <dgm:spPr/>
      <dgm:t>
        <a:bodyPr/>
        <a:lstStyle/>
        <a:p>
          <a:endParaRPr lang="en-US"/>
        </a:p>
      </dgm:t>
    </dgm:pt>
    <dgm:pt modelId="{AE1C4FC0-5EED-4FFC-9116-925F0FE98B48}" type="pres">
      <dgm:prSet presAssocID="{FC4BB615-3D58-4349-ABD0-46520675E337}" presName="descendantText" presStyleLbl="alignAccFollowNode1" presStyleIdx="1" presStyleCnt="2" custScaleX="98836" custScaleY="66809" custLinFactNeighborY="-1595">
        <dgm:presLayoutVars>
          <dgm:bulletEnabled val="1"/>
        </dgm:presLayoutVars>
      </dgm:prSet>
      <dgm:spPr/>
      <dgm:t>
        <a:bodyPr/>
        <a:lstStyle/>
        <a:p>
          <a:endParaRPr lang="en-US"/>
        </a:p>
      </dgm:t>
    </dgm:pt>
  </dgm:ptLst>
  <dgm:cxnLst>
    <dgm:cxn modelId="{5E9B7BD0-D49F-44E3-AD25-BA67A9D28A46}" type="presOf" srcId="{C6A3DEB1-509F-4348-959A-3628C8FF3943}" destId="{AE1C4FC0-5EED-4FFC-9116-925F0FE98B48}" srcOrd="0" destOrd="0" presId="urn:microsoft.com/office/officeart/2005/8/layout/vList5"/>
    <dgm:cxn modelId="{0CF5BBE2-B7EB-4B93-BB8D-1FE0EACA57BE}" type="presOf" srcId="{49852345-FF6F-460D-A367-A593984B1C3A}" destId="{05C6E6A6-B2EF-4F1B-BD22-23C8D6656128}" srcOrd="0" destOrd="2" presId="urn:microsoft.com/office/officeart/2005/8/layout/vList5"/>
    <dgm:cxn modelId="{7A8F1642-70ED-47B3-89B4-62B0F06C1B6C}" srcId="{BF8492D9-5471-44E1-A0B4-92A5FF651A62}" destId="{49852345-FF6F-460D-A367-A593984B1C3A}" srcOrd="2" destOrd="0" parTransId="{4A799B72-12C0-4718-8C55-52F7060B2F81}" sibTransId="{9A035732-8D53-4A80-AFE5-F949A6D80555}"/>
    <dgm:cxn modelId="{7D8F3670-C122-48D6-85FD-6A80E5BD926C}" srcId="{FC4BB615-3D58-4349-ABD0-46520675E337}" destId="{C41F88E1-E610-420D-8105-741D53AFD84D}" srcOrd="1" destOrd="0" parTransId="{6BC6B7C4-04D2-4FE4-A5E6-06AC87D49182}" sibTransId="{6BF41720-DEA7-473B-8AA1-4B0F9140122B}"/>
    <dgm:cxn modelId="{76472232-B64B-4FDD-9E02-698931F76A59}" type="presOf" srcId="{20507DF6-3622-4884-BA96-9FFB2368105E}" destId="{05C6E6A6-B2EF-4F1B-BD22-23C8D6656128}" srcOrd="0" destOrd="0" presId="urn:microsoft.com/office/officeart/2005/8/layout/vList5"/>
    <dgm:cxn modelId="{26B9F5ED-0FA5-46C3-9656-DE8420135DCC}" type="presOf" srcId="{D54AFDA1-1F87-4EFD-9824-BE89CFDE43B1}" destId="{331E9A77-098E-474C-9406-90C1907F8C7B}" srcOrd="0" destOrd="0" presId="urn:microsoft.com/office/officeart/2005/8/layout/vList5"/>
    <dgm:cxn modelId="{6B6D6C03-5A08-4048-92E1-69D9B325BFD3}" srcId="{D54AFDA1-1F87-4EFD-9824-BE89CFDE43B1}" destId="{FC4BB615-3D58-4349-ABD0-46520675E337}" srcOrd="1" destOrd="0" parTransId="{F73A88B4-64F1-4404-A825-21A09FA83ED3}" sibTransId="{5D9AADDE-D8E6-4533-B9B5-6EF29ECEF379}"/>
    <dgm:cxn modelId="{9A8F1342-67AE-402C-B3F6-DC313C8F3571}" type="presOf" srcId="{AD561A47-AB1C-4328-810D-DB084005D60A}" destId="{05C6E6A6-B2EF-4F1B-BD22-23C8D6656128}" srcOrd="0" destOrd="1" presId="urn:microsoft.com/office/officeart/2005/8/layout/vList5"/>
    <dgm:cxn modelId="{714F13FD-0396-4A83-BFEE-6CE8723904D2}" type="presOf" srcId="{FC4BB615-3D58-4349-ABD0-46520675E337}" destId="{A2CD9F5B-3814-4C94-BCC5-8592F5EC9FC1}" srcOrd="0" destOrd="0" presId="urn:microsoft.com/office/officeart/2005/8/layout/vList5"/>
    <dgm:cxn modelId="{D71DC8D6-EEB0-48F5-86C6-4E334CD9A19D}" srcId="{BF8492D9-5471-44E1-A0B4-92A5FF651A62}" destId="{AD561A47-AB1C-4328-810D-DB084005D60A}" srcOrd="1" destOrd="0" parTransId="{3AE5E408-BFA7-4797-BBC0-CC32BCA89337}" sibTransId="{E944ADC8-BA8E-4522-8CB2-058AC6AD33F1}"/>
    <dgm:cxn modelId="{69A6207F-2FD2-4E59-B34C-5D9BF509FDC2}" srcId="{D54AFDA1-1F87-4EFD-9824-BE89CFDE43B1}" destId="{BF8492D9-5471-44E1-A0B4-92A5FF651A62}" srcOrd="0" destOrd="0" parTransId="{E99E412D-4517-4598-9166-74E9ABDA0FB0}" sibTransId="{0EB2376C-143E-4B9D-8F9D-EDBF6642627B}"/>
    <dgm:cxn modelId="{7CBC331C-3CAB-4D79-A0A4-7C3ACC607E0C}" type="presOf" srcId="{BF8492D9-5471-44E1-A0B4-92A5FF651A62}" destId="{BAA20703-031F-4DEE-88B5-26C14888756E}" srcOrd="0" destOrd="0" presId="urn:microsoft.com/office/officeart/2005/8/layout/vList5"/>
    <dgm:cxn modelId="{32908E61-CF41-4052-9F5B-5191D3B6FF0A}" srcId="{BF8492D9-5471-44E1-A0B4-92A5FF651A62}" destId="{20507DF6-3622-4884-BA96-9FFB2368105E}" srcOrd="0" destOrd="0" parTransId="{B869B125-D626-4BE6-9F0D-3EDAA5F6562E}" sibTransId="{0D2F1F43-F494-4883-919C-867E0B403351}"/>
    <dgm:cxn modelId="{358AA91F-7A23-43AE-B881-22E35CFEC418}" srcId="{FC4BB615-3D58-4349-ABD0-46520675E337}" destId="{C6A3DEB1-509F-4348-959A-3628C8FF3943}" srcOrd="0" destOrd="0" parTransId="{B4EC4AA3-F497-4EA4-AEA9-CF5B547FDF4A}" sibTransId="{8F6D93A9-5383-4F2A-8EFA-62465B454302}"/>
    <dgm:cxn modelId="{C27B4854-B1CE-4D89-8298-9EF6C3BBC094}" type="presOf" srcId="{C41F88E1-E610-420D-8105-741D53AFD84D}" destId="{AE1C4FC0-5EED-4FFC-9116-925F0FE98B48}" srcOrd="0" destOrd="1" presId="urn:microsoft.com/office/officeart/2005/8/layout/vList5"/>
    <dgm:cxn modelId="{C613B11E-7BFF-4115-9377-72963A8AB9D3}" type="presParOf" srcId="{331E9A77-098E-474C-9406-90C1907F8C7B}" destId="{F0D7F553-CCD7-4AD2-BA7E-B08F0D9CCB51}" srcOrd="0" destOrd="0" presId="urn:microsoft.com/office/officeart/2005/8/layout/vList5"/>
    <dgm:cxn modelId="{EE4399FA-8D32-497E-A033-CE07ED95B591}" type="presParOf" srcId="{F0D7F553-CCD7-4AD2-BA7E-B08F0D9CCB51}" destId="{BAA20703-031F-4DEE-88B5-26C14888756E}" srcOrd="0" destOrd="0" presId="urn:microsoft.com/office/officeart/2005/8/layout/vList5"/>
    <dgm:cxn modelId="{72949CB1-32A9-4ED2-A5B2-F27B24AC2FD9}" type="presParOf" srcId="{F0D7F553-CCD7-4AD2-BA7E-B08F0D9CCB51}" destId="{05C6E6A6-B2EF-4F1B-BD22-23C8D6656128}" srcOrd="1" destOrd="0" presId="urn:microsoft.com/office/officeart/2005/8/layout/vList5"/>
    <dgm:cxn modelId="{E2E05E4B-86E3-4A25-A4B1-B041230854A8}" type="presParOf" srcId="{331E9A77-098E-474C-9406-90C1907F8C7B}" destId="{4033D574-5813-4F61-8586-7FFAA32BE249}" srcOrd="1" destOrd="0" presId="urn:microsoft.com/office/officeart/2005/8/layout/vList5"/>
    <dgm:cxn modelId="{457309F9-B401-4B32-A5E8-C3D4A5D35052}" type="presParOf" srcId="{331E9A77-098E-474C-9406-90C1907F8C7B}" destId="{48979A45-EE4E-48B3-99E5-1D7578E3F4ED}" srcOrd="2" destOrd="0" presId="urn:microsoft.com/office/officeart/2005/8/layout/vList5"/>
    <dgm:cxn modelId="{158702E0-109C-4981-B0B0-F9503CE3F796}" type="presParOf" srcId="{48979A45-EE4E-48B3-99E5-1D7578E3F4ED}" destId="{A2CD9F5B-3814-4C94-BCC5-8592F5EC9FC1}" srcOrd="0" destOrd="0" presId="urn:microsoft.com/office/officeart/2005/8/layout/vList5"/>
    <dgm:cxn modelId="{64DF7AF6-0467-41F2-87CC-0B09B8FC1B98}" type="presParOf" srcId="{48979A45-EE4E-48B3-99E5-1D7578E3F4ED}" destId="{AE1C4FC0-5EED-4FFC-9116-925F0FE98B4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4AFDA1-1F87-4EFD-9824-BE89CFDE43B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F8492D9-5471-44E1-A0B4-92A5FF651A62}">
      <dgm:prSet phldrT="[Text]" custT="1"/>
      <dgm:spPr/>
      <dgm:t>
        <a:bodyPr/>
        <a:lstStyle/>
        <a:p>
          <a:r>
            <a:rPr lang="ru-RU" sz="4400" dirty="0">
              <a:latin typeface="+mj-lt"/>
            </a:rPr>
            <a:t>Займы </a:t>
          </a:r>
        </a:p>
        <a:p>
          <a:r>
            <a:rPr lang="ru-RU" sz="2000" dirty="0">
              <a:latin typeface="+mj-lt"/>
            </a:rPr>
            <a:t>(краткосрочные, долгосрочные, промежуточные)</a:t>
          </a:r>
          <a:endParaRPr lang="en-US" sz="2000" dirty="0">
            <a:latin typeface="+mj-lt"/>
          </a:endParaRPr>
        </a:p>
      </dgm:t>
    </dgm:pt>
    <dgm:pt modelId="{E99E412D-4517-4598-9166-74E9ABDA0FB0}" type="parTrans" cxnId="{69A6207F-2FD2-4E59-B34C-5D9BF509FDC2}">
      <dgm:prSet/>
      <dgm:spPr/>
      <dgm:t>
        <a:bodyPr/>
        <a:lstStyle/>
        <a:p>
          <a:endParaRPr lang="en-US"/>
        </a:p>
      </dgm:t>
    </dgm:pt>
    <dgm:pt modelId="{0EB2376C-143E-4B9D-8F9D-EDBF6642627B}" type="sibTrans" cxnId="{69A6207F-2FD2-4E59-B34C-5D9BF509FDC2}">
      <dgm:prSet/>
      <dgm:spPr/>
      <dgm:t>
        <a:bodyPr/>
        <a:lstStyle/>
        <a:p>
          <a:endParaRPr lang="en-US"/>
        </a:p>
      </dgm:t>
    </dgm:pt>
    <dgm:pt modelId="{20507DF6-3622-4884-BA96-9FFB2368105E}">
      <dgm:prSet phldrT="[Text]"/>
      <dgm:spPr/>
      <dgm:t>
        <a:bodyPr/>
        <a:lstStyle/>
        <a:p>
          <a:r>
            <a:rPr lang="ru-RU" altLang="ko-KR" dirty="0">
              <a:latin typeface="+mj-lt"/>
            </a:rPr>
            <a:t>Экспортные кредитные агентства (</a:t>
          </a:r>
          <a:r>
            <a:rPr lang="en-US" altLang="ko-KR" dirty="0" err="1">
              <a:latin typeface="+mj-lt"/>
            </a:rPr>
            <a:t>KoEXIM</a:t>
          </a:r>
          <a:r>
            <a:rPr lang="en-US" altLang="ko-KR" dirty="0">
              <a:latin typeface="+mj-lt"/>
            </a:rPr>
            <a:t> bank Korea</a:t>
          </a:r>
          <a:r>
            <a:rPr lang="ru-RU" altLang="ko-KR" dirty="0">
              <a:latin typeface="+mj-lt"/>
            </a:rPr>
            <a:t>)</a:t>
          </a:r>
          <a:endParaRPr lang="en-US" dirty="0">
            <a:latin typeface="+mj-lt"/>
          </a:endParaRPr>
        </a:p>
      </dgm:t>
    </dgm:pt>
    <dgm:pt modelId="{B869B125-D626-4BE6-9F0D-3EDAA5F6562E}" type="parTrans" cxnId="{32908E61-CF41-4052-9F5B-5191D3B6FF0A}">
      <dgm:prSet/>
      <dgm:spPr/>
      <dgm:t>
        <a:bodyPr/>
        <a:lstStyle/>
        <a:p>
          <a:endParaRPr lang="en-US"/>
        </a:p>
      </dgm:t>
    </dgm:pt>
    <dgm:pt modelId="{0D2F1F43-F494-4883-919C-867E0B403351}" type="sibTrans" cxnId="{32908E61-CF41-4052-9F5B-5191D3B6FF0A}">
      <dgm:prSet/>
      <dgm:spPr/>
      <dgm:t>
        <a:bodyPr/>
        <a:lstStyle/>
        <a:p>
          <a:endParaRPr lang="en-US"/>
        </a:p>
      </dgm:t>
    </dgm:pt>
    <dgm:pt modelId="{DD0BCD93-E902-4048-87B0-1BC0C3974E56}">
      <dgm:prSet phldrT="[Text]" custT="1"/>
      <dgm:spPr/>
      <dgm:t>
        <a:bodyPr/>
        <a:lstStyle/>
        <a:p>
          <a:r>
            <a:rPr lang="ru-RU" sz="4400" dirty="0">
              <a:latin typeface="+mj-lt"/>
            </a:rPr>
            <a:t>Облигации</a:t>
          </a:r>
          <a:r>
            <a:rPr lang="ru-RU" sz="3400" dirty="0">
              <a:latin typeface="+mj-lt"/>
            </a:rPr>
            <a:t> </a:t>
          </a:r>
        </a:p>
        <a:p>
          <a:r>
            <a:rPr lang="ru-RU" sz="2000" dirty="0">
              <a:latin typeface="+mj-lt"/>
            </a:rPr>
            <a:t>(рынки капитала)</a:t>
          </a:r>
          <a:endParaRPr lang="en-US" sz="2000" dirty="0">
            <a:latin typeface="+mj-lt"/>
          </a:endParaRPr>
        </a:p>
      </dgm:t>
    </dgm:pt>
    <dgm:pt modelId="{E2A9F0BE-0F2E-4341-B917-AB0E1333DCB5}" type="parTrans" cxnId="{DBC3337C-BAF0-4FE0-AA35-86DD0C471D6B}">
      <dgm:prSet/>
      <dgm:spPr/>
      <dgm:t>
        <a:bodyPr/>
        <a:lstStyle/>
        <a:p>
          <a:endParaRPr lang="en-US"/>
        </a:p>
      </dgm:t>
    </dgm:pt>
    <dgm:pt modelId="{6AEBE5D6-F4E1-4740-A444-A22E186CE221}" type="sibTrans" cxnId="{DBC3337C-BAF0-4FE0-AA35-86DD0C471D6B}">
      <dgm:prSet/>
      <dgm:spPr/>
      <dgm:t>
        <a:bodyPr/>
        <a:lstStyle/>
        <a:p>
          <a:endParaRPr lang="en-US"/>
        </a:p>
      </dgm:t>
    </dgm:pt>
    <dgm:pt modelId="{CC17AB12-80A8-475A-AE8E-F7B33B2689D6}">
      <dgm:prSet phldrT="[Text]"/>
      <dgm:spPr/>
      <dgm:t>
        <a:bodyPr/>
        <a:lstStyle/>
        <a:p>
          <a:r>
            <a:rPr lang="ru-RU" dirty="0">
              <a:latin typeface="+mj-lt"/>
            </a:rPr>
            <a:t>Семейные офисы</a:t>
          </a:r>
          <a:endParaRPr lang="en-US" dirty="0">
            <a:latin typeface="+mj-lt"/>
          </a:endParaRPr>
        </a:p>
      </dgm:t>
    </dgm:pt>
    <dgm:pt modelId="{F5E98CD3-AD46-499A-BBFA-06254C2263AC}" type="parTrans" cxnId="{68296C84-8D25-48A8-B36E-38FA45D6669D}">
      <dgm:prSet/>
      <dgm:spPr/>
      <dgm:t>
        <a:bodyPr/>
        <a:lstStyle/>
        <a:p>
          <a:endParaRPr lang="en-US"/>
        </a:p>
      </dgm:t>
    </dgm:pt>
    <dgm:pt modelId="{42AC49BE-C121-4908-82C2-C959CE973CB0}" type="sibTrans" cxnId="{68296C84-8D25-48A8-B36E-38FA45D6669D}">
      <dgm:prSet/>
      <dgm:spPr/>
      <dgm:t>
        <a:bodyPr/>
        <a:lstStyle/>
        <a:p>
          <a:endParaRPr lang="en-US"/>
        </a:p>
      </dgm:t>
    </dgm:pt>
    <dgm:pt modelId="{84E99494-89BF-42B1-BD3B-7F3D6C2902E2}">
      <dgm:prSet phldrT="[Text]"/>
      <dgm:spPr/>
      <dgm:t>
        <a:bodyPr/>
        <a:lstStyle/>
        <a:p>
          <a:r>
            <a:rPr lang="ru-RU" dirty="0">
              <a:latin typeface="+mj-lt"/>
            </a:rPr>
            <a:t>Пенсионные и страховые фонды</a:t>
          </a:r>
          <a:endParaRPr lang="en-US" dirty="0">
            <a:latin typeface="+mj-lt"/>
          </a:endParaRPr>
        </a:p>
      </dgm:t>
    </dgm:pt>
    <dgm:pt modelId="{EFBCC84F-F725-486F-A9D8-ADBF6257383D}" type="parTrans" cxnId="{11471E1B-A838-4700-9B73-AE50EEB90E3C}">
      <dgm:prSet/>
      <dgm:spPr/>
      <dgm:t>
        <a:bodyPr/>
        <a:lstStyle/>
        <a:p>
          <a:endParaRPr lang="en-US"/>
        </a:p>
      </dgm:t>
    </dgm:pt>
    <dgm:pt modelId="{80F8DE68-EA97-4B69-8493-2B7C5443FCEE}" type="sibTrans" cxnId="{11471E1B-A838-4700-9B73-AE50EEB90E3C}">
      <dgm:prSet/>
      <dgm:spPr/>
      <dgm:t>
        <a:bodyPr/>
        <a:lstStyle/>
        <a:p>
          <a:endParaRPr lang="en-US"/>
        </a:p>
      </dgm:t>
    </dgm:pt>
    <dgm:pt modelId="{F5FB63EF-7D2E-4F8B-B427-DF4EDD21F013}">
      <dgm:prSet phldrT="[Text]" custT="1"/>
      <dgm:spPr/>
      <dgm:t>
        <a:bodyPr/>
        <a:lstStyle/>
        <a:p>
          <a:r>
            <a:rPr lang="ru-RU" sz="3600" dirty="0">
              <a:latin typeface="+mj-lt"/>
            </a:rPr>
            <a:t>Прочие </a:t>
          </a:r>
          <a:r>
            <a:rPr lang="ru-RU" sz="3600" dirty="0">
              <a:latin typeface="+mj-lt"/>
              <a:cs typeface="Calibri Light" panose="020F0302020204030204" pitchFamily="34" charset="0"/>
            </a:rPr>
            <a:t>долговые</a:t>
          </a:r>
          <a:r>
            <a:rPr lang="ru-RU" sz="3600" dirty="0">
              <a:latin typeface="+mj-lt"/>
            </a:rPr>
            <a:t> инструменты</a:t>
          </a:r>
          <a:endParaRPr lang="en-US" sz="3600" dirty="0">
            <a:latin typeface="+mj-lt"/>
          </a:endParaRPr>
        </a:p>
      </dgm:t>
    </dgm:pt>
    <dgm:pt modelId="{FEE77FC7-703F-4E00-9B1D-543155E47CBB}" type="parTrans" cxnId="{0C449641-6F4D-4DDF-8312-74F974B8F97C}">
      <dgm:prSet/>
      <dgm:spPr/>
      <dgm:t>
        <a:bodyPr/>
        <a:lstStyle/>
        <a:p>
          <a:endParaRPr lang="en-US"/>
        </a:p>
      </dgm:t>
    </dgm:pt>
    <dgm:pt modelId="{457EC934-A57D-474F-B607-076250A987D0}" type="sibTrans" cxnId="{0C449641-6F4D-4DDF-8312-74F974B8F97C}">
      <dgm:prSet/>
      <dgm:spPr/>
      <dgm:t>
        <a:bodyPr/>
        <a:lstStyle/>
        <a:p>
          <a:endParaRPr lang="en-US"/>
        </a:p>
      </dgm:t>
    </dgm:pt>
    <dgm:pt modelId="{9D4BAF5D-17FA-42F2-9EA9-9136A9AEDD4B}">
      <dgm:prSet phldrT="[Text]"/>
      <dgm:spPr/>
      <dgm:t>
        <a:bodyPr/>
        <a:lstStyle/>
        <a:p>
          <a:r>
            <a:rPr lang="ru-RU" dirty="0">
              <a:latin typeface="+mj-lt"/>
            </a:rPr>
            <a:t>Операционный или финансовый лизинг</a:t>
          </a:r>
          <a:endParaRPr lang="en-US" dirty="0">
            <a:latin typeface="+mj-lt"/>
          </a:endParaRPr>
        </a:p>
      </dgm:t>
    </dgm:pt>
    <dgm:pt modelId="{2FBAC2D2-3C70-4A9D-B0F6-67999AD871C5}" type="parTrans" cxnId="{2EA971DF-8AE8-4305-89B6-A4F865EB824E}">
      <dgm:prSet/>
      <dgm:spPr/>
      <dgm:t>
        <a:bodyPr/>
        <a:lstStyle/>
        <a:p>
          <a:endParaRPr lang="en-US"/>
        </a:p>
      </dgm:t>
    </dgm:pt>
    <dgm:pt modelId="{2C9463E5-8918-4C78-B0C0-0AF13C90410F}" type="sibTrans" cxnId="{2EA971DF-8AE8-4305-89B6-A4F865EB824E}">
      <dgm:prSet/>
      <dgm:spPr/>
      <dgm:t>
        <a:bodyPr/>
        <a:lstStyle/>
        <a:p>
          <a:endParaRPr lang="en-US"/>
        </a:p>
      </dgm:t>
    </dgm:pt>
    <dgm:pt modelId="{FC4BB615-3D58-4349-ABD0-46520675E337}">
      <dgm:prSet phldrT="[Text]"/>
      <dgm:spPr/>
      <dgm:t>
        <a:bodyPr/>
        <a:lstStyle/>
        <a:p>
          <a:r>
            <a:rPr lang="ru-RU" dirty="0">
              <a:latin typeface="+mj-lt"/>
            </a:rPr>
            <a:t>Товарные кредиты</a:t>
          </a:r>
          <a:endParaRPr lang="en-US" dirty="0">
            <a:latin typeface="+mj-lt"/>
          </a:endParaRPr>
        </a:p>
      </dgm:t>
    </dgm:pt>
    <dgm:pt modelId="{F73A88B4-64F1-4404-A825-21A09FA83ED3}" type="parTrans" cxnId="{6B6D6C03-5A08-4048-92E1-69D9B325BFD3}">
      <dgm:prSet/>
      <dgm:spPr/>
      <dgm:t>
        <a:bodyPr/>
        <a:lstStyle/>
        <a:p>
          <a:endParaRPr lang="en-US"/>
        </a:p>
      </dgm:t>
    </dgm:pt>
    <dgm:pt modelId="{5D9AADDE-D8E6-4533-B9B5-6EF29ECEF379}" type="sibTrans" cxnId="{6B6D6C03-5A08-4048-92E1-69D9B325BFD3}">
      <dgm:prSet/>
      <dgm:spPr/>
      <dgm:t>
        <a:bodyPr/>
        <a:lstStyle/>
        <a:p>
          <a:endParaRPr lang="en-US"/>
        </a:p>
      </dgm:t>
    </dgm:pt>
    <dgm:pt modelId="{3DCDC749-D601-4E88-997A-4BC1467B2B37}">
      <dgm:prSet/>
      <dgm:spPr/>
      <dgm:t>
        <a:bodyPr/>
        <a:lstStyle/>
        <a:p>
          <a:r>
            <a:rPr lang="ru-RU" altLang="ko-KR">
              <a:latin typeface="+mj-lt"/>
            </a:rPr>
            <a:t>Международные банки развития (</a:t>
          </a:r>
          <a:r>
            <a:rPr lang="en-US" altLang="ko-KR">
              <a:latin typeface="+mj-lt"/>
            </a:rPr>
            <a:t>EBRD, World bank</a:t>
          </a:r>
          <a:r>
            <a:rPr lang="ru-RU" altLang="ko-KR">
              <a:latin typeface="+mj-lt"/>
            </a:rPr>
            <a:t>)</a:t>
          </a:r>
          <a:endParaRPr lang="en-US" altLang="ko-KR" dirty="0">
            <a:latin typeface="+mj-lt"/>
          </a:endParaRPr>
        </a:p>
      </dgm:t>
    </dgm:pt>
    <dgm:pt modelId="{67E807F2-AFBE-4940-856B-96FDCFF99BA5}" type="parTrans" cxnId="{494E5A55-84FF-4489-AD54-FDCA62F44A76}">
      <dgm:prSet/>
      <dgm:spPr/>
      <dgm:t>
        <a:bodyPr/>
        <a:lstStyle/>
        <a:p>
          <a:endParaRPr lang="en-US"/>
        </a:p>
      </dgm:t>
    </dgm:pt>
    <dgm:pt modelId="{64AC34FD-6218-4E1E-B7AE-CCF774A30E96}" type="sibTrans" cxnId="{494E5A55-84FF-4489-AD54-FDCA62F44A76}">
      <dgm:prSet/>
      <dgm:spPr/>
      <dgm:t>
        <a:bodyPr/>
        <a:lstStyle/>
        <a:p>
          <a:endParaRPr lang="en-US"/>
        </a:p>
      </dgm:t>
    </dgm:pt>
    <dgm:pt modelId="{47DD13ED-7CC5-4977-A299-F0AF3FFCFDE1}">
      <dgm:prSet/>
      <dgm:spPr/>
      <dgm:t>
        <a:bodyPr/>
        <a:lstStyle/>
        <a:p>
          <a:r>
            <a:rPr lang="ru-RU" altLang="ko-KR" dirty="0">
              <a:latin typeface="+mj-lt"/>
            </a:rPr>
            <a:t>Коммерческие банки</a:t>
          </a:r>
          <a:r>
            <a:rPr lang="en-US" altLang="ko-KR" dirty="0">
              <a:latin typeface="+mj-lt"/>
            </a:rPr>
            <a:t> (</a:t>
          </a:r>
          <a:r>
            <a:rPr lang="ru-RU" altLang="ko-KR" dirty="0">
              <a:latin typeface="+mj-lt"/>
            </a:rPr>
            <a:t>местные</a:t>
          </a:r>
          <a:r>
            <a:rPr lang="en-US" altLang="ko-KR" dirty="0">
              <a:latin typeface="+mj-lt"/>
            </a:rPr>
            <a:t>)</a:t>
          </a:r>
        </a:p>
      </dgm:t>
    </dgm:pt>
    <dgm:pt modelId="{F0B1B803-7D12-4686-842C-1CC36C8E12AF}" type="parTrans" cxnId="{CC8AC5A1-D0D1-4BD7-AD05-FD2525468DAD}">
      <dgm:prSet/>
      <dgm:spPr/>
      <dgm:t>
        <a:bodyPr/>
        <a:lstStyle/>
        <a:p>
          <a:endParaRPr lang="en-US"/>
        </a:p>
      </dgm:t>
    </dgm:pt>
    <dgm:pt modelId="{ADE66286-2975-4F33-8A3E-803B3577D310}" type="sibTrans" cxnId="{CC8AC5A1-D0D1-4BD7-AD05-FD2525468DAD}">
      <dgm:prSet/>
      <dgm:spPr/>
      <dgm:t>
        <a:bodyPr/>
        <a:lstStyle/>
        <a:p>
          <a:endParaRPr lang="en-US"/>
        </a:p>
      </dgm:t>
    </dgm:pt>
    <dgm:pt modelId="{808014F1-C7E0-494F-BA0C-2E989F2B3E8C}">
      <dgm:prSet/>
      <dgm:spPr/>
      <dgm:t>
        <a:bodyPr/>
        <a:lstStyle/>
        <a:p>
          <a:r>
            <a:rPr lang="ru-RU" altLang="ko-KR">
              <a:latin typeface="+mj-lt"/>
            </a:rPr>
            <a:t>Национальные банки</a:t>
          </a:r>
          <a:endParaRPr lang="ru-RU" altLang="ko-KR" dirty="0">
            <a:latin typeface="+mj-lt"/>
          </a:endParaRPr>
        </a:p>
      </dgm:t>
    </dgm:pt>
    <dgm:pt modelId="{C6EC5718-F349-46EA-8EED-824E08A90FBB}" type="parTrans" cxnId="{B98E13F1-B753-4372-8222-3202FCCE97BD}">
      <dgm:prSet/>
      <dgm:spPr/>
      <dgm:t>
        <a:bodyPr/>
        <a:lstStyle/>
        <a:p>
          <a:endParaRPr lang="en-US"/>
        </a:p>
      </dgm:t>
    </dgm:pt>
    <dgm:pt modelId="{9B5C6038-9281-41D5-97F2-8EB3888EBAC7}" type="sibTrans" cxnId="{B98E13F1-B753-4372-8222-3202FCCE97BD}">
      <dgm:prSet/>
      <dgm:spPr/>
      <dgm:t>
        <a:bodyPr/>
        <a:lstStyle/>
        <a:p>
          <a:endParaRPr lang="en-US"/>
        </a:p>
      </dgm:t>
    </dgm:pt>
    <dgm:pt modelId="{9D912B31-FC33-4381-9C2E-3DF23DFE7DDE}">
      <dgm:prSet/>
      <dgm:spPr/>
      <dgm:t>
        <a:bodyPr/>
        <a:lstStyle/>
        <a:p>
          <a:r>
            <a:rPr lang="ru-RU" altLang="ko-KR" dirty="0">
              <a:latin typeface="+mj-lt"/>
            </a:rPr>
            <a:t>Институциональные инвесторы (Пенсионные фонды, страховые компании)</a:t>
          </a:r>
        </a:p>
      </dgm:t>
    </dgm:pt>
    <dgm:pt modelId="{7C3F8ECD-0300-41EC-8DDB-66D2D1EE11B7}" type="parTrans" cxnId="{1CA2868D-619D-4F85-A771-F28A16FA70D7}">
      <dgm:prSet/>
      <dgm:spPr/>
      <dgm:t>
        <a:bodyPr/>
        <a:lstStyle/>
        <a:p>
          <a:endParaRPr lang="en-US"/>
        </a:p>
      </dgm:t>
    </dgm:pt>
    <dgm:pt modelId="{6202ABA3-55F8-4565-8B96-1AB2AE25F1BC}" type="sibTrans" cxnId="{1CA2868D-619D-4F85-A771-F28A16FA70D7}">
      <dgm:prSet/>
      <dgm:spPr/>
      <dgm:t>
        <a:bodyPr/>
        <a:lstStyle/>
        <a:p>
          <a:endParaRPr lang="en-US"/>
        </a:p>
      </dgm:t>
    </dgm:pt>
    <dgm:pt modelId="{26A23C22-DBCC-41E1-8B76-E9C1E26CE83D}">
      <dgm:prSet/>
      <dgm:spPr/>
      <dgm:t>
        <a:bodyPr/>
        <a:lstStyle/>
        <a:p>
          <a:r>
            <a:rPr lang="ru-RU" altLang="ko-KR" dirty="0">
              <a:latin typeface="+mj-lt"/>
            </a:rPr>
            <a:t>Прочие проектные спонсоры (инфраструктурные фонды)</a:t>
          </a:r>
          <a:endParaRPr lang="ko-KR" altLang="en-US" dirty="0">
            <a:latin typeface="+mj-lt"/>
          </a:endParaRPr>
        </a:p>
      </dgm:t>
    </dgm:pt>
    <dgm:pt modelId="{AA2490E7-48FF-49E3-B863-4A50293DF9B6}" type="parTrans" cxnId="{878D8698-5BFF-449A-8132-C101935EE83A}">
      <dgm:prSet/>
      <dgm:spPr/>
      <dgm:t>
        <a:bodyPr/>
        <a:lstStyle/>
        <a:p>
          <a:endParaRPr lang="en-US"/>
        </a:p>
      </dgm:t>
    </dgm:pt>
    <dgm:pt modelId="{1AB13DBC-94D9-426E-81CA-2E38D6D31001}" type="sibTrans" cxnId="{878D8698-5BFF-449A-8132-C101935EE83A}">
      <dgm:prSet/>
      <dgm:spPr/>
      <dgm:t>
        <a:bodyPr/>
        <a:lstStyle/>
        <a:p>
          <a:endParaRPr lang="en-US"/>
        </a:p>
      </dgm:t>
    </dgm:pt>
    <dgm:pt modelId="{C6A3DEB1-509F-4348-959A-3628C8FF3943}">
      <dgm:prSet phldrT="[Text]"/>
      <dgm:spPr/>
      <dgm:t>
        <a:bodyPr/>
        <a:lstStyle/>
        <a:p>
          <a:r>
            <a:rPr lang="ru-RU" dirty="0">
              <a:latin typeface="+mj-lt"/>
            </a:rPr>
            <a:t>Финансирование поставщиками</a:t>
          </a:r>
          <a:endParaRPr lang="en-US" dirty="0">
            <a:latin typeface="+mj-lt"/>
          </a:endParaRPr>
        </a:p>
      </dgm:t>
    </dgm:pt>
    <dgm:pt modelId="{B4EC4AA3-F497-4EA4-AEA9-CF5B547FDF4A}" type="parTrans" cxnId="{358AA91F-7A23-43AE-B881-22E35CFEC418}">
      <dgm:prSet/>
      <dgm:spPr/>
      <dgm:t>
        <a:bodyPr/>
        <a:lstStyle/>
        <a:p>
          <a:endParaRPr lang="en-US"/>
        </a:p>
      </dgm:t>
    </dgm:pt>
    <dgm:pt modelId="{8F6D93A9-5383-4F2A-8EFA-62465B454302}" type="sibTrans" cxnId="{358AA91F-7A23-43AE-B881-22E35CFEC418}">
      <dgm:prSet/>
      <dgm:spPr/>
      <dgm:t>
        <a:bodyPr/>
        <a:lstStyle/>
        <a:p>
          <a:endParaRPr lang="en-US"/>
        </a:p>
      </dgm:t>
    </dgm:pt>
    <dgm:pt modelId="{C41F88E1-E610-420D-8105-741D53AFD84D}">
      <dgm:prSet phldrT="[Text]"/>
      <dgm:spPr/>
      <dgm:t>
        <a:bodyPr/>
        <a:lstStyle/>
        <a:p>
          <a:r>
            <a:rPr lang="ru-RU" dirty="0">
              <a:latin typeface="+mj-lt"/>
            </a:rPr>
            <a:t>Структура исламского финансирования</a:t>
          </a:r>
          <a:endParaRPr lang="en-US" dirty="0">
            <a:latin typeface="+mj-lt"/>
          </a:endParaRPr>
        </a:p>
      </dgm:t>
    </dgm:pt>
    <dgm:pt modelId="{6BC6B7C4-04D2-4FE4-A5E6-06AC87D49182}" type="parTrans" cxnId="{7D8F3670-C122-48D6-85FD-6A80E5BD926C}">
      <dgm:prSet/>
      <dgm:spPr/>
      <dgm:t>
        <a:bodyPr/>
        <a:lstStyle/>
        <a:p>
          <a:endParaRPr lang="en-US"/>
        </a:p>
      </dgm:t>
    </dgm:pt>
    <dgm:pt modelId="{6BF41720-DEA7-473B-8AA1-4B0F9140122B}" type="sibTrans" cxnId="{7D8F3670-C122-48D6-85FD-6A80E5BD926C}">
      <dgm:prSet/>
      <dgm:spPr/>
      <dgm:t>
        <a:bodyPr/>
        <a:lstStyle/>
        <a:p>
          <a:endParaRPr lang="en-US"/>
        </a:p>
      </dgm:t>
    </dgm:pt>
    <dgm:pt modelId="{331E9A77-098E-474C-9406-90C1907F8C7B}" type="pres">
      <dgm:prSet presAssocID="{D54AFDA1-1F87-4EFD-9824-BE89CFDE43B1}" presName="Name0" presStyleCnt="0">
        <dgm:presLayoutVars>
          <dgm:dir/>
          <dgm:animLvl val="lvl"/>
          <dgm:resizeHandles val="exact"/>
        </dgm:presLayoutVars>
      </dgm:prSet>
      <dgm:spPr/>
      <dgm:t>
        <a:bodyPr/>
        <a:lstStyle/>
        <a:p>
          <a:endParaRPr lang="en-US"/>
        </a:p>
      </dgm:t>
    </dgm:pt>
    <dgm:pt modelId="{F0D7F553-CCD7-4AD2-BA7E-B08F0D9CCB51}" type="pres">
      <dgm:prSet presAssocID="{BF8492D9-5471-44E1-A0B4-92A5FF651A62}" presName="linNode" presStyleCnt="0"/>
      <dgm:spPr/>
    </dgm:pt>
    <dgm:pt modelId="{BAA20703-031F-4DEE-88B5-26C14888756E}" type="pres">
      <dgm:prSet presAssocID="{BF8492D9-5471-44E1-A0B4-92A5FF651A62}" presName="parentText" presStyleLbl="node1" presStyleIdx="0" presStyleCnt="3" custScaleX="399844" custScaleY="51021" custLinFactNeighborY="-151">
        <dgm:presLayoutVars>
          <dgm:chMax val="1"/>
          <dgm:bulletEnabled val="1"/>
        </dgm:presLayoutVars>
      </dgm:prSet>
      <dgm:spPr/>
      <dgm:t>
        <a:bodyPr/>
        <a:lstStyle/>
        <a:p>
          <a:endParaRPr lang="en-US"/>
        </a:p>
      </dgm:t>
    </dgm:pt>
    <dgm:pt modelId="{05C6E6A6-B2EF-4F1B-BD22-23C8D6656128}" type="pres">
      <dgm:prSet presAssocID="{BF8492D9-5471-44E1-A0B4-92A5FF651A62}" presName="descendantText" presStyleLbl="alignAccFollowNode1" presStyleIdx="0" presStyleCnt="3" custScaleX="399550" custScaleY="60607">
        <dgm:presLayoutVars>
          <dgm:bulletEnabled val="1"/>
        </dgm:presLayoutVars>
      </dgm:prSet>
      <dgm:spPr/>
      <dgm:t>
        <a:bodyPr/>
        <a:lstStyle/>
        <a:p>
          <a:endParaRPr lang="en-US"/>
        </a:p>
      </dgm:t>
    </dgm:pt>
    <dgm:pt modelId="{4033D574-5813-4F61-8586-7FFAA32BE249}" type="pres">
      <dgm:prSet presAssocID="{0EB2376C-143E-4B9D-8F9D-EDBF6642627B}" presName="sp" presStyleCnt="0"/>
      <dgm:spPr/>
    </dgm:pt>
    <dgm:pt modelId="{DEE28D79-A4E0-4120-948A-3DD5425D71C0}" type="pres">
      <dgm:prSet presAssocID="{DD0BCD93-E902-4048-87B0-1BC0C3974E56}" presName="linNode" presStyleCnt="0"/>
      <dgm:spPr/>
    </dgm:pt>
    <dgm:pt modelId="{3389F9B5-DB7D-4F53-A58D-15662294C532}" type="pres">
      <dgm:prSet presAssocID="{DD0BCD93-E902-4048-87B0-1BC0C3974E56}" presName="parentText" presStyleLbl="node1" presStyleIdx="1" presStyleCnt="3" custScaleY="24252">
        <dgm:presLayoutVars>
          <dgm:chMax val="1"/>
          <dgm:bulletEnabled val="1"/>
        </dgm:presLayoutVars>
      </dgm:prSet>
      <dgm:spPr/>
      <dgm:t>
        <a:bodyPr/>
        <a:lstStyle/>
        <a:p>
          <a:endParaRPr lang="en-US"/>
        </a:p>
      </dgm:t>
    </dgm:pt>
    <dgm:pt modelId="{BDEA2643-DF50-42CB-B865-BB5BBD2A63A1}" type="pres">
      <dgm:prSet presAssocID="{DD0BCD93-E902-4048-87B0-1BC0C3974E56}" presName="descendantText" presStyleLbl="alignAccFollowNode1" presStyleIdx="1" presStyleCnt="3" custScaleY="28928">
        <dgm:presLayoutVars>
          <dgm:bulletEnabled val="1"/>
        </dgm:presLayoutVars>
      </dgm:prSet>
      <dgm:spPr/>
      <dgm:t>
        <a:bodyPr/>
        <a:lstStyle/>
        <a:p>
          <a:endParaRPr lang="en-US"/>
        </a:p>
      </dgm:t>
    </dgm:pt>
    <dgm:pt modelId="{6C803915-BB9A-48B9-9311-748FB6FDE82E}" type="pres">
      <dgm:prSet presAssocID="{6AEBE5D6-F4E1-4740-A444-A22E186CE221}" presName="sp" presStyleCnt="0"/>
      <dgm:spPr/>
    </dgm:pt>
    <dgm:pt modelId="{FE9386F9-EFBD-4A8B-9DEE-8040A50DCD7E}" type="pres">
      <dgm:prSet presAssocID="{F5FB63EF-7D2E-4F8B-B427-DF4EDD21F013}" presName="linNode" presStyleCnt="0"/>
      <dgm:spPr/>
    </dgm:pt>
    <dgm:pt modelId="{207C8DA3-93AC-4068-A88A-5150BCA0FA5D}" type="pres">
      <dgm:prSet presAssocID="{F5FB63EF-7D2E-4F8B-B427-DF4EDD21F013}" presName="parentText" presStyleLbl="node1" presStyleIdx="2" presStyleCnt="3" custScaleY="28963">
        <dgm:presLayoutVars>
          <dgm:chMax val="1"/>
          <dgm:bulletEnabled val="1"/>
        </dgm:presLayoutVars>
      </dgm:prSet>
      <dgm:spPr/>
      <dgm:t>
        <a:bodyPr/>
        <a:lstStyle/>
        <a:p>
          <a:endParaRPr lang="en-US"/>
        </a:p>
      </dgm:t>
    </dgm:pt>
    <dgm:pt modelId="{5CFBA336-94E9-490D-9B5F-BE2B870D86E7}" type="pres">
      <dgm:prSet presAssocID="{F5FB63EF-7D2E-4F8B-B427-DF4EDD21F013}" presName="descendantText" presStyleLbl="alignAccFollowNode1" presStyleIdx="2" presStyleCnt="3" custScaleY="36660">
        <dgm:presLayoutVars>
          <dgm:bulletEnabled val="1"/>
        </dgm:presLayoutVars>
      </dgm:prSet>
      <dgm:spPr/>
      <dgm:t>
        <a:bodyPr/>
        <a:lstStyle/>
        <a:p>
          <a:endParaRPr lang="en-US"/>
        </a:p>
      </dgm:t>
    </dgm:pt>
  </dgm:ptLst>
  <dgm:cxnLst>
    <dgm:cxn modelId="{84F187C2-B750-4C47-9A55-B2E6F4813C4C}" type="presOf" srcId="{26A23C22-DBCC-41E1-8B76-E9C1E26CE83D}" destId="{05C6E6A6-B2EF-4F1B-BD22-23C8D6656128}" srcOrd="0" destOrd="5" presId="urn:microsoft.com/office/officeart/2005/8/layout/vList5"/>
    <dgm:cxn modelId="{2EA971DF-8AE8-4305-89B6-A4F865EB824E}" srcId="{F5FB63EF-7D2E-4F8B-B427-DF4EDD21F013}" destId="{9D4BAF5D-17FA-42F2-9EA9-9136A9AEDD4B}" srcOrd="0" destOrd="0" parTransId="{2FBAC2D2-3C70-4A9D-B0F6-67999AD871C5}" sibTransId="{2C9463E5-8918-4C78-B0C0-0AF13C90410F}"/>
    <dgm:cxn modelId="{7D8F3670-C122-48D6-85FD-6A80E5BD926C}" srcId="{F5FB63EF-7D2E-4F8B-B427-DF4EDD21F013}" destId="{C41F88E1-E610-420D-8105-741D53AFD84D}" srcOrd="3" destOrd="0" parTransId="{6BC6B7C4-04D2-4FE4-A5E6-06AC87D49182}" sibTransId="{6BF41720-DEA7-473B-8AA1-4B0F9140122B}"/>
    <dgm:cxn modelId="{9E3704F2-3968-44C0-8DCC-B73574AFBFB0}" type="presOf" srcId="{3DCDC749-D601-4E88-997A-4BC1467B2B37}" destId="{05C6E6A6-B2EF-4F1B-BD22-23C8D6656128}" srcOrd="0" destOrd="1" presId="urn:microsoft.com/office/officeart/2005/8/layout/vList5"/>
    <dgm:cxn modelId="{348032BA-DB35-4F17-B0C4-783FFD722DF3}" type="presOf" srcId="{9D912B31-FC33-4381-9C2E-3DF23DFE7DDE}" destId="{05C6E6A6-B2EF-4F1B-BD22-23C8D6656128}" srcOrd="0" destOrd="4" presId="urn:microsoft.com/office/officeart/2005/8/layout/vList5"/>
    <dgm:cxn modelId="{76472232-B64B-4FDD-9E02-698931F76A59}" type="presOf" srcId="{20507DF6-3622-4884-BA96-9FFB2368105E}" destId="{05C6E6A6-B2EF-4F1B-BD22-23C8D6656128}" srcOrd="0" destOrd="0" presId="urn:microsoft.com/office/officeart/2005/8/layout/vList5"/>
    <dgm:cxn modelId="{26B9F5ED-0FA5-46C3-9656-DE8420135DCC}" type="presOf" srcId="{D54AFDA1-1F87-4EFD-9824-BE89CFDE43B1}" destId="{331E9A77-098E-474C-9406-90C1907F8C7B}" srcOrd="0" destOrd="0" presId="urn:microsoft.com/office/officeart/2005/8/layout/vList5"/>
    <dgm:cxn modelId="{6B6D6C03-5A08-4048-92E1-69D9B325BFD3}" srcId="{F5FB63EF-7D2E-4F8B-B427-DF4EDD21F013}" destId="{FC4BB615-3D58-4349-ABD0-46520675E337}" srcOrd="1" destOrd="0" parTransId="{F73A88B4-64F1-4404-A825-21A09FA83ED3}" sibTransId="{5D9AADDE-D8E6-4533-B9B5-6EF29ECEF379}"/>
    <dgm:cxn modelId="{878D8698-5BFF-449A-8132-C101935EE83A}" srcId="{BF8492D9-5471-44E1-A0B4-92A5FF651A62}" destId="{26A23C22-DBCC-41E1-8B76-E9C1E26CE83D}" srcOrd="5" destOrd="0" parTransId="{AA2490E7-48FF-49E3-B863-4A50293DF9B6}" sibTransId="{1AB13DBC-94D9-426E-81CA-2E38D6D31001}"/>
    <dgm:cxn modelId="{69A6207F-2FD2-4E59-B34C-5D9BF509FDC2}" srcId="{D54AFDA1-1F87-4EFD-9824-BE89CFDE43B1}" destId="{BF8492D9-5471-44E1-A0B4-92A5FF651A62}" srcOrd="0" destOrd="0" parTransId="{E99E412D-4517-4598-9166-74E9ABDA0FB0}" sibTransId="{0EB2376C-143E-4B9D-8F9D-EDBF6642627B}"/>
    <dgm:cxn modelId="{E44C72AF-5DCE-4B3F-BCF5-9C9E7AD1B9EB}" type="presOf" srcId="{FC4BB615-3D58-4349-ABD0-46520675E337}" destId="{5CFBA336-94E9-490D-9B5F-BE2B870D86E7}" srcOrd="0" destOrd="1" presId="urn:microsoft.com/office/officeart/2005/8/layout/vList5"/>
    <dgm:cxn modelId="{494E5A55-84FF-4489-AD54-FDCA62F44A76}" srcId="{BF8492D9-5471-44E1-A0B4-92A5FF651A62}" destId="{3DCDC749-D601-4E88-997A-4BC1467B2B37}" srcOrd="1" destOrd="0" parTransId="{67E807F2-AFBE-4940-856B-96FDCFF99BA5}" sibTransId="{64AC34FD-6218-4E1E-B7AE-CCF774A30E96}"/>
    <dgm:cxn modelId="{CC8AC5A1-D0D1-4BD7-AD05-FD2525468DAD}" srcId="{BF8492D9-5471-44E1-A0B4-92A5FF651A62}" destId="{47DD13ED-7CC5-4977-A299-F0AF3FFCFDE1}" srcOrd="2" destOrd="0" parTransId="{F0B1B803-7D12-4686-842C-1CC36C8E12AF}" sibTransId="{ADE66286-2975-4F33-8A3E-803B3577D310}"/>
    <dgm:cxn modelId="{9E706689-ABA2-44C5-A3CA-2DB9750DDECC}" type="presOf" srcId="{C6A3DEB1-509F-4348-959A-3628C8FF3943}" destId="{5CFBA336-94E9-490D-9B5F-BE2B870D86E7}" srcOrd="0" destOrd="2" presId="urn:microsoft.com/office/officeart/2005/8/layout/vList5"/>
    <dgm:cxn modelId="{68296C84-8D25-48A8-B36E-38FA45D6669D}" srcId="{DD0BCD93-E902-4048-87B0-1BC0C3974E56}" destId="{CC17AB12-80A8-475A-AE8E-F7B33B2689D6}" srcOrd="0" destOrd="0" parTransId="{F5E98CD3-AD46-499A-BBFA-06254C2263AC}" sibTransId="{42AC49BE-C121-4908-82C2-C959CE973CB0}"/>
    <dgm:cxn modelId="{B98E13F1-B753-4372-8222-3202FCCE97BD}" srcId="{BF8492D9-5471-44E1-A0B4-92A5FF651A62}" destId="{808014F1-C7E0-494F-BA0C-2E989F2B3E8C}" srcOrd="3" destOrd="0" parTransId="{C6EC5718-F349-46EA-8EED-824E08A90FBB}" sibTransId="{9B5C6038-9281-41D5-97F2-8EB3888EBAC7}"/>
    <dgm:cxn modelId="{499B5B52-4885-4254-97BC-73E7C85AF91D}" type="presOf" srcId="{84E99494-89BF-42B1-BD3B-7F3D6C2902E2}" destId="{BDEA2643-DF50-42CB-B865-BB5BBD2A63A1}" srcOrd="0" destOrd="1" presId="urn:microsoft.com/office/officeart/2005/8/layout/vList5"/>
    <dgm:cxn modelId="{FDC78FA2-3FA6-4921-9F67-88B1F0248779}" type="presOf" srcId="{808014F1-C7E0-494F-BA0C-2E989F2B3E8C}" destId="{05C6E6A6-B2EF-4F1B-BD22-23C8D6656128}" srcOrd="0" destOrd="3" presId="urn:microsoft.com/office/officeart/2005/8/layout/vList5"/>
    <dgm:cxn modelId="{A6A94CE3-9CDD-4033-BEF7-0B93419B79DB}" type="presOf" srcId="{47DD13ED-7CC5-4977-A299-F0AF3FFCFDE1}" destId="{05C6E6A6-B2EF-4F1B-BD22-23C8D6656128}" srcOrd="0" destOrd="2" presId="urn:microsoft.com/office/officeart/2005/8/layout/vList5"/>
    <dgm:cxn modelId="{0C449641-6F4D-4DDF-8312-74F974B8F97C}" srcId="{D54AFDA1-1F87-4EFD-9824-BE89CFDE43B1}" destId="{F5FB63EF-7D2E-4F8B-B427-DF4EDD21F013}" srcOrd="2" destOrd="0" parTransId="{FEE77FC7-703F-4E00-9B1D-543155E47CBB}" sibTransId="{457EC934-A57D-474F-B607-076250A987D0}"/>
    <dgm:cxn modelId="{11471E1B-A838-4700-9B73-AE50EEB90E3C}" srcId="{DD0BCD93-E902-4048-87B0-1BC0C3974E56}" destId="{84E99494-89BF-42B1-BD3B-7F3D6C2902E2}" srcOrd="1" destOrd="0" parTransId="{EFBCC84F-F725-486F-A9D8-ADBF6257383D}" sibTransId="{80F8DE68-EA97-4B69-8493-2B7C5443FCEE}"/>
    <dgm:cxn modelId="{F7FCB84C-CFF2-4357-B93E-754BE26B5769}" type="presOf" srcId="{9D4BAF5D-17FA-42F2-9EA9-9136A9AEDD4B}" destId="{5CFBA336-94E9-490D-9B5F-BE2B870D86E7}" srcOrd="0" destOrd="0" presId="urn:microsoft.com/office/officeart/2005/8/layout/vList5"/>
    <dgm:cxn modelId="{FF541A98-0703-4AAC-AA57-67EA9B627266}" type="presOf" srcId="{DD0BCD93-E902-4048-87B0-1BC0C3974E56}" destId="{3389F9B5-DB7D-4F53-A58D-15662294C532}" srcOrd="0" destOrd="0" presId="urn:microsoft.com/office/officeart/2005/8/layout/vList5"/>
    <dgm:cxn modelId="{7CBC331C-3CAB-4D79-A0A4-7C3ACC607E0C}" type="presOf" srcId="{BF8492D9-5471-44E1-A0B4-92A5FF651A62}" destId="{BAA20703-031F-4DEE-88B5-26C14888756E}" srcOrd="0" destOrd="0" presId="urn:microsoft.com/office/officeart/2005/8/layout/vList5"/>
    <dgm:cxn modelId="{E3E5C523-A708-4E62-9A4F-2FF5AC99FC69}" type="presOf" srcId="{F5FB63EF-7D2E-4F8B-B427-DF4EDD21F013}" destId="{207C8DA3-93AC-4068-A88A-5150BCA0FA5D}" srcOrd="0" destOrd="0" presId="urn:microsoft.com/office/officeart/2005/8/layout/vList5"/>
    <dgm:cxn modelId="{32908E61-CF41-4052-9F5B-5191D3B6FF0A}" srcId="{BF8492D9-5471-44E1-A0B4-92A5FF651A62}" destId="{20507DF6-3622-4884-BA96-9FFB2368105E}" srcOrd="0" destOrd="0" parTransId="{B869B125-D626-4BE6-9F0D-3EDAA5F6562E}" sibTransId="{0D2F1F43-F494-4883-919C-867E0B403351}"/>
    <dgm:cxn modelId="{A6B3343E-82C5-4EB9-9BFE-2DC2C7F59DF5}" type="presOf" srcId="{CC17AB12-80A8-475A-AE8E-F7B33B2689D6}" destId="{BDEA2643-DF50-42CB-B865-BB5BBD2A63A1}" srcOrd="0" destOrd="0" presId="urn:microsoft.com/office/officeart/2005/8/layout/vList5"/>
    <dgm:cxn modelId="{358AA91F-7A23-43AE-B881-22E35CFEC418}" srcId="{F5FB63EF-7D2E-4F8B-B427-DF4EDD21F013}" destId="{C6A3DEB1-509F-4348-959A-3628C8FF3943}" srcOrd="2" destOrd="0" parTransId="{B4EC4AA3-F497-4EA4-AEA9-CF5B547FDF4A}" sibTransId="{8F6D93A9-5383-4F2A-8EFA-62465B454302}"/>
    <dgm:cxn modelId="{DBC3337C-BAF0-4FE0-AA35-86DD0C471D6B}" srcId="{D54AFDA1-1F87-4EFD-9824-BE89CFDE43B1}" destId="{DD0BCD93-E902-4048-87B0-1BC0C3974E56}" srcOrd="1" destOrd="0" parTransId="{E2A9F0BE-0F2E-4341-B917-AB0E1333DCB5}" sibTransId="{6AEBE5D6-F4E1-4740-A444-A22E186CE221}"/>
    <dgm:cxn modelId="{1CA2868D-619D-4F85-A771-F28A16FA70D7}" srcId="{BF8492D9-5471-44E1-A0B4-92A5FF651A62}" destId="{9D912B31-FC33-4381-9C2E-3DF23DFE7DDE}" srcOrd="4" destOrd="0" parTransId="{7C3F8ECD-0300-41EC-8DDB-66D2D1EE11B7}" sibTransId="{6202ABA3-55F8-4565-8B96-1AB2AE25F1BC}"/>
    <dgm:cxn modelId="{190C2B6B-C9F8-4C11-B47C-3E65A2AF15BB}" type="presOf" srcId="{C41F88E1-E610-420D-8105-741D53AFD84D}" destId="{5CFBA336-94E9-490D-9B5F-BE2B870D86E7}" srcOrd="0" destOrd="3" presId="urn:microsoft.com/office/officeart/2005/8/layout/vList5"/>
    <dgm:cxn modelId="{C613B11E-7BFF-4115-9377-72963A8AB9D3}" type="presParOf" srcId="{331E9A77-098E-474C-9406-90C1907F8C7B}" destId="{F0D7F553-CCD7-4AD2-BA7E-B08F0D9CCB51}" srcOrd="0" destOrd="0" presId="urn:microsoft.com/office/officeart/2005/8/layout/vList5"/>
    <dgm:cxn modelId="{EE4399FA-8D32-497E-A033-CE07ED95B591}" type="presParOf" srcId="{F0D7F553-CCD7-4AD2-BA7E-B08F0D9CCB51}" destId="{BAA20703-031F-4DEE-88B5-26C14888756E}" srcOrd="0" destOrd="0" presId="urn:microsoft.com/office/officeart/2005/8/layout/vList5"/>
    <dgm:cxn modelId="{72949CB1-32A9-4ED2-A5B2-F27B24AC2FD9}" type="presParOf" srcId="{F0D7F553-CCD7-4AD2-BA7E-B08F0D9CCB51}" destId="{05C6E6A6-B2EF-4F1B-BD22-23C8D6656128}" srcOrd="1" destOrd="0" presId="urn:microsoft.com/office/officeart/2005/8/layout/vList5"/>
    <dgm:cxn modelId="{E2E05E4B-86E3-4A25-A4B1-B041230854A8}" type="presParOf" srcId="{331E9A77-098E-474C-9406-90C1907F8C7B}" destId="{4033D574-5813-4F61-8586-7FFAA32BE249}" srcOrd="1" destOrd="0" presId="urn:microsoft.com/office/officeart/2005/8/layout/vList5"/>
    <dgm:cxn modelId="{4A7C624D-6E59-4590-98E6-9A769655E00D}" type="presParOf" srcId="{331E9A77-098E-474C-9406-90C1907F8C7B}" destId="{DEE28D79-A4E0-4120-948A-3DD5425D71C0}" srcOrd="2" destOrd="0" presId="urn:microsoft.com/office/officeart/2005/8/layout/vList5"/>
    <dgm:cxn modelId="{FD42252F-449E-4EBF-86D5-86ED4FAA1B99}" type="presParOf" srcId="{DEE28D79-A4E0-4120-948A-3DD5425D71C0}" destId="{3389F9B5-DB7D-4F53-A58D-15662294C532}" srcOrd="0" destOrd="0" presId="urn:microsoft.com/office/officeart/2005/8/layout/vList5"/>
    <dgm:cxn modelId="{8592D52A-405C-4427-866D-B467536A3FA6}" type="presParOf" srcId="{DEE28D79-A4E0-4120-948A-3DD5425D71C0}" destId="{BDEA2643-DF50-42CB-B865-BB5BBD2A63A1}" srcOrd="1" destOrd="0" presId="urn:microsoft.com/office/officeart/2005/8/layout/vList5"/>
    <dgm:cxn modelId="{9564F157-BFE1-49F3-8C59-B719D2CF9A16}" type="presParOf" srcId="{331E9A77-098E-474C-9406-90C1907F8C7B}" destId="{6C803915-BB9A-48B9-9311-748FB6FDE82E}" srcOrd="3" destOrd="0" presId="urn:microsoft.com/office/officeart/2005/8/layout/vList5"/>
    <dgm:cxn modelId="{38061699-C670-4B6C-9664-EEABC0A8443D}" type="presParOf" srcId="{331E9A77-098E-474C-9406-90C1907F8C7B}" destId="{FE9386F9-EFBD-4A8B-9DEE-8040A50DCD7E}" srcOrd="4" destOrd="0" presId="urn:microsoft.com/office/officeart/2005/8/layout/vList5"/>
    <dgm:cxn modelId="{8ED3941A-8E76-4DFA-A701-D483C75F17FE}" type="presParOf" srcId="{FE9386F9-EFBD-4A8B-9DEE-8040A50DCD7E}" destId="{207C8DA3-93AC-4068-A88A-5150BCA0FA5D}" srcOrd="0" destOrd="0" presId="urn:microsoft.com/office/officeart/2005/8/layout/vList5"/>
    <dgm:cxn modelId="{23505499-2FFD-4DC3-8400-146812F258AC}" type="presParOf" srcId="{FE9386F9-EFBD-4A8B-9DEE-8040A50DCD7E}" destId="{5CFBA336-94E9-490D-9B5F-BE2B870D86E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4AFDA1-1F87-4EFD-9824-BE89CFDE43B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F8492D9-5471-44E1-A0B4-92A5FF651A62}">
      <dgm:prSet phldrT="[Text]" custT="1"/>
      <dgm:spPr/>
      <dgm:t>
        <a:bodyPr/>
        <a:lstStyle/>
        <a:p>
          <a:r>
            <a:rPr lang="ru-RU" sz="2700" dirty="0">
              <a:latin typeface="+mj-lt"/>
            </a:rPr>
            <a:t>Государственные гранты/субсидии </a:t>
          </a:r>
        </a:p>
        <a:p>
          <a:r>
            <a:rPr lang="ru-RU" sz="2700" dirty="0">
              <a:latin typeface="+mj-lt"/>
            </a:rPr>
            <a:t>или со-финансирование</a:t>
          </a:r>
          <a:endParaRPr lang="en-US" sz="2700" dirty="0">
            <a:latin typeface="+mj-lt"/>
          </a:endParaRPr>
        </a:p>
      </dgm:t>
    </dgm:pt>
    <dgm:pt modelId="{E99E412D-4517-4598-9166-74E9ABDA0FB0}" type="parTrans" cxnId="{69A6207F-2FD2-4E59-B34C-5D9BF509FDC2}">
      <dgm:prSet/>
      <dgm:spPr/>
      <dgm:t>
        <a:bodyPr/>
        <a:lstStyle/>
        <a:p>
          <a:endParaRPr lang="en-US"/>
        </a:p>
      </dgm:t>
    </dgm:pt>
    <dgm:pt modelId="{0EB2376C-143E-4B9D-8F9D-EDBF6642627B}" type="sibTrans" cxnId="{69A6207F-2FD2-4E59-B34C-5D9BF509FDC2}">
      <dgm:prSet/>
      <dgm:spPr/>
      <dgm:t>
        <a:bodyPr/>
        <a:lstStyle/>
        <a:p>
          <a:endParaRPr lang="en-US"/>
        </a:p>
      </dgm:t>
    </dgm:pt>
    <dgm:pt modelId="{20507DF6-3622-4884-BA96-9FFB2368105E}">
      <dgm:prSet phldrT="[Text]"/>
      <dgm:spPr/>
      <dgm:t>
        <a:bodyPr/>
        <a:lstStyle/>
        <a:p>
          <a:endParaRPr lang="en-US" dirty="0">
            <a:latin typeface="+mj-lt"/>
          </a:endParaRPr>
        </a:p>
      </dgm:t>
    </dgm:pt>
    <dgm:pt modelId="{B869B125-D626-4BE6-9F0D-3EDAA5F6562E}" type="parTrans" cxnId="{32908E61-CF41-4052-9F5B-5191D3B6FF0A}">
      <dgm:prSet/>
      <dgm:spPr/>
      <dgm:t>
        <a:bodyPr/>
        <a:lstStyle/>
        <a:p>
          <a:endParaRPr lang="en-US"/>
        </a:p>
      </dgm:t>
    </dgm:pt>
    <dgm:pt modelId="{0D2F1F43-F494-4883-919C-867E0B403351}" type="sibTrans" cxnId="{32908E61-CF41-4052-9F5B-5191D3B6FF0A}">
      <dgm:prSet/>
      <dgm:spPr/>
      <dgm:t>
        <a:bodyPr/>
        <a:lstStyle/>
        <a:p>
          <a:endParaRPr lang="en-US"/>
        </a:p>
      </dgm:t>
    </dgm:pt>
    <dgm:pt modelId="{DD0BCD93-E902-4048-87B0-1BC0C3974E56}">
      <dgm:prSet phldrT="[Text]" custT="1"/>
      <dgm:spPr/>
      <dgm:t>
        <a:bodyPr/>
        <a:lstStyle/>
        <a:p>
          <a:r>
            <a:rPr lang="ru-RU" sz="2700" dirty="0">
              <a:latin typeface="+mj-lt"/>
            </a:rPr>
            <a:t>Государственные займы</a:t>
          </a:r>
          <a:r>
            <a:rPr lang="de-DE" sz="2700" dirty="0">
              <a:latin typeface="+mj-lt"/>
            </a:rPr>
            <a:t> </a:t>
          </a:r>
          <a:r>
            <a:rPr lang="ru-RU" sz="2700" dirty="0">
              <a:latin typeface="+mj-lt"/>
            </a:rPr>
            <a:t>или со-кредитование</a:t>
          </a:r>
          <a:endParaRPr lang="en-US" sz="2700" dirty="0">
            <a:latin typeface="+mj-lt"/>
          </a:endParaRPr>
        </a:p>
      </dgm:t>
    </dgm:pt>
    <dgm:pt modelId="{E2A9F0BE-0F2E-4341-B917-AB0E1333DCB5}" type="parTrans" cxnId="{DBC3337C-BAF0-4FE0-AA35-86DD0C471D6B}">
      <dgm:prSet/>
      <dgm:spPr/>
      <dgm:t>
        <a:bodyPr/>
        <a:lstStyle/>
        <a:p>
          <a:endParaRPr lang="en-US"/>
        </a:p>
      </dgm:t>
    </dgm:pt>
    <dgm:pt modelId="{6AEBE5D6-F4E1-4740-A444-A22E186CE221}" type="sibTrans" cxnId="{DBC3337C-BAF0-4FE0-AA35-86DD0C471D6B}">
      <dgm:prSet/>
      <dgm:spPr/>
      <dgm:t>
        <a:bodyPr/>
        <a:lstStyle/>
        <a:p>
          <a:endParaRPr lang="en-US"/>
        </a:p>
      </dgm:t>
    </dgm:pt>
    <dgm:pt modelId="{CC17AB12-80A8-475A-AE8E-F7B33B2689D6}">
      <dgm:prSet phldrT="[Text]"/>
      <dgm:spPr/>
      <dgm:t>
        <a:bodyPr/>
        <a:lstStyle/>
        <a:p>
          <a:r>
            <a:rPr lang="ru-RU" dirty="0">
              <a:latin typeface="+mj-lt"/>
            </a:rPr>
            <a:t>Прочие государственные финансовые ведомства</a:t>
          </a:r>
          <a:endParaRPr lang="en-US" dirty="0">
            <a:latin typeface="+mj-lt"/>
          </a:endParaRPr>
        </a:p>
      </dgm:t>
    </dgm:pt>
    <dgm:pt modelId="{F5E98CD3-AD46-499A-BBFA-06254C2263AC}" type="parTrans" cxnId="{68296C84-8D25-48A8-B36E-38FA45D6669D}">
      <dgm:prSet/>
      <dgm:spPr/>
      <dgm:t>
        <a:bodyPr/>
        <a:lstStyle/>
        <a:p>
          <a:endParaRPr lang="en-US"/>
        </a:p>
      </dgm:t>
    </dgm:pt>
    <dgm:pt modelId="{42AC49BE-C121-4908-82C2-C959CE973CB0}" type="sibTrans" cxnId="{68296C84-8D25-48A8-B36E-38FA45D6669D}">
      <dgm:prSet/>
      <dgm:spPr/>
      <dgm:t>
        <a:bodyPr/>
        <a:lstStyle/>
        <a:p>
          <a:endParaRPr lang="en-US"/>
        </a:p>
      </dgm:t>
    </dgm:pt>
    <dgm:pt modelId="{F5FB63EF-7D2E-4F8B-B427-DF4EDD21F013}">
      <dgm:prSet phldrT="[Text]"/>
      <dgm:spPr/>
      <dgm:t>
        <a:bodyPr/>
        <a:lstStyle/>
        <a:p>
          <a:r>
            <a:rPr lang="ru-RU" dirty="0">
              <a:latin typeface="+mj-lt"/>
            </a:rPr>
            <a:t>Государственные гарантии и условные обязательства</a:t>
          </a:r>
          <a:endParaRPr lang="en-US" dirty="0">
            <a:latin typeface="+mj-lt"/>
          </a:endParaRPr>
        </a:p>
      </dgm:t>
    </dgm:pt>
    <dgm:pt modelId="{FEE77FC7-703F-4E00-9B1D-543155E47CBB}" type="parTrans" cxnId="{0C449641-6F4D-4DDF-8312-74F974B8F97C}">
      <dgm:prSet/>
      <dgm:spPr/>
      <dgm:t>
        <a:bodyPr/>
        <a:lstStyle/>
        <a:p>
          <a:endParaRPr lang="en-US"/>
        </a:p>
      </dgm:t>
    </dgm:pt>
    <dgm:pt modelId="{457EC934-A57D-474F-B607-076250A987D0}" type="sibTrans" cxnId="{0C449641-6F4D-4DDF-8312-74F974B8F97C}">
      <dgm:prSet/>
      <dgm:spPr/>
      <dgm:t>
        <a:bodyPr/>
        <a:lstStyle/>
        <a:p>
          <a:endParaRPr lang="en-US"/>
        </a:p>
      </dgm:t>
    </dgm:pt>
    <dgm:pt modelId="{9D4BAF5D-17FA-42F2-9EA9-9136A9AEDD4B}">
      <dgm:prSet phldrT="[Text]"/>
      <dgm:spPr/>
      <dgm:t>
        <a:bodyPr/>
        <a:lstStyle/>
        <a:p>
          <a:r>
            <a:rPr lang="ru-RU" dirty="0">
              <a:latin typeface="+mj-lt"/>
            </a:rPr>
            <a:t>Государственные и частные гарантийные агентства или фонды</a:t>
          </a:r>
          <a:endParaRPr lang="en-US" dirty="0">
            <a:latin typeface="+mj-lt"/>
          </a:endParaRPr>
        </a:p>
      </dgm:t>
    </dgm:pt>
    <dgm:pt modelId="{2FBAC2D2-3C70-4A9D-B0F6-67999AD871C5}" type="parTrans" cxnId="{2EA971DF-8AE8-4305-89B6-A4F865EB824E}">
      <dgm:prSet/>
      <dgm:spPr/>
      <dgm:t>
        <a:bodyPr/>
        <a:lstStyle/>
        <a:p>
          <a:endParaRPr lang="en-US"/>
        </a:p>
      </dgm:t>
    </dgm:pt>
    <dgm:pt modelId="{2C9463E5-8918-4C78-B0C0-0AF13C90410F}" type="sibTrans" cxnId="{2EA971DF-8AE8-4305-89B6-A4F865EB824E}">
      <dgm:prSet/>
      <dgm:spPr/>
      <dgm:t>
        <a:bodyPr/>
        <a:lstStyle/>
        <a:p>
          <a:endParaRPr lang="en-US"/>
        </a:p>
      </dgm:t>
    </dgm:pt>
    <dgm:pt modelId="{26A23C22-DBCC-41E1-8B76-E9C1E26CE83D}">
      <dgm:prSet/>
      <dgm:spPr/>
      <dgm:t>
        <a:bodyPr/>
        <a:lstStyle/>
        <a:p>
          <a:r>
            <a:rPr lang="ru-RU" altLang="ko-KR" dirty="0">
              <a:latin typeface="+mj-lt"/>
            </a:rPr>
            <a:t>Местные сообщества</a:t>
          </a:r>
          <a:endParaRPr lang="ko-KR" altLang="en-US" dirty="0">
            <a:latin typeface="+mj-lt"/>
          </a:endParaRPr>
        </a:p>
      </dgm:t>
    </dgm:pt>
    <dgm:pt modelId="{AA2490E7-48FF-49E3-B863-4A50293DF9B6}" type="parTrans" cxnId="{878D8698-5BFF-449A-8132-C101935EE83A}">
      <dgm:prSet/>
      <dgm:spPr/>
      <dgm:t>
        <a:bodyPr/>
        <a:lstStyle/>
        <a:p>
          <a:endParaRPr lang="en-US"/>
        </a:p>
      </dgm:t>
    </dgm:pt>
    <dgm:pt modelId="{1AB13DBC-94D9-426E-81CA-2E38D6D31001}" type="sibTrans" cxnId="{878D8698-5BFF-449A-8132-C101935EE83A}">
      <dgm:prSet/>
      <dgm:spPr/>
      <dgm:t>
        <a:bodyPr/>
        <a:lstStyle/>
        <a:p>
          <a:endParaRPr lang="en-US"/>
        </a:p>
      </dgm:t>
    </dgm:pt>
    <dgm:pt modelId="{50E81BFF-21D8-4619-B2F6-74A0001310F7}">
      <dgm:prSet/>
      <dgm:spPr/>
      <dgm:t>
        <a:bodyPr/>
        <a:lstStyle/>
        <a:p>
          <a:r>
            <a:rPr lang="ru-RU" altLang="ko-KR" dirty="0">
              <a:latin typeface="+mj-lt"/>
            </a:rPr>
            <a:t>Региональный бюджет</a:t>
          </a:r>
          <a:endParaRPr lang="ko-KR" altLang="en-US" dirty="0">
            <a:latin typeface="+mj-lt"/>
          </a:endParaRPr>
        </a:p>
      </dgm:t>
    </dgm:pt>
    <dgm:pt modelId="{E201DACB-7198-4FA8-A3FE-1C2323D782DA}" type="parTrans" cxnId="{7B8AA289-1553-4859-A866-9E67F1E18378}">
      <dgm:prSet/>
      <dgm:spPr/>
      <dgm:t>
        <a:bodyPr/>
        <a:lstStyle/>
        <a:p>
          <a:endParaRPr lang="de-DE"/>
        </a:p>
      </dgm:t>
    </dgm:pt>
    <dgm:pt modelId="{5F5F83C4-EF81-4D81-855A-2B483324406C}" type="sibTrans" cxnId="{7B8AA289-1553-4859-A866-9E67F1E18378}">
      <dgm:prSet/>
      <dgm:spPr/>
      <dgm:t>
        <a:bodyPr/>
        <a:lstStyle/>
        <a:p>
          <a:endParaRPr lang="de-DE"/>
        </a:p>
      </dgm:t>
    </dgm:pt>
    <dgm:pt modelId="{824C7ECA-A436-4CF7-A5CE-E3A73020706E}">
      <dgm:prSet/>
      <dgm:spPr/>
      <dgm:t>
        <a:bodyPr/>
        <a:lstStyle/>
        <a:p>
          <a:r>
            <a:rPr lang="ru-RU" altLang="ko-KR" dirty="0">
              <a:latin typeface="+mj-lt"/>
            </a:rPr>
            <a:t>Специальные фонды</a:t>
          </a:r>
          <a:endParaRPr lang="ko-KR" altLang="en-US" dirty="0">
            <a:latin typeface="+mj-lt"/>
          </a:endParaRPr>
        </a:p>
      </dgm:t>
    </dgm:pt>
    <dgm:pt modelId="{A244723C-C21D-4DC3-AF24-F1E689D5F6CB}" type="parTrans" cxnId="{FEA6AD17-5A4E-4BC0-BA85-4BCFD0644708}">
      <dgm:prSet/>
      <dgm:spPr/>
      <dgm:t>
        <a:bodyPr/>
        <a:lstStyle/>
        <a:p>
          <a:endParaRPr lang="de-DE"/>
        </a:p>
      </dgm:t>
    </dgm:pt>
    <dgm:pt modelId="{16AA19C2-7E01-4F21-997A-1807BD28569E}" type="sibTrans" cxnId="{FEA6AD17-5A4E-4BC0-BA85-4BCFD0644708}">
      <dgm:prSet/>
      <dgm:spPr/>
      <dgm:t>
        <a:bodyPr/>
        <a:lstStyle/>
        <a:p>
          <a:endParaRPr lang="de-DE"/>
        </a:p>
      </dgm:t>
    </dgm:pt>
    <dgm:pt modelId="{B9DA92DE-BB3E-4877-B7FB-629C236DC311}">
      <dgm:prSet/>
      <dgm:spPr/>
      <dgm:t>
        <a:bodyPr/>
        <a:lstStyle/>
        <a:p>
          <a:r>
            <a:rPr lang="ru-RU" altLang="ko-KR" dirty="0">
              <a:latin typeface="+mj-lt"/>
            </a:rPr>
            <a:t>Национальный бюджет</a:t>
          </a:r>
          <a:endParaRPr lang="ko-KR" altLang="en-US" dirty="0">
            <a:latin typeface="+mj-lt"/>
          </a:endParaRPr>
        </a:p>
      </dgm:t>
    </dgm:pt>
    <dgm:pt modelId="{150E3018-BFA1-4B67-BEAB-0FA8CAC4ACB0}" type="parTrans" cxnId="{96520EDB-E009-4BF1-8F2B-D70F98D8C1C2}">
      <dgm:prSet/>
      <dgm:spPr/>
      <dgm:t>
        <a:bodyPr/>
        <a:lstStyle/>
        <a:p>
          <a:endParaRPr lang="de-DE"/>
        </a:p>
      </dgm:t>
    </dgm:pt>
    <dgm:pt modelId="{5C5B984A-112B-40B6-8577-CB977BBC7A72}" type="sibTrans" cxnId="{96520EDB-E009-4BF1-8F2B-D70F98D8C1C2}">
      <dgm:prSet/>
      <dgm:spPr/>
      <dgm:t>
        <a:bodyPr/>
        <a:lstStyle/>
        <a:p>
          <a:endParaRPr lang="de-DE"/>
        </a:p>
      </dgm:t>
    </dgm:pt>
    <dgm:pt modelId="{B457B476-9D6F-47CA-94CC-29CA54C079EA}">
      <dgm:prSet phldrT="[Text]"/>
      <dgm:spPr/>
      <dgm:t>
        <a:bodyPr/>
        <a:lstStyle/>
        <a:p>
          <a:r>
            <a:rPr lang="ru-RU" dirty="0">
              <a:latin typeface="+mj-lt"/>
            </a:rPr>
            <a:t>Национальные банки развития</a:t>
          </a:r>
          <a:endParaRPr lang="en-US" dirty="0">
            <a:latin typeface="+mj-lt"/>
          </a:endParaRPr>
        </a:p>
      </dgm:t>
    </dgm:pt>
    <dgm:pt modelId="{7B74B168-9F16-424A-BD1C-B7DE162FB514}" type="parTrans" cxnId="{D5D9A187-1ACC-423E-92C3-08E7FBE84B5F}">
      <dgm:prSet/>
      <dgm:spPr/>
      <dgm:t>
        <a:bodyPr/>
        <a:lstStyle/>
        <a:p>
          <a:endParaRPr lang="de-DE"/>
        </a:p>
      </dgm:t>
    </dgm:pt>
    <dgm:pt modelId="{1A7A65A9-986B-4D91-8A7C-4413C79A24A0}" type="sibTrans" cxnId="{D5D9A187-1ACC-423E-92C3-08E7FBE84B5F}">
      <dgm:prSet/>
      <dgm:spPr/>
      <dgm:t>
        <a:bodyPr/>
        <a:lstStyle/>
        <a:p>
          <a:endParaRPr lang="de-DE"/>
        </a:p>
      </dgm:t>
    </dgm:pt>
    <dgm:pt modelId="{343E8039-CB28-420B-8D8F-F29672574955}">
      <dgm:prSet phldrT="[Text]"/>
      <dgm:spPr/>
      <dgm:t>
        <a:bodyPr/>
        <a:lstStyle/>
        <a:p>
          <a:r>
            <a:rPr lang="ru-RU" dirty="0">
              <a:latin typeface="+mj-lt"/>
            </a:rPr>
            <a:t>Министерство финансов</a:t>
          </a:r>
          <a:endParaRPr lang="en-US" dirty="0">
            <a:latin typeface="+mj-lt"/>
          </a:endParaRPr>
        </a:p>
      </dgm:t>
    </dgm:pt>
    <dgm:pt modelId="{32D73F13-1B1B-4C1F-BCAE-CFD3DB9AB965}" type="parTrans" cxnId="{B3BD9E78-5DB2-4FA4-9E13-B9C0B5D3BE79}">
      <dgm:prSet/>
      <dgm:spPr/>
      <dgm:t>
        <a:bodyPr/>
        <a:lstStyle/>
        <a:p>
          <a:endParaRPr lang="de-DE"/>
        </a:p>
      </dgm:t>
    </dgm:pt>
    <dgm:pt modelId="{80F69AAE-31E8-4E89-9098-EE7D39EE3DB3}" type="sibTrans" cxnId="{B3BD9E78-5DB2-4FA4-9E13-B9C0B5D3BE79}">
      <dgm:prSet/>
      <dgm:spPr/>
      <dgm:t>
        <a:bodyPr/>
        <a:lstStyle/>
        <a:p>
          <a:endParaRPr lang="de-DE"/>
        </a:p>
      </dgm:t>
    </dgm:pt>
    <dgm:pt modelId="{EFA6B78F-D215-489A-BAA9-A637F555517D}">
      <dgm:prSet phldrT="[Text]"/>
      <dgm:spPr/>
      <dgm:t>
        <a:bodyPr/>
        <a:lstStyle/>
        <a:p>
          <a:r>
            <a:rPr lang="ru-RU" dirty="0">
              <a:latin typeface="+mj-lt"/>
            </a:rPr>
            <a:t>Национальные банки развития</a:t>
          </a:r>
          <a:endParaRPr lang="en-US" dirty="0">
            <a:latin typeface="+mj-lt"/>
          </a:endParaRPr>
        </a:p>
      </dgm:t>
    </dgm:pt>
    <dgm:pt modelId="{8D42AF84-7F97-4638-80C2-3D7D3531509B}" type="parTrans" cxnId="{E5778AF0-71B1-405E-8A36-87EA4C039B34}">
      <dgm:prSet/>
      <dgm:spPr/>
      <dgm:t>
        <a:bodyPr/>
        <a:lstStyle/>
        <a:p>
          <a:endParaRPr lang="de-DE"/>
        </a:p>
      </dgm:t>
    </dgm:pt>
    <dgm:pt modelId="{A8BA085E-4887-428F-8138-8AAFEDF8A8B6}" type="sibTrans" cxnId="{E5778AF0-71B1-405E-8A36-87EA4C039B34}">
      <dgm:prSet/>
      <dgm:spPr/>
      <dgm:t>
        <a:bodyPr/>
        <a:lstStyle/>
        <a:p>
          <a:endParaRPr lang="de-DE"/>
        </a:p>
      </dgm:t>
    </dgm:pt>
    <dgm:pt modelId="{45B3B697-6879-44BC-89B6-1974FE9A6D86}">
      <dgm:prSet/>
      <dgm:spPr/>
      <dgm:t>
        <a:bodyPr/>
        <a:lstStyle/>
        <a:p>
          <a:r>
            <a:rPr lang="ru-RU" dirty="0">
              <a:latin typeface="+mj-lt"/>
            </a:rPr>
            <a:t>Министерство финансов</a:t>
          </a:r>
          <a:endParaRPr lang="en-US" dirty="0">
            <a:latin typeface="+mj-lt"/>
          </a:endParaRPr>
        </a:p>
      </dgm:t>
    </dgm:pt>
    <dgm:pt modelId="{C07E58A8-0707-407D-B9EA-F615BCC2CBF1}" type="parTrans" cxnId="{E7C43BDA-ECBB-44A0-8FD7-2720B4551ACE}">
      <dgm:prSet/>
      <dgm:spPr/>
      <dgm:t>
        <a:bodyPr/>
        <a:lstStyle/>
        <a:p>
          <a:endParaRPr lang="en-US"/>
        </a:p>
      </dgm:t>
    </dgm:pt>
    <dgm:pt modelId="{4810A68C-BB23-4F8E-A0C3-E96FF75BBAB1}" type="sibTrans" cxnId="{E7C43BDA-ECBB-44A0-8FD7-2720B4551ACE}">
      <dgm:prSet/>
      <dgm:spPr/>
      <dgm:t>
        <a:bodyPr/>
        <a:lstStyle/>
        <a:p>
          <a:endParaRPr lang="en-US"/>
        </a:p>
      </dgm:t>
    </dgm:pt>
    <dgm:pt modelId="{331E9A77-098E-474C-9406-90C1907F8C7B}" type="pres">
      <dgm:prSet presAssocID="{D54AFDA1-1F87-4EFD-9824-BE89CFDE43B1}" presName="Name0" presStyleCnt="0">
        <dgm:presLayoutVars>
          <dgm:dir/>
          <dgm:animLvl val="lvl"/>
          <dgm:resizeHandles val="exact"/>
        </dgm:presLayoutVars>
      </dgm:prSet>
      <dgm:spPr/>
      <dgm:t>
        <a:bodyPr/>
        <a:lstStyle/>
        <a:p>
          <a:endParaRPr lang="en-US"/>
        </a:p>
      </dgm:t>
    </dgm:pt>
    <dgm:pt modelId="{F0D7F553-CCD7-4AD2-BA7E-B08F0D9CCB51}" type="pres">
      <dgm:prSet presAssocID="{BF8492D9-5471-44E1-A0B4-92A5FF651A62}" presName="linNode" presStyleCnt="0"/>
      <dgm:spPr/>
    </dgm:pt>
    <dgm:pt modelId="{BAA20703-031F-4DEE-88B5-26C14888756E}" type="pres">
      <dgm:prSet presAssocID="{BF8492D9-5471-44E1-A0B4-92A5FF651A62}" presName="parentText" presStyleLbl="node1" presStyleIdx="0" presStyleCnt="3" custScaleX="399844" custScaleY="51021" custLinFactNeighborY="-151">
        <dgm:presLayoutVars>
          <dgm:chMax val="1"/>
          <dgm:bulletEnabled val="1"/>
        </dgm:presLayoutVars>
      </dgm:prSet>
      <dgm:spPr/>
      <dgm:t>
        <a:bodyPr/>
        <a:lstStyle/>
        <a:p>
          <a:endParaRPr lang="en-US"/>
        </a:p>
      </dgm:t>
    </dgm:pt>
    <dgm:pt modelId="{05C6E6A6-B2EF-4F1B-BD22-23C8D6656128}" type="pres">
      <dgm:prSet presAssocID="{BF8492D9-5471-44E1-A0B4-92A5FF651A62}" presName="descendantText" presStyleLbl="alignAccFollowNode1" presStyleIdx="0" presStyleCnt="3" custScaleX="399550" custScaleY="60607">
        <dgm:presLayoutVars>
          <dgm:bulletEnabled val="1"/>
        </dgm:presLayoutVars>
      </dgm:prSet>
      <dgm:spPr/>
      <dgm:t>
        <a:bodyPr/>
        <a:lstStyle/>
        <a:p>
          <a:endParaRPr lang="en-US"/>
        </a:p>
      </dgm:t>
    </dgm:pt>
    <dgm:pt modelId="{4033D574-5813-4F61-8586-7FFAA32BE249}" type="pres">
      <dgm:prSet presAssocID="{0EB2376C-143E-4B9D-8F9D-EDBF6642627B}" presName="sp" presStyleCnt="0"/>
      <dgm:spPr/>
    </dgm:pt>
    <dgm:pt modelId="{DEE28D79-A4E0-4120-948A-3DD5425D71C0}" type="pres">
      <dgm:prSet presAssocID="{DD0BCD93-E902-4048-87B0-1BC0C3974E56}" presName="linNode" presStyleCnt="0"/>
      <dgm:spPr/>
    </dgm:pt>
    <dgm:pt modelId="{3389F9B5-DB7D-4F53-A58D-15662294C532}" type="pres">
      <dgm:prSet presAssocID="{DD0BCD93-E902-4048-87B0-1BC0C3974E56}" presName="parentText" presStyleLbl="node1" presStyleIdx="1" presStyleCnt="3" custScaleY="24252">
        <dgm:presLayoutVars>
          <dgm:chMax val="1"/>
          <dgm:bulletEnabled val="1"/>
        </dgm:presLayoutVars>
      </dgm:prSet>
      <dgm:spPr/>
      <dgm:t>
        <a:bodyPr/>
        <a:lstStyle/>
        <a:p>
          <a:endParaRPr lang="en-US"/>
        </a:p>
      </dgm:t>
    </dgm:pt>
    <dgm:pt modelId="{BDEA2643-DF50-42CB-B865-BB5BBD2A63A1}" type="pres">
      <dgm:prSet presAssocID="{DD0BCD93-E902-4048-87B0-1BC0C3974E56}" presName="descendantText" presStyleLbl="alignAccFollowNode1" presStyleIdx="1" presStyleCnt="3" custScaleY="28928">
        <dgm:presLayoutVars>
          <dgm:bulletEnabled val="1"/>
        </dgm:presLayoutVars>
      </dgm:prSet>
      <dgm:spPr/>
      <dgm:t>
        <a:bodyPr/>
        <a:lstStyle/>
        <a:p>
          <a:endParaRPr lang="en-US"/>
        </a:p>
      </dgm:t>
    </dgm:pt>
    <dgm:pt modelId="{6C803915-BB9A-48B9-9311-748FB6FDE82E}" type="pres">
      <dgm:prSet presAssocID="{6AEBE5D6-F4E1-4740-A444-A22E186CE221}" presName="sp" presStyleCnt="0"/>
      <dgm:spPr/>
    </dgm:pt>
    <dgm:pt modelId="{FE9386F9-EFBD-4A8B-9DEE-8040A50DCD7E}" type="pres">
      <dgm:prSet presAssocID="{F5FB63EF-7D2E-4F8B-B427-DF4EDD21F013}" presName="linNode" presStyleCnt="0"/>
      <dgm:spPr/>
    </dgm:pt>
    <dgm:pt modelId="{207C8DA3-93AC-4068-A88A-5150BCA0FA5D}" type="pres">
      <dgm:prSet presAssocID="{F5FB63EF-7D2E-4F8B-B427-DF4EDD21F013}" presName="parentText" presStyleLbl="node1" presStyleIdx="2" presStyleCnt="3" custScaleY="28963">
        <dgm:presLayoutVars>
          <dgm:chMax val="1"/>
          <dgm:bulletEnabled val="1"/>
        </dgm:presLayoutVars>
      </dgm:prSet>
      <dgm:spPr/>
      <dgm:t>
        <a:bodyPr/>
        <a:lstStyle/>
        <a:p>
          <a:endParaRPr lang="en-US"/>
        </a:p>
      </dgm:t>
    </dgm:pt>
    <dgm:pt modelId="{5CFBA336-94E9-490D-9B5F-BE2B870D86E7}" type="pres">
      <dgm:prSet presAssocID="{F5FB63EF-7D2E-4F8B-B427-DF4EDD21F013}" presName="descendantText" presStyleLbl="alignAccFollowNode1" presStyleIdx="2" presStyleCnt="3" custScaleY="36660">
        <dgm:presLayoutVars>
          <dgm:bulletEnabled val="1"/>
        </dgm:presLayoutVars>
      </dgm:prSet>
      <dgm:spPr/>
      <dgm:t>
        <a:bodyPr/>
        <a:lstStyle/>
        <a:p>
          <a:endParaRPr lang="en-US"/>
        </a:p>
      </dgm:t>
    </dgm:pt>
  </dgm:ptLst>
  <dgm:cxnLst>
    <dgm:cxn modelId="{8F0BFA8A-470A-4EA8-9B5D-3530C20F3FD1}" type="presOf" srcId="{B457B476-9D6F-47CA-94CC-29CA54C079EA}" destId="{5CFBA336-94E9-490D-9B5F-BE2B870D86E7}" srcOrd="0" destOrd="1" presId="urn:microsoft.com/office/officeart/2005/8/layout/vList5"/>
    <dgm:cxn modelId="{D32879DF-8EEE-4E9D-9213-6275022B6E00}" type="presOf" srcId="{824C7ECA-A436-4CF7-A5CE-E3A73020706E}" destId="{05C6E6A6-B2EF-4F1B-BD22-23C8D6656128}" srcOrd="0" destOrd="4" presId="urn:microsoft.com/office/officeart/2005/8/layout/vList5"/>
    <dgm:cxn modelId="{84F187C2-B750-4C47-9A55-B2E6F4813C4C}" type="presOf" srcId="{26A23C22-DBCC-41E1-8B76-E9C1E26CE83D}" destId="{05C6E6A6-B2EF-4F1B-BD22-23C8D6656128}" srcOrd="0" destOrd="1" presId="urn:microsoft.com/office/officeart/2005/8/layout/vList5"/>
    <dgm:cxn modelId="{2EA971DF-8AE8-4305-89B6-A4F865EB824E}" srcId="{F5FB63EF-7D2E-4F8B-B427-DF4EDD21F013}" destId="{9D4BAF5D-17FA-42F2-9EA9-9136A9AEDD4B}" srcOrd="0" destOrd="0" parTransId="{2FBAC2D2-3C70-4A9D-B0F6-67999AD871C5}" sibTransId="{2C9463E5-8918-4C78-B0C0-0AF13C90410F}"/>
    <dgm:cxn modelId="{96520EDB-E009-4BF1-8F2B-D70F98D8C1C2}" srcId="{BF8492D9-5471-44E1-A0B4-92A5FF651A62}" destId="{B9DA92DE-BB3E-4877-B7FB-629C236DC311}" srcOrd="2" destOrd="0" parTransId="{150E3018-BFA1-4B67-BEAB-0FA8CAC4ACB0}" sibTransId="{5C5B984A-112B-40B6-8577-CB977BBC7A72}"/>
    <dgm:cxn modelId="{D5D9A187-1ACC-423E-92C3-08E7FBE84B5F}" srcId="{F5FB63EF-7D2E-4F8B-B427-DF4EDD21F013}" destId="{B457B476-9D6F-47CA-94CC-29CA54C079EA}" srcOrd="1" destOrd="0" parTransId="{7B74B168-9F16-424A-BD1C-B7DE162FB514}" sibTransId="{1A7A65A9-986B-4D91-8A7C-4413C79A24A0}"/>
    <dgm:cxn modelId="{76472232-B64B-4FDD-9E02-698931F76A59}" type="presOf" srcId="{20507DF6-3622-4884-BA96-9FFB2368105E}" destId="{05C6E6A6-B2EF-4F1B-BD22-23C8D6656128}" srcOrd="0" destOrd="0" presId="urn:microsoft.com/office/officeart/2005/8/layout/vList5"/>
    <dgm:cxn modelId="{26B9F5ED-0FA5-46C3-9656-DE8420135DCC}" type="presOf" srcId="{D54AFDA1-1F87-4EFD-9824-BE89CFDE43B1}" destId="{331E9A77-098E-474C-9406-90C1907F8C7B}" srcOrd="0" destOrd="0" presId="urn:microsoft.com/office/officeart/2005/8/layout/vList5"/>
    <dgm:cxn modelId="{878D8698-5BFF-449A-8132-C101935EE83A}" srcId="{BF8492D9-5471-44E1-A0B4-92A5FF651A62}" destId="{26A23C22-DBCC-41E1-8B76-E9C1E26CE83D}" srcOrd="1" destOrd="0" parTransId="{AA2490E7-48FF-49E3-B863-4A50293DF9B6}" sibTransId="{1AB13DBC-94D9-426E-81CA-2E38D6D31001}"/>
    <dgm:cxn modelId="{69A6207F-2FD2-4E59-B34C-5D9BF509FDC2}" srcId="{D54AFDA1-1F87-4EFD-9824-BE89CFDE43B1}" destId="{BF8492D9-5471-44E1-A0B4-92A5FF651A62}" srcOrd="0" destOrd="0" parTransId="{E99E412D-4517-4598-9166-74E9ABDA0FB0}" sibTransId="{0EB2376C-143E-4B9D-8F9D-EDBF6642627B}"/>
    <dgm:cxn modelId="{0F8992B6-B644-4182-A7CF-ACE19CB9FE16}" type="presOf" srcId="{343E8039-CB28-420B-8D8F-F29672574955}" destId="{5CFBA336-94E9-490D-9B5F-BE2B870D86E7}" srcOrd="0" destOrd="2" presId="urn:microsoft.com/office/officeart/2005/8/layout/vList5"/>
    <dgm:cxn modelId="{AC142CF0-8170-4D50-87E5-F90E662265B8}" type="presOf" srcId="{45B3B697-6879-44BC-89B6-1974FE9A6D86}" destId="{BDEA2643-DF50-42CB-B865-BB5BBD2A63A1}" srcOrd="0" destOrd="1" presId="urn:microsoft.com/office/officeart/2005/8/layout/vList5"/>
    <dgm:cxn modelId="{68296C84-8D25-48A8-B36E-38FA45D6669D}" srcId="{DD0BCD93-E902-4048-87B0-1BC0C3974E56}" destId="{CC17AB12-80A8-475A-AE8E-F7B33B2689D6}" srcOrd="2" destOrd="0" parTransId="{F5E98CD3-AD46-499A-BBFA-06254C2263AC}" sibTransId="{42AC49BE-C121-4908-82C2-C959CE973CB0}"/>
    <dgm:cxn modelId="{A3858C81-2AF5-4B3E-98E5-F028F2215077}" type="presOf" srcId="{EFA6B78F-D215-489A-BAA9-A637F555517D}" destId="{BDEA2643-DF50-42CB-B865-BB5BBD2A63A1}" srcOrd="0" destOrd="0" presId="urn:microsoft.com/office/officeart/2005/8/layout/vList5"/>
    <dgm:cxn modelId="{E7C43BDA-ECBB-44A0-8FD7-2720B4551ACE}" srcId="{DD0BCD93-E902-4048-87B0-1BC0C3974E56}" destId="{45B3B697-6879-44BC-89B6-1974FE9A6D86}" srcOrd="1" destOrd="0" parTransId="{C07E58A8-0707-407D-B9EA-F615BCC2CBF1}" sibTransId="{4810A68C-BB23-4F8E-A0C3-E96FF75BBAB1}"/>
    <dgm:cxn modelId="{7B8AA289-1553-4859-A866-9E67F1E18378}" srcId="{BF8492D9-5471-44E1-A0B4-92A5FF651A62}" destId="{50E81BFF-21D8-4619-B2F6-74A0001310F7}" srcOrd="3" destOrd="0" parTransId="{E201DACB-7198-4FA8-A3FE-1C2323D782DA}" sibTransId="{5F5F83C4-EF81-4D81-855A-2B483324406C}"/>
    <dgm:cxn modelId="{E5778AF0-71B1-405E-8A36-87EA4C039B34}" srcId="{DD0BCD93-E902-4048-87B0-1BC0C3974E56}" destId="{EFA6B78F-D215-489A-BAA9-A637F555517D}" srcOrd="0" destOrd="0" parTransId="{8D42AF84-7F97-4638-80C2-3D7D3531509B}" sibTransId="{A8BA085E-4887-428F-8138-8AAFEDF8A8B6}"/>
    <dgm:cxn modelId="{542D0EA0-9E13-460B-841E-28594ACA872F}" type="presOf" srcId="{50E81BFF-21D8-4619-B2F6-74A0001310F7}" destId="{05C6E6A6-B2EF-4F1B-BD22-23C8D6656128}" srcOrd="0" destOrd="3" presId="urn:microsoft.com/office/officeart/2005/8/layout/vList5"/>
    <dgm:cxn modelId="{0C449641-6F4D-4DDF-8312-74F974B8F97C}" srcId="{D54AFDA1-1F87-4EFD-9824-BE89CFDE43B1}" destId="{F5FB63EF-7D2E-4F8B-B427-DF4EDD21F013}" srcOrd="2" destOrd="0" parTransId="{FEE77FC7-703F-4E00-9B1D-543155E47CBB}" sibTransId="{457EC934-A57D-474F-B607-076250A987D0}"/>
    <dgm:cxn modelId="{FEA6AD17-5A4E-4BC0-BA85-4BCFD0644708}" srcId="{BF8492D9-5471-44E1-A0B4-92A5FF651A62}" destId="{824C7ECA-A436-4CF7-A5CE-E3A73020706E}" srcOrd="4" destOrd="0" parTransId="{A244723C-C21D-4DC3-AF24-F1E689D5F6CB}" sibTransId="{16AA19C2-7E01-4F21-997A-1807BD28569E}"/>
    <dgm:cxn modelId="{FF541A98-0703-4AAC-AA57-67EA9B627266}" type="presOf" srcId="{DD0BCD93-E902-4048-87B0-1BC0C3974E56}" destId="{3389F9B5-DB7D-4F53-A58D-15662294C532}" srcOrd="0" destOrd="0" presId="urn:microsoft.com/office/officeart/2005/8/layout/vList5"/>
    <dgm:cxn modelId="{7CBC331C-3CAB-4D79-A0A4-7C3ACC607E0C}" type="presOf" srcId="{BF8492D9-5471-44E1-A0B4-92A5FF651A62}" destId="{BAA20703-031F-4DEE-88B5-26C14888756E}" srcOrd="0" destOrd="0" presId="urn:microsoft.com/office/officeart/2005/8/layout/vList5"/>
    <dgm:cxn modelId="{F7FCB84C-CFF2-4357-B93E-754BE26B5769}" type="presOf" srcId="{9D4BAF5D-17FA-42F2-9EA9-9136A9AEDD4B}" destId="{5CFBA336-94E9-490D-9B5F-BE2B870D86E7}" srcOrd="0" destOrd="0" presId="urn:microsoft.com/office/officeart/2005/8/layout/vList5"/>
    <dgm:cxn modelId="{B3BD9E78-5DB2-4FA4-9E13-B9C0B5D3BE79}" srcId="{F5FB63EF-7D2E-4F8B-B427-DF4EDD21F013}" destId="{343E8039-CB28-420B-8D8F-F29672574955}" srcOrd="2" destOrd="0" parTransId="{32D73F13-1B1B-4C1F-BCAE-CFD3DB9AB965}" sibTransId="{80F69AAE-31E8-4E89-9098-EE7D39EE3DB3}"/>
    <dgm:cxn modelId="{E3E5C523-A708-4E62-9A4F-2FF5AC99FC69}" type="presOf" srcId="{F5FB63EF-7D2E-4F8B-B427-DF4EDD21F013}" destId="{207C8DA3-93AC-4068-A88A-5150BCA0FA5D}" srcOrd="0" destOrd="0" presId="urn:microsoft.com/office/officeart/2005/8/layout/vList5"/>
    <dgm:cxn modelId="{32908E61-CF41-4052-9F5B-5191D3B6FF0A}" srcId="{BF8492D9-5471-44E1-A0B4-92A5FF651A62}" destId="{20507DF6-3622-4884-BA96-9FFB2368105E}" srcOrd="0" destOrd="0" parTransId="{B869B125-D626-4BE6-9F0D-3EDAA5F6562E}" sibTransId="{0D2F1F43-F494-4883-919C-867E0B403351}"/>
    <dgm:cxn modelId="{A6B3343E-82C5-4EB9-9BFE-2DC2C7F59DF5}" type="presOf" srcId="{CC17AB12-80A8-475A-AE8E-F7B33B2689D6}" destId="{BDEA2643-DF50-42CB-B865-BB5BBD2A63A1}" srcOrd="0" destOrd="2" presId="urn:microsoft.com/office/officeart/2005/8/layout/vList5"/>
    <dgm:cxn modelId="{DBC3337C-BAF0-4FE0-AA35-86DD0C471D6B}" srcId="{D54AFDA1-1F87-4EFD-9824-BE89CFDE43B1}" destId="{DD0BCD93-E902-4048-87B0-1BC0C3974E56}" srcOrd="1" destOrd="0" parTransId="{E2A9F0BE-0F2E-4341-B917-AB0E1333DCB5}" sibTransId="{6AEBE5D6-F4E1-4740-A444-A22E186CE221}"/>
    <dgm:cxn modelId="{EAAEF7CE-67EF-402D-B91E-D2B49F869DC9}" type="presOf" srcId="{B9DA92DE-BB3E-4877-B7FB-629C236DC311}" destId="{05C6E6A6-B2EF-4F1B-BD22-23C8D6656128}" srcOrd="0" destOrd="2" presId="urn:microsoft.com/office/officeart/2005/8/layout/vList5"/>
    <dgm:cxn modelId="{C613B11E-7BFF-4115-9377-72963A8AB9D3}" type="presParOf" srcId="{331E9A77-098E-474C-9406-90C1907F8C7B}" destId="{F0D7F553-CCD7-4AD2-BA7E-B08F0D9CCB51}" srcOrd="0" destOrd="0" presId="urn:microsoft.com/office/officeart/2005/8/layout/vList5"/>
    <dgm:cxn modelId="{EE4399FA-8D32-497E-A033-CE07ED95B591}" type="presParOf" srcId="{F0D7F553-CCD7-4AD2-BA7E-B08F0D9CCB51}" destId="{BAA20703-031F-4DEE-88B5-26C14888756E}" srcOrd="0" destOrd="0" presId="urn:microsoft.com/office/officeart/2005/8/layout/vList5"/>
    <dgm:cxn modelId="{72949CB1-32A9-4ED2-A5B2-F27B24AC2FD9}" type="presParOf" srcId="{F0D7F553-CCD7-4AD2-BA7E-B08F0D9CCB51}" destId="{05C6E6A6-B2EF-4F1B-BD22-23C8D6656128}" srcOrd="1" destOrd="0" presId="urn:microsoft.com/office/officeart/2005/8/layout/vList5"/>
    <dgm:cxn modelId="{E2E05E4B-86E3-4A25-A4B1-B041230854A8}" type="presParOf" srcId="{331E9A77-098E-474C-9406-90C1907F8C7B}" destId="{4033D574-5813-4F61-8586-7FFAA32BE249}" srcOrd="1" destOrd="0" presId="urn:microsoft.com/office/officeart/2005/8/layout/vList5"/>
    <dgm:cxn modelId="{4A7C624D-6E59-4590-98E6-9A769655E00D}" type="presParOf" srcId="{331E9A77-098E-474C-9406-90C1907F8C7B}" destId="{DEE28D79-A4E0-4120-948A-3DD5425D71C0}" srcOrd="2" destOrd="0" presId="urn:microsoft.com/office/officeart/2005/8/layout/vList5"/>
    <dgm:cxn modelId="{FD42252F-449E-4EBF-86D5-86ED4FAA1B99}" type="presParOf" srcId="{DEE28D79-A4E0-4120-948A-3DD5425D71C0}" destId="{3389F9B5-DB7D-4F53-A58D-15662294C532}" srcOrd="0" destOrd="0" presId="urn:microsoft.com/office/officeart/2005/8/layout/vList5"/>
    <dgm:cxn modelId="{8592D52A-405C-4427-866D-B467536A3FA6}" type="presParOf" srcId="{DEE28D79-A4E0-4120-948A-3DD5425D71C0}" destId="{BDEA2643-DF50-42CB-B865-BB5BBD2A63A1}" srcOrd="1" destOrd="0" presId="urn:microsoft.com/office/officeart/2005/8/layout/vList5"/>
    <dgm:cxn modelId="{9564F157-BFE1-49F3-8C59-B719D2CF9A16}" type="presParOf" srcId="{331E9A77-098E-474C-9406-90C1907F8C7B}" destId="{6C803915-BB9A-48B9-9311-748FB6FDE82E}" srcOrd="3" destOrd="0" presId="urn:microsoft.com/office/officeart/2005/8/layout/vList5"/>
    <dgm:cxn modelId="{38061699-C670-4B6C-9664-EEABC0A8443D}" type="presParOf" srcId="{331E9A77-098E-474C-9406-90C1907F8C7B}" destId="{FE9386F9-EFBD-4A8B-9DEE-8040A50DCD7E}" srcOrd="4" destOrd="0" presId="urn:microsoft.com/office/officeart/2005/8/layout/vList5"/>
    <dgm:cxn modelId="{8ED3941A-8E76-4DFA-A701-D483C75F17FE}" type="presParOf" srcId="{FE9386F9-EFBD-4A8B-9DEE-8040A50DCD7E}" destId="{207C8DA3-93AC-4068-A88A-5150BCA0FA5D}" srcOrd="0" destOrd="0" presId="urn:microsoft.com/office/officeart/2005/8/layout/vList5"/>
    <dgm:cxn modelId="{23505499-2FFD-4DC3-8400-146812F258AC}" type="presParOf" srcId="{FE9386F9-EFBD-4A8B-9DEE-8040A50DCD7E}" destId="{5CFBA336-94E9-490D-9B5F-BE2B870D86E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D1ABA5-72E8-4ECC-AD27-CE89C72139D4}" type="doc">
      <dgm:prSet loTypeId="urn:microsoft.com/office/officeart/2005/8/layout/chevron1" loCatId="process" qsTypeId="urn:microsoft.com/office/officeart/2005/8/quickstyle/simple1" qsCatId="simple" csTypeId="urn:microsoft.com/office/officeart/2005/8/colors/accent1_2" csCatId="accent1" phldr="1"/>
      <dgm:spPr/>
    </dgm:pt>
    <dgm:pt modelId="{C9ECA48F-0C4B-43B0-9553-C7DA4CA6CD95}">
      <dgm:prSet phldrT="[Text]" custT="1"/>
      <dgm:spPr>
        <a:solidFill>
          <a:schemeClr val="tx2"/>
        </a:solidFill>
      </dgm:spPr>
      <dgm:t>
        <a:bodyPr/>
        <a:lstStyle/>
        <a:p>
          <a:r>
            <a:rPr lang="ru-RU" sz="1200" b="1" dirty="0">
              <a:latin typeface="Calibri Light" panose="020F0302020204030204" pitchFamily="34" charset="0"/>
              <a:cs typeface="Calibri Light" panose="020F0302020204030204" pitchFamily="34" charset="0"/>
            </a:rPr>
            <a:t>ИДЕНТИФИКАЦИЯ И СКРИНИНГ</a:t>
          </a:r>
          <a:endParaRPr lang="en-US" sz="1200" b="1" dirty="0">
            <a:latin typeface="Calibri Light" panose="020F0302020204030204" pitchFamily="34" charset="0"/>
            <a:cs typeface="Calibri Light" panose="020F0302020204030204" pitchFamily="34" charset="0"/>
          </a:endParaRPr>
        </a:p>
      </dgm:t>
    </dgm:pt>
    <dgm:pt modelId="{F951AD52-5D1B-43F2-9BCD-3424C2350883}" type="parTrans" cxnId="{47D5D648-8A08-4F2C-96B2-0A82A167A6AD}">
      <dgm:prSet/>
      <dgm:spPr/>
      <dgm:t>
        <a:bodyPr/>
        <a:lstStyle/>
        <a:p>
          <a:endParaRPr lang="en-US"/>
        </a:p>
      </dgm:t>
    </dgm:pt>
    <dgm:pt modelId="{64C0A90B-ECCB-42D2-9104-CDAFB4FD8D51}" type="sibTrans" cxnId="{47D5D648-8A08-4F2C-96B2-0A82A167A6AD}">
      <dgm:prSet/>
      <dgm:spPr/>
      <dgm:t>
        <a:bodyPr/>
        <a:lstStyle/>
        <a:p>
          <a:endParaRPr lang="en-US"/>
        </a:p>
      </dgm:t>
    </dgm:pt>
    <dgm:pt modelId="{6036C251-8DBE-4641-AD8F-396B36F35D7B}">
      <dgm:prSet custT="1"/>
      <dgm:spPr>
        <a:solidFill>
          <a:schemeClr val="tx2"/>
        </a:solidFill>
      </dgm:spPr>
      <dgm:t>
        <a:bodyPr/>
        <a:lstStyle/>
        <a:p>
          <a:r>
            <a:rPr lang="ru-RU" sz="1000" b="1" dirty="0">
              <a:latin typeface="Calibri Light" panose="020F0302020204030204" pitchFamily="34" charset="0"/>
              <a:cs typeface="Calibri Light" panose="020F0302020204030204" pitchFamily="34" charset="0"/>
            </a:rPr>
            <a:t>УПРАВЛЕНИЕ ПРОЕКТОМ:  ЭКСПЛУАТАЦИЯ ТЕХ.ОБСЛУЖИВАНИЕ И ВОЗВРАТ</a:t>
          </a:r>
          <a:endParaRPr lang="en-US" sz="1000" b="1" dirty="0">
            <a:latin typeface="Calibri Light" panose="020F0302020204030204" pitchFamily="34" charset="0"/>
            <a:cs typeface="Calibri Light" panose="020F0302020204030204" pitchFamily="34" charset="0"/>
          </a:endParaRPr>
        </a:p>
      </dgm:t>
    </dgm:pt>
    <dgm:pt modelId="{89DD4B8C-7D9D-4E1B-A285-50523E50479B}" type="sibTrans" cxnId="{774D64C1-72EB-44AC-8D93-511A2E3E1A04}">
      <dgm:prSet/>
      <dgm:spPr/>
      <dgm:t>
        <a:bodyPr/>
        <a:lstStyle/>
        <a:p>
          <a:endParaRPr lang="en-US"/>
        </a:p>
      </dgm:t>
    </dgm:pt>
    <dgm:pt modelId="{06B10308-8CA3-42B4-A68C-D8FAE40F9170}" type="parTrans" cxnId="{774D64C1-72EB-44AC-8D93-511A2E3E1A04}">
      <dgm:prSet/>
      <dgm:spPr/>
      <dgm:t>
        <a:bodyPr/>
        <a:lstStyle/>
        <a:p>
          <a:endParaRPr lang="en-US"/>
        </a:p>
      </dgm:t>
    </dgm:pt>
    <dgm:pt modelId="{3C4D6AD6-46DC-47D3-B04B-6D73BE648795}">
      <dgm:prSet custT="1"/>
      <dgm:spPr>
        <a:solidFill>
          <a:schemeClr val="tx2"/>
        </a:solidFill>
      </dgm:spPr>
      <dgm:t>
        <a:bodyPr/>
        <a:lstStyle/>
        <a:p>
          <a:r>
            <a:rPr lang="ru-RU" sz="1100" b="1" dirty="0">
              <a:latin typeface="Calibri Light" panose="020F0302020204030204" pitchFamily="34" charset="0"/>
              <a:cs typeface="Calibri Light" panose="020F0302020204030204" pitchFamily="34" charset="0"/>
            </a:rPr>
            <a:t>УПРАВЛЕНИЕ ПРОЕКТОМ: СТРОИТЕЛЬСТВО  И СДАЧА В ЭКСПЛУАТАЦИЮ</a:t>
          </a:r>
          <a:endParaRPr lang="en-US" sz="1100" b="1" dirty="0">
            <a:latin typeface="Calibri Light" panose="020F0302020204030204" pitchFamily="34" charset="0"/>
            <a:cs typeface="Calibri Light" panose="020F0302020204030204" pitchFamily="34" charset="0"/>
          </a:endParaRPr>
        </a:p>
      </dgm:t>
    </dgm:pt>
    <dgm:pt modelId="{DF0A9A40-E53D-438F-91DC-578E9346C8ED}" type="sibTrans" cxnId="{63D69C71-BDA0-4471-86AE-52321FBD13A9}">
      <dgm:prSet/>
      <dgm:spPr/>
      <dgm:t>
        <a:bodyPr/>
        <a:lstStyle/>
        <a:p>
          <a:endParaRPr lang="en-US"/>
        </a:p>
      </dgm:t>
    </dgm:pt>
    <dgm:pt modelId="{233D68E5-CB22-4AA6-BCDD-56E5B30C6E46}" type="parTrans" cxnId="{63D69C71-BDA0-4471-86AE-52321FBD13A9}">
      <dgm:prSet/>
      <dgm:spPr/>
      <dgm:t>
        <a:bodyPr/>
        <a:lstStyle/>
        <a:p>
          <a:endParaRPr lang="en-US"/>
        </a:p>
      </dgm:t>
    </dgm:pt>
    <dgm:pt modelId="{6B166FB8-0A94-48C2-A481-D6DB5D20499D}">
      <dgm:prSet/>
      <dgm:spPr>
        <a:solidFill>
          <a:schemeClr val="tx2"/>
        </a:solidFill>
      </dgm:spPr>
      <dgm:t>
        <a:bodyPr/>
        <a:lstStyle/>
        <a:p>
          <a:r>
            <a:rPr lang="ru-RU" b="1" dirty="0">
              <a:latin typeface="Calibri Light" panose="020F0302020204030204" pitchFamily="34" charset="0"/>
              <a:cs typeface="Calibri Light" panose="020F0302020204030204" pitchFamily="34" charset="0"/>
            </a:rPr>
            <a:t>КОНКУРСНАЯ ПРОЦЕДУРА И ЗАКЛЮЧЕНИЕ ДОГОВОРА</a:t>
          </a:r>
          <a:endParaRPr lang="en-US" b="1" dirty="0">
            <a:latin typeface="Calibri Light" panose="020F0302020204030204" pitchFamily="34" charset="0"/>
            <a:cs typeface="Calibri Light" panose="020F0302020204030204" pitchFamily="34" charset="0"/>
          </a:endParaRPr>
        </a:p>
      </dgm:t>
    </dgm:pt>
    <dgm:pt modelId="{195942F1-1C60-4758-9BC3-FB9AC72689D8}" type="sibTrans" cxnId="{FA2CB9C1-EF94-4D55-991D-5FD55281C562}">
      <dgm:prSet/>
      <dgm:spPr/>
      <dgm:t>
        <a:bodyPr/>
        <a:lstStyle/>
        <a:p>
          <a:endParaRPr lang="en-US"/>
        </a:p>
      </dgm:t>
    </dgm:pt>
    <dgm:pt modelId="{2BE74CEA-233F-49B7-BD96-6A4DE3B9711E}" type="parTrans" cxnId="{FA2CB9C1-EF94-4D55-991D-5FD55281C562}">
      <dgm:prSet/>
      <dgm:spPr/>
      <dgm:t>
        <a:bodyPr/>
        <a:lstStyle/>
        <a:p>
          <a:endParaRPr lang="en-US"/>
        </a:p>
      </dgm:t>
    </dgm:pt>
    <dgm:pt modelId="{4EA6870D-3250-45BA-9623-6679709C3778}">
      <dgm:prSet custT="1"/>
      <dgm:spPr>
        <a:solidFill>
          <a:schemeClr val="tx2"/>
        </a:solidFill>
      </dgm:spPr>
      <dgm:t>
        <a:bodyPr/>
        <a:lstStyle/>
        <a:p>
          <a:r>
            <a:rPr lang="ru-RU" sz="1100" b="1" dirty="0">
              <a:latin typeface="Calibri Light" panose="020F0302020204030204" pitchFamily="34" charset="0"/>
              <a:cs typeface="Calibri Light" panose="020F0302020204030204" pitchFamily="34" charset="0"/>
            </a:rPr>
            <a:t>СТРУКТУРИРОВАНИЕ ДОГОВОРА И СОСТАВЛЕНИЕ КОНКУРСНОЙ ПРОЦЕДУРЫ </a:t>
          </a:r>
          <a:endParaRPr lang="en-US" sz="1100" b="1" dirty="0">
            <a:latin typeface="Calibri Light" panose="020F0302020204030204" pitchFamily="34" charset="0"/>
            <a:cs typeface="Calibri Light" panose="020F0302020204030204" pitchFamily="34" charset="0"/>
          </a:endParaRPr>
        </a:p>
      </dgm:t>
    </dgm:pt>
    <dgm:pt modelId="{D28F7800-2FAD-444B-9C0D-D7832898F78F}" type="sibTrans" cxnId="{A2A4FB1E-3C81-4FAA-A7FC-A277779F438D}">
      <dgm:prSet/>
      <dgm:spPr/>
      <dgm:t>
        <a:bodyPr/>
        <a:lstStyle/>
        <a:p>
          <a:endParaRPr lang="en-US"/>
        </a:p>
      </dgm:t>
    </dgm:pt>
    <dgm:pt modelId="{798A47F0-3654-43E9-A2FB-EF866371CF40}" type="parTrans" cxnId="{A2A4FB1E-3C81-4FAA-A7FC-A277779F438D}">
      <dgm:prSet/>
      <dgm:spPr/>
      <dgm:t>
        <a:bodyPr/>
        <a:lstStyle/>
        <a:p>
          <a:endParaRPr lang="en-US"/>
        </a:p>
      </dgm:t>
    </dgm:pt>
    <dgm:pt modelId="{A77579D1-2EFF-4757-83C4-5AB51B5A1D34}">
      <dgm:prSet custT="1"/>
      <dgm:spPr>
        <a:solidFill>
          <a:schemeClr val="tx2"/>
        </a:solidFill>
      </dgm:spPr>
      <dgm:t>
        <a:bodyPr/>
        <a:lstStyle/>
        <a:p>
          <a:r>
            <a:rPr lang="ru-RU" sz="1200" b="1" dirty="0">
              <a:latin typeface="Calibri Light" panose="020F0302020204030204" pitchFamily="34" charset="0"/>
              <a:cs typeface="Calibri Light" panose="020F0302020204030204" pitchFamily="34" charset="0"/>
            </a:rPr>
            <a:t>ОЦЕНКА ПРОЕКТА И ПОДГОТОВКА ПРОЕКТНОГО ДОГОВОРА</a:t>
          </a:r>
          <a:endParaRPr lang="en-US" sz="1200" b="1" dirty="0">
            <a:latin typeface="Calibri Light" panose="020F0302020204030204" pitchFamily="34" charset="0"/>
            <a:cs typeface="Calibri Light" panose="020F0302020204030204" pitchFamily="34" charset="0"/>
          </a:endParaRPr>
        </a:p>
      </dgm:t>
    </dgm:pt>
    <dgm:pt modelId="{68930817-353F-4057-AB64-E25E46B4E681}" type="sibTrans" cxnId="{1DC7B3CE-053C-4B8C-86A9-EBD6530B8336}">
      <dgm:prSet/>
      <dgm:spPr/>
      <dgm:t>
        <a:bodyPr/>
        <a:lstStyle/>
        <a:p>
          <a:endParaRPr lang="en-US"/>
        </a:p>
      </dgm:t>
    </dgm:pt>
    <dgm:pt modelId="{D83DECB5-0365-4750-B740-31B2DB53A681}" type="parTrans" cxnId="{1DC7B3CE-053C-4B8C-86A9-EBD6530B8336}">
      <dgm:prSet/>
      <dgm:spPr/>
      <dgm:t>
        <a:bodyPr/>
        <a:lstStyle/>
        <a:p>
          <a:endParaRPr lang="en-US"/>
        </a:p>
      </dgm:t>
    </dgm:pt>
    <dgm:pt modelId="{2A809C68-E07A-4E9E-88EC-117806014B16}" type="pres">
      <dgm:prSet presAssocID="{4FD1ABA5-72E8-4ECC-AD27-CE89C72139D4}" presName="Name0" presStyleCnt="0">
        <dgm:presLayoutVars>
          <dgm:dir/>
          <dgm:animLvl val="lvl"/>
          <dgm:resizeHandles val="exact"/>
        </dgm:presLayoutVars>
      </dgm:prSet>
      <dgm:spPr/>
    </dgm:pt>
    <dgm:pt modelId="{CFEAC1CC-DBEE-45CF-A75F-A333FE72D14C}" type="pres">
      <dgm:prSet presAssocID="{C9ECA48F-0C4B-43B0-9553-C7DA4CA6CD95}" presName="parTxOnly" presStyleLbl="node1" presStyleIdx="0" presStyleCnt="6" custScaleX="103458" custScaleY="134814">
        <dgm:presLayoutVars>
          <dgm:chMax val="0"/>
          <dgm:chPref val="0"/>
          <dgm:bulletEnabled val="1"/>
        </dgm:presLayoutVars>
      </dgm:prSet>
      <dgm:spPr/>
      <dgm:t>
        <a:bodyPr/>
        <a:lstStyle/>
        <a:p>
          <a:endParaRPr lang="en-US"/>
        </a:p>
      </dgm:t>
    </dgm:pt>
    <dgm:pt modelId="{38C5F2AD-2E4C-47F8-9EFC-689BF414D866}" type="pres">
      <dgm:prSet presAssocID="{64C0A90B-ECCB-42D2-9104-CDAFB4FD8D51}" presName="parTxOnlySpace" presStyleCnt="0"/>
      <dgm:spPr/>
    </dgm:pt>
    <dgm:pt modelId="{048BF335-6842-4906-8A6C-0EF6373C68F8}" type="pres">
      <dgm:prSet presAssocID="{A77579D1-2EFF-4757-83C4-5AB51B5A1D34}" presName="parTxOnly" presStyleLbl="node1" presStyleIdx="1" presStyleCnt="6" custScaleY="132710">
        <dgm:presLayoutVars>
          <dgm:chMax val="0"/>
          <dgm:chPref val="0"/>
          <dgm:bulletEnabled val="1"/>
        </dgm:presLayoutVars>
      </dgm:prSet>
      <dgm:spPr/>
      <dgm:t>
        <a:bodyPr/>
        <a:lstStyle/>
        <a:p>
          <a:endParaRPr lang="en-US"/>
        </a:p>
      </dgm:t>
    </dgm:pt>
    <dgm:pt modelId="{5E8BC60A-F238-474F-BE9D-2586DFA2F3D5}" type="pres">
      <dgm:prSet presAssocID="{68930817-353F-4057-AB64-E25E46B4E681}" presName="parTxOnlySpace" presStyleCnt="0"/>
      <dgm:spPr/>
    </dgm:pt>
    <dgm:pt modelId="{B7D3E6C1-93BA-45AB-9132-F9DD6B793E95}" type="pres">
      <dgm:prSet presAssocID="{4EA6870D-3250-45BA-9623-6679709C3778}" presName="parTxOnly" presStyleLbl="node1" presStyleIdx="2" presStyleCnt="6" custScaleY="134814">
        <dgm:presLayoutVars>
          <dgm:chMax val="0"/>
          <dgm:chPref val="0"/>
          <dgm:bulletEnabled val="1"/>
        </dgm:presLayoutVars>
      </dgm:prSet>
      <dgm:spPr/>
      <dgm:t>
        <a:bodyPr/>
        <a:lstStyle/>
        <a:p>
          <a:endParaRPr lang="en-US"/>
        </a:p>
      </dgm:t>
    </dgm:pt>
    <dgm:pt modelId="{8BF24E17-12D6-4C30-8E9F-71E58315463A}" type="pres">
      <dgm:prSet presAssocID="{D28F7800-2FAD-444B-9C0D-D7832898F78F}" presName="parTxOnlySpace" presStyleCnt="0"/>
      <dgm:spPr/>
    </dgm:pt>
    <dgm:pt modelId="{2E3C0200-BB34-4265-9AAF-11141C879984}" type="pres">
      <dgm:prSet presAssocID="{6B166FB8-0A94-48C2-A481-D6DB5D20499D}" presName="parTxOnly" presStyleLbl="node1" presStyleIdx="3" presStyleCnt="6" custScaleY="134814">
        <dgm:presLayoutVars>
          <dgm:chMax val="0"/>
          <dgm:chPref val="0"/>
          <dgm:bulletEnabled val="1"/>
        </dgm:presLayoutVars>
      </dgm:prSet>
      <dgm:spPr/>
      <dgm:t>
        <a:bodyPr/>
        <a:lstStyle/>
        <a:p>
          <a:endParaRPr lang="en-US"/>
        </a:p>
      </dgm:t>
    </dgm:pt>
    <dgm:pt modelId="{3749E8CE-EAEE-4E69-9392-B3AFA6445175}" type="pres">
      <dgm:prSet presAssocID="{195942F1-1C60-4758-9BC3-FB9AC72689D8}" presName="parTxOnlySpace" presStyleCnt="0"/>
      <dgm:spPr/>
    </dgm:pt>
    <dgm:pt modelId="{1A797FAA-57C5-4F6C-B957-73E9054492A7}" type="pres">
      <dgm:prSet presAssocID="{3C4D6AD6-46DC-47D3-B04B-6D73BE648795}" presName="parTxOnly" presStyleLbl="node1" presStyleIdx="4" presStyleCnt="6" custScaleX="105104" custScaleY="134814">
        <dgm:presLayoutVars>
          <dgm:chMax val="0"/>
          <dgm:chPref val="0"/>
          <dgm:bulletEnabled val="1"/>
        </dgm:presLayoutVars>
      </dgm:prSet>
      <dgm:spPr/>
      <dgm:t>
        <a:bodyPr/>
        <a:lstStyle/>
        <a:p>
          <a:endParaRPr lang="en-US"/>
        </a:p>
      </dgm:t>
    </dgm:pt>
    <dgm:pt modelId="{6B152D31-E363-4F2C-8E26-193C83DAB7CD}" type="pres">
      <dgm:prSet presAssocID="{DF0A9A40-E53D-438F-91DC-578E9346C8ED}" presName="parTxOnlySpace" presStyleCnt="0"/>
      <dgm:spPr/>
    </dgm:pt>
    <dgm:pt modelId="{1E257D7E-4506-44AE-B13D-AFB5F2FF541E}" type="pres">
      <dgm:prSet presAssocID="{6036C251-8DBE-4641-AD8F-396B36F35D7B}" presName="parTxOnly" presStyleLbl="node1" presStyleIdx="5" presStyleCnt="6" custScaleY="134814">
        <dgm:presLayoutVars>
          <dgm:chMax val="0"/>
          <dgm:chPref val="0"/>
          <dgm:bulletEnabled val="1"/>
        </dgm:presLayoutVars>
      </dgm:prSet>
      <dgm:spPr/>
      <dgm:t>
        <a:bodyPr/>
        <a:lstStyle/>
        <a:p>
          <a:endParaRPr lang="en-US"/>
        </a:p>
      </dgm:t>
    </dgm:pt>
  </dgm:ptLst>
  <dgm:cxnLst>
    <dgm:cxn modelId="{6F879D40-DAB0-4167-AF31-F257BB9A226D}" type="presOf" srcId="{C9ECA48F-0C4B-43B0-9553-C7DA4CA6CD95}" destId="{CFEAC1CC-DBEE-45CF-A75F-A333FE72D14C}" srcOrd="0" destOrd="0" presId="urn:microsoft.com/office/officeart/2005/8/layout/chevron1"/>
    <dgm:cxn modelId="{43D3909D-CBF2-4303-9039-5D08F91AEE25}" type="presOf" srcId="{6036C251-8DBE-4641-AD8F-396B36F35D7B}" destId="{1E257D7E-4506-44AE-B13D-AFB5F2FF541E}" srcOrd="0" destOrd="0" presId="urn:microsoft.com/office/officeart/2005/8/layout/chevron1"/>
    <dgm:cxn modelId="{A2A4FB1E-3C81-4FAA-A7FC-A277779F438D}" srcId="{4FD1ABA5-72E8-4ECC-AD27-CE89C72139D4}" destId="{4EA6870D-3250-45BA-9623-6679709C3778}" srcOrd="2" destOrd="0" parTransId="{798A47F0-3654-43E9-A2FB-EF866371CF40}" sibTransId="{D28F7800-2FAD-444B-9C0D-D7832898F78F}"/>
    <dgm:cxn modelId="{05B7F062-1C02-4403-B115-4AC6639E973E}" type="presOf" srcId="{3C4D6AD6-46DC-47D3-B04B-6D73BE648795}" destId="{1A797FAA-57C5-4F6C-B957-73E9054492A7}" srcOrd="0" destOrd="0" presId="urn:microsoft.com/office/officeart/2005/8/layout/chevron1"/>
    <dgm:cxn modelId="{47D5D648-8A08-4F2C-96B2-0A82A167A6AD}" srcId="{4FD1ABA5-72E8-4ECC-AD27-CE89C72139D4}" destId="{C9ECA48F-0C4B-43B0-9553-C7DA4CA6CD95}" srcOrd="0" destOrd="0" parTransId="{F951AD52-5D1B-43F2-9BCD-3424C2350883}" sibTransId="{64C0A90B-ECCB-42D2-9104-CDAFB4FD8D51}"/>
    <dgm:cxn modelId="{107B4D3F-8CC6-4F6D-B6D3-421A2B356BD5}" type="presOf" srcId="{6B166FB8-0A94-48C2-A481-D6DB5D20499D}" destId="{2E3C0200-BB34-4265-9AAF-11141C879984}" srcOrd="0" destOrd="0" presId="urn:microsoft.com/office/officeart/2005/8/layout/chevron1"/>
    <dgm:cxn modelId="{77F58B8A-51B9-40B6-8AAE-5A9AD533ACFC}" type="presOf" srcId="{A77579D1-2EFF-4757-83C4-5AB51B5A1D34}" destId="{048BF335-6842-4906-8A6C-0EF6373C68F8}" srcOrd="0" destOrd="0" presId="urn:microsoft.com/office/officeart/2005/8/layout/chevron1"/>
    <dgm:cxn modelId="{FA2CB9C1-EF94-4D55-991D-5FD55281C562}" srcId="{4FD1ABA5-72E8-4ECC-AD27-CE89C72139D4}" destId="{6B166FB8-0A94-48C2-A481-D6DB5D20499D}" srcOrd="3" destOrd="0" parTransId="{2BE74CEA-233F-49B7-BD96-6A4DE3B9711E}" sibTransId="{195942F1-1C60-4758-9BC3-FB9AC72689D8}"/>
    <dgm:cxn modelId="{1DC7B3CE-053C-4B8C-86A9-EBD6530B8336}" srcId="{4FD1ABA5-72E8-4ECC-AD27-CE89C72139D4}" destId="{A77579D1-2EFF-4757-83C4-5AB51B5A1D34}" srcOrd="1" destOrd="0" parTransId="{D83DECB5-0365-4750-B740-31B2DB53A681}" sibTransId="{68930817-353F-4057-AB64-E25E46B4E681}"/>
    <dgm:cxn modelId="{26272C30-47EE-477B-A806-E8D73617E8DB}" type="presOf" srcId="{4FD1ABA5-72E8-4ECC-AD27-CE89C72139D4}" destId="{2A809C68-E07A-4E9E-88EC-117806014B16}" srcOrd="0" destOrd="0" presId="urn:microsoft.com/office/officeart/2005/8/layout/chevron1"/>
    <dgm:cxn modelId="{63D69C71-BDA0-4471-86AE-52321FBD13A9}" srcId="{4FD1ABA5-72E8-4ECC-AD27-CE89C72139D4}" destId="{3C4D6AD6-46DC-47D3-B04B-6D73BE648795}" srcOrd="4" destOrd="0" parTransId="{233D68E5-CB22-4AA6-BCDD-56E5B30C6E46}" sibTransId="{DF0A9A40-E53D-438F-91DC-578E9346C8ED}"/>
    <dgm:cxn modelId="{774D64C1-72EB-44AC-8D93-511A2E3E1A04}" srcId="{4FD1ABA5-72E8-4ECC-AD27-CE89C72139D4}" destId="{6036C251-8DBE-4641-AD8F-396B36F35D7B}" srcOrd="5" destOrd="0" parTransId="{06B10308-8CA3-42B4-A68C-D8FAE40F9170}" sibTransId="{89DD4B8C-7D9D-4E1B-A285-50523E50479B}"/>
    <dgm:cxn modelId="{790C6886-F6D3-4639-95FA-8F40FBA2ABCF}" type="presOf" srcId="{4EA6870D-3250-45BA-9623-6679709C3778}" destId="{B7D3E6C1-93BA-45AB-9132-F9DD6B793E95}" srcOrd="0" destOrd="0" presId="urn:microsoft.com/office/officeart/2005/8/layout/chevron1"/>
    <dgm:cxn modelId="{23D146F3-4D31-423E-8994-8B408368C0C1}" type="presParOf" srcId="{2A809C68-E07A-4E9E-88EC-117806014B16}" destId="{CFEAC1CC-DBEE-45CF-A75F-A333FE72D14C}" srcOrd="0" destOrd="0" presId="urn:microsoft.com/office/officeart/2005/8/layout/chevron1"/>
    <dgm:cxn modelId="{8213FCB0-EB97-4BA6-B93D-BBCB863053E0}" type="presParOf" srcId="{2A809C68-E07A-4E9E-88EC-117806014B16}" destId="{38C5F2AD-2E4C-47F8-9EFC-689BF414D866}" srcOrd="1" destOrd="0" presId="urn:microsoft.com/office/officeart/2005/8/layout/chevron1"/>
    <dgm:cxn modelId="{C4BC6D23-47C9-473B-9A1B-2D1479B3E91E}" type="presParOf" srcId="{2A809C68-E07A-4E9E-88EC-117806014B16}" destId="{048BF335-6842-4906-8A6C-0EF6373C68F8}" srcOrd="2" destOrd="0" presId="urn:microsoft.com/office/officeart/2005/8/layout/chevron1"/>
    <dgm:cxn modelId="{51982991-EEB2-4D94-857A-A47C6F6E76E0}" type="presParOf" srcId="{2A809C68-E07A-4E9E-88EC-117806014B16}" destId="{5E8BC60A-F238-474F-BE9D-2586DFA2F3D5}" srcOrd="3" destOrd="0" presId="urn:microsoft.com/office/officeart/2005/8/layout/chevron1"/>
    <dgm:cxn modelId="{B11BC07F-0A28-43CB-8E5D-1111F37793C0}" type="presParOf" srcId="{2A809C68-E07A-4E9E-88EC-117806014B16}" destId="{B7D3E6C1-93BA-45AB-9132-F9DD6B793E95}" srcOrd="4" destOrd="0" presId="urn:microsoft.com/office/officeart/2005/8/layout/chevron1"/>
    <dgm:cxn modelId="{E476E087-46B6-4856-A931-BA5E959D4DFF}" type="presParOf" srcId="{2A809C68-E07A-4E9E-88EC-117806014B16}" destId="{8BF24E17-12D6-4C30-8E9F-71E58315463A}" srcOrd="5" destOrd="0" presId="urn:microsoft.com/office/officeart/2005/8/layout/chevron1"/>
    <dgm:cxn modelId="{C2A2C3A8-CDCE-484A-AB04-F4AE9FE5A44B}" type="presParOf" srcId="{2A809C68-E07A-4E9E-88EC-117806014B16}" destId="{2E3C0200-BB34-4265-9AAF-11141C879984}" srcOrd="6" destOrd="0" presId="urn:microsoft.com/office/officeart/2005/8/layout/chevron1"/>
    <dgm:cxn modelId="{08F4278D-844C-4E3A-B2A7-E686F1F82955}" type="presParOf" srcId="{2A809C68-E07A-4E9E-88EC-117806014B16}" destId="{3749E8CE-EAEE-4E69-9392-B3AFA6445175}" srcOrd="7" destOrd="0" presId="urn:microsoft.com/office/officeart/2005/8/layout/chevron1"/>
    <dgm:cxn modelId="{097FF511-F05D-486F-A12A-F1A06F679985}" type="presParOf" srcId="{2A809C68-E07A-4E9E-88EC-117806014B16}" destId="{1A797FAA-57C5-4F6C-B957-73E9054492A7}" srcOrd="8" destOrd="0" presId="urn:microsoft.com/office/officeart/2005/8/layout/chevron1"/>
    <dgm:cxn modelId="{A9AF14F7-B385-4214-B177-C760208332B9}" type="presParOf" srcId="{2A809C68-E07A-4E9E-88EC-117806014B16}" destId="{6B152D31-E363-4F2C-8E26-193C83DAB7CD}" srcOrd="9" destOrd="0" presId="urn:microsoft.com/office/officeart/2005/8/layout/chevron1"/>
    <dgm:cxn modelId="{43E35DC7-C58B-4D75-BF98-6C3D225CD4BA}" type="presParOf" srcId="{2A809C68-E07A-4E9E-88EC-117806014B16}" destId="{1E257D7E-4506-44AE-B13D-AFB5F2FF541E}" srcOrd="10"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D1ABA5-72E8-4ECC-AD27-CE89C72139D4}" type="doc">
      <dgm:prSet loTypeId="urn:microsoft.com/office/officeart/2005/8/layout/chevron1" loCatId="process" qsTypeId="urn:microsoft.com/office/officeart/2005/8/quickstyle/simple1" qsCatId="simple" csTypeId="urn:microsoft.com/office/officeart/2005/8/colors/accent1_2" csCatId="accent1" phldr="1"/>
      <dgm:spPr/>
    </dgm:pt>
    <dgm:pt modelId="{C9ECA48F-0C4B-43B0-9553-C7DA4CA6CD95}">
      <dgm:prSet phldrT="[Text]" custT="1"/>
      <dgm:spPr>
        <a:solidFill>
          <a:schemeClr val="accent2"/>
        </a:solidFill>
      </dgm:spPr>
      <dgm:t>
        <a:bodyPr/>
        <a:lstStyle/>
        <a:p>
          <a:r>
            <a:rPr lang="ru-RU" sz="1200" b="1" dirty="0">
              <a:latin typeface="Calibri Light" panose="020F0302020204030204" pitchFamily="34" charset="0"/>
              <a:cs typeface="Calibri Light" panose="020F0302020204030204" pitchFamily="34" charset="0"/>
            </a:rPr>
            <a:t>ИДЕНТИФ-Я </a:t>
          </a:r>
        </a:p>
        <a:p>
          <a:r>
            <a:rPr lang="ru-RU" sz="1200" b="1" dirty="0">
              <a:latin typeface="Calibri Light" panose="020F0302020204030204" pitchFamily="34" charset="0"/>
              <a:cs typeface="Calibri Light" panose="020F0302020204030204" pitchFamily="34" charset="0"/>
            </a:rPr>
            <a:t>И СКРИНИНГ</a:t>
          </a:r>
          <a:endParaRPr lang="en-US" sz="1200" b="1" dirty="0">
            <a:latin typeface="Calibri Light" panose="020F0302020204030204" pitchFamily="34" charset="0"/>
            <a:cs typeface="Calibri Light" panose="020F0302020204030204" pitchFamily="34" charset="0"/>
          </a:endParaRPr>
        </a:p>
      </dgm:t>
    </dgm:pt>
    <dgm:pt modelId="{F951AD52-5D1B-43F2-9BCD-3424C2350883}" type="parTrans" cxnId="{47D5D648-8A08-4F2C-96B2-0A82A167A6AD}">
      <dgm:prSet/>
      <dgm:spPr/>
      <dgm:t>
        <a:bodyPr/>
        <a:lstStyle/>
        <a:p>
          <a:endParaRPr lang="en-US"/>
        </a:p>
      </dgm:t>
    </dgm:pt>
    <dgm:pt modelId="{64C0A90B-ECCB-42D2-9104-CDAFB4FD8D51}" type="sibTrans" cxnId="{47D5D648-8A08-4F2C-96B2-0A82A167A6AD}">
      <dgm:prSet/>
      <dgm:spPr/>
      <dgm:t>
        <a:bodyPr/>
        <a:lstStyle/>
        <a:p>
          <a:endParaRPr lang="en-US"/>
        </a:p>
      </dgm:t>
    </dgm:pt>
    <dgm:pt modelId="{6036C251-8DBE-4641-AD8F-396B36F35D7B}">
      <dgm:prSet custT="1"/>
      <dgm:spPr>
        <a:solidFill>
          <a:schemeClr val="tx2"/>
        </a:solidFill>
      </dgm:spPr>
      <dgm:t>
        <a:bodyPr/>
        <a:lstStyle/>
        <a:p>
          <a:r>
            <a:rPr lang="ru-RU" sz="1100" b="1" dirty="0">
              <a:latin typeface="Calibri Light" panose="020F0302020204030204" pitchFamily="34" charset="0"/>
              <a:cs typeface="Calibri Light" panose="020F0302020204030204" pitchFamily="34" charset="0"/>
            </a:rPr>
            <a:t>УПРАВЛЕНИЕ ПРОЕКТОМ:  ЭКСПЛУАТ-Я, ТЕХ.ОБСЛУЖ-Е И ВОЗВРАТ</a:t>
          </a:r>
          <a:endParaRPr lang="en-US" sz="1100" b="1" dirty="0">
            <a:latin typeface="Calibri Light" panose="020F0302020204030204" pitchFamily="34" charset="0"/>
            <a:cs typeface="Calibri Light" panose="020F0302020204030204" pitchFamily="34" charset="0"/>
          </a:endParaRPr>
        </a:p>
      </dgm:t>
    </dgm:pt>
    <dgm:pt modelId="{89DD4B8C-7D9D-4E1B-A285-50523E50479B}" type="sibTrans" cxnId="{774D64C1-72EB-44AC-8D93-511A2E3E1A04}">
      <dgm:prSet/>
      <dgm:spPr/>
      <dgm:t>
        <a:bodyPr/>
        <a:lstStyle/>
        <a:p>
          <a:endParaRPr lang="en-US"/>
        </a:p>
      </dgm:t>
    </dgm:pt>
    <dgm:pt modelId="{06B10308-8CA3-42B4-A68C-D8FAE40F9170}" type="parTrans" cxnId="{774D64C1-72EB-44AC-8D93-511A2E3E1A04}">
      <dgm:prSet/>
      <dgm:spPr/>
      <dgm:t>
        <a:bodyPr/>
        <a:lstStyle/>
        <a:p>
          <a:endParaRPr lang="en-US"/>
        </a:p>
      </dgm:t>
    </dgm:pt>
    <dgm:pt modelId="{3C4D6AD6-46DC-47D3-B04B-6D73BE648795}">
      <dgm:prSet custT="1"/>
      <dgm:spPr>
        <a:solidFill>
          <a:schemeClr val="tx2"/>
        </a:solidFill>
      </dgm:spPr>
      <dgm:t>
        <a:bodyPr/>
        <a:lstStyle/>
        <a:p>
          <a:r>
            <a:rPr lang="ru-RU" sz="1100" b="1" dirty="0">
              <a:latin typeface="Calibri Light" panose="020F0302020204030204" pitchFamily="34" charset="0"/>
              <a:cs typeface="Calibri Light" panose="020F0302020204030204" pitchFamily="34" charset="0"/>
            </a:rPr>
            <a:t>УПРАВЛЕНИЕ ПРОЕКТОМ: СТРОИТЕЛЬСТВО  И СДАЧА В ЭКСПЛУАТАЦИЮ</a:t>
          </a:r>
          <a:endParaRPr lang="en-US" sz="1100" b="1" dirty="0">
            <a:latin typeface="Calibri Light" panose="020F0302020204030204" pitchFamily="34" charset="0"/>
            <a:cs typeface="Calibri Light" panose="020F0302020204030204" pitchFamily="34" charset="0"/>
          </a:endParaRPr>
        </a:p>
      </dgm:t>
    </dgm:pt>
    <dgm:pt modelId="{DF0A9A40-E53D-438F-91DC-578E9346C8ED}" type="sibTrans" cxnId="{63D69C71-BDA0-4471-86AE-52321FBD13A9}">
      <dgm:prSet/>
      <dgm:spPr/>
      <dgm:t>
        <a:bodyPr/>
        <a:lstStyle/>
        <a:p>
          <a:endParaRPr lang="en-US"/>
        </a:p>
      </dgm:t>
    </dgm:pt>
    <dgm:pt modelId="{233D68E5-CB22-4AA6-BCDD-56E5B30C6E46}" type="parTrans" cxnId="{63D69C71-BDA0-4471-86AE-52321FBD13A9}">
      <dgm:prSet/>
      <dgm:spPr/>
      <dgm:t>
        <a:bodyPr/>
        <a:lstStyle/>
        <a:p>
          <a:endParaRPr lang="en-US"/>
        </a:p>
      </dgm:t>
    </dgm:pt>
    <dgm:pt modelId="{6B166FB8-0A94-48C2-A481-D6DB5D20499D}">
      <dgm:prSet/>
      <dgm:spPr>
        <a:solidFill>
          <a:schemeClr val="tx2"/>
        </a:solidFill>
      </dgm:spPr>
      <dgm:t>
        <a:bodyPr/>
        <a:lstStyle/>
        <a:p>
          <a:r>
            <a:rPr lang="ru-RU" b="1" dirty="0">
              <a:latin typeface="Calibri Light" panose="020F0302020204030204" pitchFamily="34" charset="0"/>
              <a:cs typeface="Calibri Light" panose="020F0302020204030204" pitchFamily="34" charset="0"/>
            </a:rPr>
            <a:t>КОНКУРСНАЯ ПРОЦЕДУРА И ЗАКЛЮЧЕНИЕ ДОГОВОРА</a:t>
          </a:r>
          <a:endParaRPr lang="en-US" b="1" dirty="0">
            <a:latin typeface="Calibri Light" panose="020F0302020204030204" pitchFamily="34" charset="0"/>
            <a:cs typeface="Calibri Light" panose="020F0302020204030204" pitchFamily="34" charset="0"/>
          </a:endParaRPr>
        </a:p>
      </dgm:t>
    </dgm:pt>
    <dgm:pt modelId="{195942F1-1C60-4758-9BC3-FB9AC72689D8}" type="sibTrans" cxnId="{FA2CB9C1-EF94-4D55-991D-5FD55281C562}">
      <dgm:prSet/>
      <dgm:spPr/>
      <dgm:t>
        <a:bodyPr/>
        <a:lstStyle/>
        <a:p>
          <a:endParaRPr lang="en-US"/>
        </a:p>
      </dgm:t>
    </dgm:pt>
    <dgm:pt modelId="{2BE74CEA-233F-49B7-BD96-6A4DE3B9711E}" type="parTrans" cxnId="{FA2CB9C1-EF94-4D55-991D-5FD55281C562}">
      <dgm:prSet/>
      <dgm:spPr/>
      <dgm:t>
        <a:bodyPr/>
        <a:lstStyle/>
        <a:p>
          <a:endParaRPr lang="en-US"/>
        </a:p>
      </dgm:t>
    </dgm:pt>
    <dgm:pt modelId="{4EA6870D-3250-45BA-9623-6679709C3778}">
      <dgm:prSet custT="1"/>
      <dgm:spPr>
        <a:solidFill>
          <a:schemeClr val="tx2"/>
        </a:solidFill>
      </dgm:spPr>
      <dgm:t>
        <a:bodyPr/>
        <a:lstStyle/>
        <a:p>
          <a:r>
            <a:rPr lang="ru-RU" sz="1100" b="1" dirty="0">
              <a:latin typeface="Calibri Light" panose="020F0302020204030204" pitchFamily="34" charset="0"/>
              <a:cs typeface="Calibri Light" panose="020F0302020204030204" pitchFamily="34" charset="0"/>
            </a:rPr>
            <a:t>СТРУКТУРИРОВАНИЕ ДОГОВОРА И СОСТАВЛЕНИЕ КОНКУРСНОЙ ПРОЦЕДУРЫ </a:t>
          </a:r>
          <a:endParaRPr lang="en-US" sz="1100" b="1" dirty="0">
            <a:latin typeface="Calibri Light" panose="020F0302020204030204" pitchFamily="34" charset="0"/>
            <a:cs typeface="Calibri Light" panose="020F0302020204030204" pitchFamily="34" charset="0"/>
          </a:endParaRPr>
        </a:p>
      </dgm:t>
    </dgm:pt>
    <dgm:pt modelId="{D28F7800-2FAD-444B-9C0D-D7832898F78F}" type="sibTrans" cxnId="{A2A4FB1E-3C81-4FAA-A7FC-A277779F438D}">
      <dgm:prSet/>
      <dgm:spPr/>
      <dgm:t>
        <a:bodyPr/>
        <a:lstStyle/>
        <a:p>
          <a:endParaRPr lang="en-US"/>
        </a:p>
      </dgm:t>
    </dgm:pt>
    <dgm:pt modelId="{798A47F0-3654-43E9-A2FB-EF866371CF40}" type="parTrans" cxnId="{A2A4FB1E-3C81-4FAA-A7FC-A277779F438D}">
      <dgm:prSet/>
      <dgm:spPr/>
      <dgm:t>
        <a:bodyPr/>
        <a:lstStyle/>
        <a:p>
          <a:endParaRPr lang="en-US"/>
        </a:p>
      </dgm:t>
    </dgm:pt>
    <dgm:pt modelId="{A77579D1-2EFF-4757-83C4-5AB51B5A1D34}">
      <dgm:prSet custT="1"/>
      <dgm:spPr>
        <a:solidFill>
          <a:schemeClr val="tx2"/>
        </a:solidFill>
      </dgm:spPr>
      <dgm:t>
        <a:bodyPr/>
        <a:lstStyle/>
        <a:p>
          <a:r>
            <a:rPr lang="ru-RU" sz="1200" b="1" dirty="0">
              <a:latin typeface="Calibri Light" panose="020F0302020204030204" pitchFamily="34" charset="0"/>
              <a:cs typeface="Calibri Light" panose="020F0302020204030204" pitchFamily="34" charset="0"/>
            </a:rPr>
            <a:t>ОЦЕНКА ПРОЕКТА И ПОДГОТОВКА ПРОЕКТНОГО ДОГОВОРА</a:t>
          </a:r>
          <a:endParaRPr lang="en-US" sz="1200" b="1" dirty="0">
            <a:latin typeface="Calibri Light" panose="020F0302020204030204" pitchFamily="34" charset="0"/>
            <a:cs typeface="Calibri Light" panose="020F0302020204030204" pitchFamily="34" charset="0"/>
          </a:endParaRPr>
        </a:p>
      </dgm:t>
    </dgm:pt>
    <dgm:pt modelId="{68930817-353F-4057-AB64-E25E46B4E681}" type="sibTrans" cxnId="{1DC7B3CE-053C-4B8C-86A9-EBD6530B8336}">
      <dgm:prSet/>
      <dgm:spPr/>
      <dgm:t>
        <a:bodyPr/>
        <a:lstStyle/>
        <a:p>
          <a:endParaRPr lang="en-US"/>
        </a:p>
      </dgm:t>
    </dgm:pt>
    <dgm:pt modelId="{D83DECB5-0365-4750-B740-31B2DB53A681}" type="parTrans" cxnId="{1DC7B3CE-053C-4B8C-86A9-EBD6530B8336}">
      <dgm:prSet/>
      <dgm:spPr/>
      <dgm:t>
        <a:bodyPr/>
        <a:lstStyle/>
        <a:p>
          <a:endParaRPr lang="en-US"/>
        </a:p>
      </dgm:t>
    </dgm:pt>
    <dgm:pt modelId="{2A809C68-E07A-4E9E-88EC-117806014B16}" type="pres">
      <dgm:prSet presAssocID="{4FD1ABA5-72E8-4ECC-AD27-CE89C72139D4}" presName="Name0" presStyleCnt="0">
        <dgm:presLayoutVars>
          <dgm:dir/>
          <dgm:animLvl val="lvl"/>
          <dgm:resizeHandles val="exact"/>
        </dgm:presLayoutVars>
      </dgm:prSet>
      <dgm:spPr/>
    </dgm:pt>
    <dgm:pt modelId="{CFEAC1CC-DBEE-45CF-A75F-A333FE72D14C}" type="pres">
      <dgm:prSet presAssocID="{C9ECA48F-0C4B-43B0-9553-C7DA4CA6CD95}" presName="parTxOnly" presStyleLbl="node1" presStyleIdx="0" presStyleCnt="6" custScaleX="103458" custScaleY="134814">
        <dgm:presLayoutVars>
          <dgm:chMax val="0"/>
          <dgm:chPref val="0"/>
          <dgm:bulletEnabled val="1"/>
        </dgm:presLayoutVars>
      </dgm:prSet>
      <dgm:spPr/>
      <dgm:t>
        <a:bodyPr/>
        <a:lstStyle/>
        <a:p>
          <a:endParaRPr lang="en-US"/>
        </a:p>
      </dgm:t>
    </dgm:pt>
    <dgm:pt modelId="{38C5F2AD-2E4C-47F8-9EFC-689BF414D866}" type="pres">
      <dgm:prSet presAssocID="{64C0A90B-ECCB-42D2-9104-CDAFB4FD8D51}" presName="parTxOnlySpace" presStyleCnt="0"/>
      <dgm:spPr/>
    </dgm:pt>
    <dgm:pt modelId="{048BF335-6842-4906-8A6C-0EF6373C68F8}" type="pres">
      <dgm:prSet presAssocID="{A77579D1-2EFF-4757-83C4-5AB51B5A1D34}" presName="parTxOnly" presStyleLbl="node1" presStyleIdx="1" presStyleCnt="6" custScaleY="132710">
        <dgm:presLayoutVars>
          <dgm:chMax val="0"/>
          <dgm:chPref val="0"/>
          <dgm:bulletEnabled val="1"/>
        </dgm:presLayoutVars>
      </dgm:prSet>
      <dgm:spPr/>
      <dgm:t>
        <a:bodyPr/>
        <a:lstStyle/>
        <a:p>
          <a:endParaRPr lang="en-US"/>
        </a:p>
      </dgm:t>
    </dgm:pt>
    <dgm:pt modelId="{5E8BC60A-F238-474F-BE9D-2586DFA2F3D5}" type="pres">
      <dgm:prSet presAssocID="{68930817-353F-4057-AB64-E25E46B4E681}" presName="parTxOnlySpace" presStyleCnt="0"/>
      <dgm:spPr/>
    </dgm:pt>
    <dgm:pt modelId="{B7D3E6C1-93BA-45AB-9132-F9DD6B793E95}" type="pres">
      <dgm:prSet presAssocID="{4EA6870D-3250-45BA-9623-6679709C3778}" presName="parTxOnly" presStyleLbl="node1" presStyleIdx="2" presStyleCnt="6" custScaleY="134814">
        <dgm:presLayoutVars>
          <dgm:chMax val="0"/>
          <dgm:chPref val="0"/>
          <dgm:bulletEnabled val="1"/>
        </dgm:presLayoutVars>
      </dgm:prSet>
      <dgm:spPr/>
      <dgm:t>
        <a:bodyPr/>
        <a:lstStyle/>
        <a:p>
          <a:endParaRPr lang="en-US"/>
        </a:p>
      </dgm:t>
    </dgm:pt>
    <dgm:pt modelId="{8BF24E17-12D6-4C30-8E9F-71E58315463A}" type="pres">
      <dgm:prSet presAssocID="{D28F7800-2FAD-444B-9C0D-D7832898F78F}" presName="parTxOnlySpace" presStyleCnt="0"/>
      <dgm:spPr/>
    </dgm:pt>
    <dgm:pt modelId="{2E3C0200-BB34-4265-9AAF-11141C879984}" type="pres">
      <dgm:prSet presAssocID="{6B166FB8-0A94-48C2-A481-D6DB5D20499D}" presName="parTxOnly" presStyleLbl="node1" presStyleIdx="3" presStyleCnt="6" custScaleY="134814">
        <dgm:presLayoutVars>
          <dgm:chMax val="0"/>
          <dgm:chPref val="0"/>
          <dgm:bulletEnabled val="1"/>
        </dgm:presLayoutVars>
      </dgm:prSet>
      <dgm:spPr/>
      <dgm:t>
        <a:bodyPr/>
        <a:lstStyle/>
        <a:p>
          <a:endParaRPr lang="en-US"/>
        </a:p>
      </dgm:t>
    </dgm:pt>
    <dgm:pt modelId="{3749E8CE-EAEE-4E69-9392-B3AFA6445175}" type="pres">
      <dgm:prSet presAssocID="{195942F1-1C60-4758-9BC3-FB9AC72689D8}" presName="parTxOnlySpace" presStyleCnt="0"/>
      <dgm:spPr/>
    </dgm:pt>
    <dgm:pt modelId="{1A797FAA-57C5-4F6C-B957-73E9054492A7}" type="pres">
      <dgm:prSet presAssocID="{3C4D6AD6-46DC-47D3-B04B-6D73BE648795}" presName="parTxOnly" presStyleLbl="node1" presStyleIdx="4" presStyleCnt="6" custScaleX="105104" custScaleY="134814">
        <dgm:presLayoutVars>
          <dgm:chMax val="0"/>
          <dgm:chPref val="0"/>
          <dgm:bulletEnabled val="1"/>
        </dgm:presLayoutVars>
      </dgm:prSet>
      <dgm:spPr/>
      <dgm:t>
        <a:bodyPr/>
        <a:lstStyle/>
        <a:p>
          <a:endParaRPr lang="en-US"/>
        </a:p>
      </dgm:t>
    </dgm:pt>
    <dgm:pt modelId="{6B152D31-E363-4F2C-8E26-193C83DAB7CD}" type="pres">
      <dgm:prSet presAssocID="{DF0A9A40-E53D-438F-91DC-578E9346C8ED}" presName="parTxOnlySpace" presStyleCnt="0"/>
      <dgm:spPr/>
    </dgm:pt>
    <dgm:pt modelId="{1E257D7E-4506-44AE-B13D-AFB5F2FF541E}" type="pres">
      <dgm:prSet presAssocID="{6036C251-8DBE-4641-AD8F-396B36F35D7B}" presName="parTxOnly" presStyleLbl="node1" presStyleIdx="5" presStyleCnt="6" custScaleY="134814" custLinFactNeighborX="1188" custLinFactNeighborY="404">
        <dgm:presLayoutVars>
          <dgm:chMax val="0"/>
          <dgm:chPref val="0"/>
          <dgm:bulletEnabled val="1"/>
        </dgm:presLayoutVars>
      </dgm:prSet>
      <dgm:spPr/>
      <dgm:t>
        <a:bodyPr/>
        <a:lstStyle/>
        <a:p>
          <a:endParaRPr lang="en-US"/>
        </a:p>
      </dgm:t>
    </dgm:pt>
  </dgm:ptLst>
  <dgm:cxnLst>
    <dgm:cxn modelId="{6F879D40-DAB0-4167-AF31-F257BB9A226D}" type="presOf" srcId="{C9ECA48F-0C4B-43B0-9553-C7DA4CA6CD95}" destId="{CFEAC1CC-DBEE-45CF-A75F-A333FE72D14C}" srcOrd="0" destOrd="0" presId="urn:microsoft.com/office/officeart/2005/8/layout/chevron1"/>
    <dgm:cxn modelId="{43D3909D-CBF2-4303-9039-5D08F91AEE25}" type="presOf" srcId="{6036C251-8DBE-4641-AD8F-396B36F35D7B}" destId="{1E257D7E-4506-44AE-B13D-AFB5F2FF541E}" srcOrd="0" destOrd="0" presId="urn:microsoft.com/office/officeart/2005/8/layout/chevron1"/>
    <dgm:cxn modelId="{A2A4FB1E-3C81-4FAA-A7FC-A277779F438D}" srcId="{4FD1ABA5-72E8-4ECC-AD27-CE89C72139D4}" destId="{4EA6870D-3250-45BA-9623-6679709C3778}" srcOrd="2" destOrd="0" parTransId="{798A47F0-3654-43E9-A2FB-EF866371CF40}" sibTransId="{D28F7800-2FAD-444B-9C0D-D7832898F78F}"/>
    <dgm:cxn modelId="{05B7F062-1C02-4403-B115-4AC6639E973E}" type="presOf" srcId="{3C4D6AD6-46DC-47D3-B04B-6D73BE648795}" destId="{1A797FAA-57C5-4F6C-B957-73E9054492A7}" srcOrd="0" destOrd="0" presId="urn:microsoft.com/office/officeart/2005/8/layout/chevron1"/>
    <dgm:cxn modelId="{47D5D648-8A08-4F2C-96B2-0A82A167A6AD}" srcId="{4FD1ABA5-72E8-4ECC-AD27-CE89C72139D4}" destId="{C9ECA48F-0C4B-43B0-9553-C7DA4CA6CD95}" srcOrd="0" destOrd="0" parTransId="{F951AD52-5D1B-43F2-9BCD-3424C2350883}" sibTransId="{64C0A90B-ECCB-42D2-9104-CDAFB4FD8D51}"/>
    <dgm:cxn modelId="{107B4D3F-8CC6-4F6D-B6D3-421A2B356BD5}" type="presOf" srcId="{6B166FB8-0A94-48C2-A481-D6DB5D20499D}" destId="{2E3C0200-BB34-4265-9AAF-11141C879984}" srcOrd="0" destOrd="0" presId="urn:microsoft.com/office/officeart/2005/8/layout/chevron1"/>
    <dgm:cxn modelId="{77F58B8A-51B9-40B6-8AAE-5A9AD533ACFC}" type="presOf" srcId="{A77579D1-2EFF-4757-83C4-5AB51B5A1D34}" destId="{048BF335-6842-4906-8A6C-0EF6373C68F8}" srcOrd="0" destOrd="0" presId="urn:microsoft.com/office/officeart/2005/8/layout/chevron1"/>
    <dgm:cxn modelId="{FA2CB9C1-EF94-4D55-991D-5FD55281C562}" srcId="{4FD1ABA5-72E8-4ECC-AD27-CE89C72139D4}" destId="{6B166FB8-0A94-48C2-A481-D6DB5D20499D}" srcOrd="3" destOrd="0" parTransId="{2BE74CEA-233F-49B7-BD96-6A4DE3B9711E}" sibTransId="{195942F1-1C60-4758-9BC3-FB9AC72689D8}"/>
    <dgm:cxn modelId="{1DC7B3CE-053C-4B8C-86A9-EBD6530B8336}" srcId="{4FD1ABA5-72E8-4ECC-AD27-CE89C72139D4}" destId="{A77579D1-2EFF-4757-83C4-5AB51B5A1D34}" srcOrd="1" destOrd="0" parTransId="{D83DECB5-0365-4750-B740-31B2DB53A681}" sibTransId="{68930817-353F-4057-AB64-E25E46B4E681}"/>
    <dgm:cxn modelId="{26272C30-47EE-477B-A806-E8D73617E8DB}" type="presOf" srcId="{4FD1ABA5-72E8-4ECC-AD27-CE89C72139D4}" destId="{2A809C68-E07A-4E9E-88EC-117806014B16}" srcOrd="0" destOrd="0" presId="urn:microsoft.com/office/officeart/2005/8/layout/chevron1"/>
    <dgm:cxn modelId="{63D69C71-BDA0-4471-86AE-52321FBD13A9}" srcId="{4FD1ABA5-72E8-4ECC-AD27-CE89C72139D4}" destId="{3C4D6AD6-46DC-47D3-B04B-6D73BE648795}" srcOrd="4" destOrd="0" parTransId="{233D68E5-CB22-4AA6-BCDD-56E5B30C6E46}" sibTransId="{DF0A9A40-E53D-438F-91DC-578E9346C8ED}"/>
    <dgm:cxn modelId="{774D64C1-72EB-44AC-8D93-511A2E3E1A04}" srcId="{4FD1ABA5-72E8-4ECC-AD27-CE89C72139D4}" destId="{6036C251-8DBE-4641-AD8F-396B36F35D7B}" srcOrd="5" destOrd="0" parTransId="{06B10308-8CA3-42B4-A68C-D8FAE40F9170}" sibTransId="{89DD4B8C-7D9D-4E1B-A285-50523E50479B}"/>
    <dgm:cxn modelId="{790C6886-F6D3-4639-95FA-8F40FBA2ABCF}" type="presOf" srcId="{4EA6870D-3250-45BA-9623-6679709C3778}" destId="{B7D3E6C1-93BA-45AB-9132-F9DD6B793E95}" srcOrd="0" destOrd="0" presId="urn:microsoft.com/office/officeart/2005/8/layout/chevron1"/>
    <dgm:cxn modelId="{23D146F3-4D31-423E-8994-8B408368C0C1}" type="presParOf" srcId="{2A809C68-E07A-4E9E-88EC-117806014B16}" destId="{CFEAC1CC-DBEE-45CF-A75F-A333FE72D14C}" srcOrd="0" destOrd="0" presId="urn:microsoft.com/office/officeart/2005/8/layout/chevron1"/>
    <dgm:cxn modelId="{8213FCB0-EB97-4BA6-B93D-BBCB863053E0}" type="presParOf" srcId="{2A809C68-E07A-4E9E-88EC-117806014B16}" destId="{38C5F2AD-2E4C-47F8-9EFC-689BF414D866}" srcOrd="1" destOrd="0" presId="urn:microsoft.com/office/officeart/2005/8/layout/chevron1"/>
    <dgm:cxn modelId="{C4BC6D23-47C9-473B-9A1B-2D1479B3E91E}" type="presParOf" srcId="{2A809C68-E07A-4E9E-88EC-117806014B16}" destId="{048BF335-6842-4906-8A6C-0EF6373C68F8}" srcOrd="2" destOrd="0" presId="urn:microsoft.com/office/officeart/2005/8/layout/chevron1"/>
    <dgm:cxn modelId="{51982991-EEB2-4D94-857A-A47C6F6E76E0}" type="presParOf" srcId="{2A809C68-E07A-4E9E-88EC-117806014B16}" destId="{5E8BC60A-F238-474F-BE9D-2586DFA2F3D5}" srcOrd="3" destOrd="0" presId="urn:microsoft.com/office/officeart/2005/8/layout/chevron1"/>
    <dgm:cxn modelId="{B11BC07F-0A28-43CB-8E5D-1111F37793C0}" type="presParOf" srcId="{2A809C68-E07A-4E9E-88EC-117806014B16}" destId="{B7D3E6C1-93BA-45AB-9132-F9DD6B793E95}" srcOrd="4" destOrd="0" presId="urn:microsoft.com/office/officeart/2005/8/layout/chevron1"/>
    <dgm:cxn modelId="{E476E087-46B6-4856-A931-BA5E959D4DFF}" type="presParOf" srcId="{2A809C68-E07A-4E9E-88EC-117806014B16}" destId="{8BF24E17-12D6-4C30-8E9F-71E58315463A}" srcOrd="5" destOrd="0" presId="urn:microsoft.com/office/officeart/2005/8/layout/chevron1"/>
    <dgm:cxn modelId="{C2A2C3A8-CDCE-484A-AB04-F4AE9FE5A44B}" type="presParOf" srcId="{2A809C68-E07A-4E9E-88EC-117806014B16}" destId="{2E3C0200-BB34-4265-9AAF-11141C879984}" srcOrd="6" destOrd="0" presId="urn:microsoft.com/office/officeart/2005/8/layout/chevron1"/>
    <dgm:cxn modelId="{08F4278D-844C-4E3A-B2A7-E686F1F82955}" type="presParOf" srcId="{2A809C68-E07A-4E9E-88EC-117806014B16}" destId="{3749E8CE-EAEE-4E69-9392-B3AFA6445175}" srcOrd="7" destOrd="0" presId="urn:microsoft.com/office/officeart/2005/8/layout/chevron1"/>
    <dgm:cxn modelId="{097FF511-F05D-486F-A12A-F1A06F679985}" type="presParOf" srcId="{2A809C68-E07A-4E9E-88EC-117806014B16}" destId="{1A797FAA-57C5-4F6C-B957-73E9054492A7}" srcOrd="8" destOrd="0" presId="urn:microsoft.com/office/officeart/2005/8/layout/chevron1"/>
    <dgm:cxn modelId="{A9AF14F7-B385-4214-B177-C760208332B9}" type="presParOf" srcId="{2A809C68-E07A-4E9E-88EC-117806014B16}" destId="{6B152D31-E363-4F2C-8E26-193C83DAB7CD}" srcOrd="9" destOrd="0" presId="urn:microsoft.com/office/officeart/2005/8/layout/chevron1"/>
    <dgm:cxn modelId="{43E35DC7-C58B-4D75-BF98-6C3D225CD4BA}" type="presParOf" srcId="{2A809C68-E07A-4E9E-88EC-117806014B16}" destId="{1E257D7E-4506-44AE-B13D-AFB5F2FF541E}" srcOrd="10"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70C5AC-9422-4C29-A23E-54AAE9F8A82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880736AC-FC5A-4BA8-87A5-6F4551A68056}">
      <dgm:prSet phldrT="[Text]"/>
      <dgm:spPr>
        <a:solidFill>
          <a:schemeClr val="accent2"/>
        </a:solidFill>
      </dgm:spPr>
      <dgm:t>
        <a:bodyPr/>
        <a:lstStyle/>
        <a:p>
          <a:r>
            <a:rPr lang="ru-RU" dirty="0"/>
            <a:t>1</a:t>
          </a:r>
          <a:endParaRPr lang="en-US" dirty="0"/>
        </a:p>
      </dgm:t>
    </dgm:pt>
    <dgm:pt modelId="{16B39048-DCB3-4C6B-B27B-8ADBA407310C}" type="parTrans" cxnId="{C8BC2249-EB26-433B-9CB7-D8F4C28C4DFD}">
      <dgm:prSet/>
      <dgm:spPr/>
      <dgm:t>
        <a:bodyPr/>
        <a:lstStyle/>
        <a:p>
          <a:endParaRPr lang="en-US"/>
        </a:p>
      </dgm:t>
    </dgm:pt>
    <dgm:pt modelId="{ACE2F7A1-F300-4431-89BD-07C810706474}" type="sibTrans" cxnId="{C8BC2249-EB26-433B-9CB7-D8F4C28C4DFD}">
      <dgm:prSet/>
      <dgm:spPr/>
      <dgm:t>
        <a:bodyPr/>
        <a:lstStyle/>
        <a:p>
          <a:endParaRPr lang="en-US"/>
        </a:p>
      </dgm:t>
    </dgm:pt>
    <dgm:pt modelId="{DB61C7E1-F7CA-45FD-86B6-49478CBC9F76}">
      <dgm:prSet phldrT="[Text]" custT="1"/>
      <dgm:spPr/>
      <dgm:t>
        <a:bodyPr/>
        <a:lstStyle/>
        <a:p>
          <a:r>
            <a:rPr lang="ru-RU" sz="1800" dirty="0">
              <a:solidFill>
                <a:schemeClr val="tx1"/>
              </a:solidFill>
            </a:rPr>
            <a:t>Анализ потребностей и вариантов: выбор проекта</a:t>
          </a:r>
          <a:endParaRPr lang="en-US" sz="1800" dirty="0">
            <a:solidFill>
              <a:schemeClr val="tx1"/>
            </a:solidFill>
          </a:endParaRPr>
        </a:p>
      </dgm:t>
    </dgm:pt>
    <dgm:pt modelId="{9EF66E47-18E1-43F2-911E-3F2B110D49F8}" type="parTrans" cxnId="{EE5EA222-8CC4-4FEB-82A2-15E861248F92}">
      <dgm:prSet/>
      <dgm:spPr/>
      <dgm:t>
        <a:bodyPr/>
        <a:lstStyle/>
        <a:p>
          <a:endParaRPr lang="en-US"/>
        </a:p>
      </dgm:t>
    </dgm:pt>
    <dgm:pt modelId="{090EC104-EFE3-4E8F-9115-F9B1D38F653F}" type="sibTrans" cxnId="{EE5EA222-8CC4-4FEB-82A2-15E861248F92}">
      <dgm:prSet/>
      <dgm:spPr/>
      <dgm:t>
        <a:bodyPr/>
        <a:lstStyle/>
        <a:p>
          <a:endParaRPr lang="en-US"/>
        </a:p>
      </dgm:t>
    </dgm:pt>
    <dgm:pt modelId="{33508193-91FF-4522-8995-5ECEB6B25A37}">
      <dgm:prSet phldrT="[Text]"/>
      <dgm:spPr>
        <a:solidFill>
          <a:schemeClr val="accent2"/>
        </a:solidFill>
      </dgm:spPr>
      <dgm:t>
        <a:bodyPr/>
        <a:lstStyle/>
        <a:p>
          <a:r>
            <a:rPr lang="ru-RU" dirty="0"/>
            <a:t>2</a:t>
          </a:r>
          <a:endParaRPr lang="en-US" dirty="0"/>
        </a:p>
      </dgm:t>
    </dgm:pt>
    <dgm:pt modelId="{955D57EC-464E-46FD-A527-C706E177E1E6}" type="parTrans" cxnId="{520D9E41-282C-4512-82AE-431094928CAD}">
      <dgm:prSet/>
      <dgm:spPr/>
      <dgm:t>
        <a:bodyPr/>
        <a:lstStyle/>
        <a:p>
          <a:endParaRPr lang="en-US"/>
        </a:p>
      </dgm:t>
    </dgm:pt>
    <dgm:pt modelId="{52CACF14-4119-4C4D-A892-81A967EB121D}" type="sibTrans" cxnId="{520D9E41-282C-4512-82AE-431094928CAD}">
      <dgm:prSet/>
      <dgm:spPr/>
      <dgm:t>
        <a:bodyPr/>
        <a:lstStyle/>
        <a:p>
          <a:endParaRPr lang="en-US"/>
        </a:p>
      </dgm:t>
    </dgm:pt>
    <dgm:pt modelId="{DC86E589-7FFD-4114-A6C7-F51E69644149}">
      <dgm:prSet phldrT="[Text]" custT="1"/>
      <dgm:spPr/>
      <dgm:t>
        <a:bodyPr/>
        <a:lstStyle/>
        <a:p>
          <a:r>
            <a:rPr lang="ru-RU" sz="1800" dirty="0">
              <a:solidFill>
                <a:schemeClr val="tx1"/>
              </a:solidFill>
            </a:rPr>
            <a:t>Определение сферы применения проекта и сбор информации</a:t>
          </a:r>
          <a:endParaRPr lang="en-US" sz="1800" dirty="0">
            <a:solidFill>
              <a:schemeClr val="tx1"/>
            </a:solidFill>
          </a:endParaRPr>
        </a:p>
      </dgm:t>
    </dgm:pt>
    <dgm:pt modelId="{334C0D28-3BDC-4FBC-9203-63F1143AF3BE}" type="parTrans" cxnId="{A61FDA95-3D1A-43A6-BE4A-867D53B20FC3}">
      <dgm:prSet/>
      <dgm:spPr/>
      <dgm:t>
        <a:bodyPr/>
        <a:lstStyle/>
        <a:p>
          <a:endParaRPr lang="en-US"/>
        </a:p>
      </dgm:t>
    </dgm:pt>
    <dgm:pt modelId="{BEC0964B-4150-4A48-82E8-B70EC51EAAF5}" type="sibTrans" cxnId="{A61FDA95-3D1A-43A6-BE4A-867D53B20FC3}">
      <dgm:prSet/>
      <dgm:spPr/>
      <dgm:t>
        <a:bodyPr/>
        <a:lstStyle/>
        <a:p>
          <a:endParaRPr lang="en-US"/>
        </a:p>
      </dgm:t>
    </dgm:pt>
    <dgm:pt modelId="{DE823A5E-4AB4-4913-B975-DA6C670ADC8E}">
      <dgm:prSet phldrT="[Text]"/>
      <dgm:spPr>
        <a:solidFill>
          <a:schemeClr val="accent2"/>
        </a:solidFill>
      </dgm:spPr>
      <dgm:t>
        <a:bodyPr/>
        <a:lstStyle/>
        <a:p>
          <a:r>
            <a:rPr lang="ru-RU" dirty="0"/>
            <a:t>3</a:t>
          </a:r>
          <a:endParaRPr lang="en-US" dirty="0"/>
        </a:p>
      </dgm:t>
    </dgm:pt>
    <dgm:pt modelId="{D7C4568C-6FBD-4C40-B1E1-B1555AAB7EA3}" type="parTrans" cxnId="{337DB83E-9AFE-4C3C-BF65-AB6FA776C294}">
      <dgm:prSet/>
      <dgm:spPr/>
      <dgm:t>
        <a:bodyPr/>
        <a:lstStyle/>
        <a:p>
          <a:endParaRPr lang="en-US"/>
        </a:p>
      </dgm:t>
    </dgm:pt>
    <dgm:pt modelId="{ED8C7230-B594-4506-BF5A-14F9058D4B15}" type="sibTrans" cxnId="{337DB83E-9AFE-4C3C-BF65-AB6FA776C294}">
      <dgm:prSet/>
      <dgm:spPr/>
      <dgm:t>
        <a:bodyPr/>
        <a:lstStyle/>
        <a:p>
          <a:endParaRPr lang="en-US"/>
        </a:p>
      </dgm:t>
    </dgm:pt>
    <dgm:pt modelId="{72D3AE2A-E946-41CB-8533-3E2756FD3762}">
      <dgm:prSet phldrT="[Text]" custT="1"/>
      <dgm:spPr/>
      <dgm:t>
        <a:bodyPr/>
        <a:lstStyle/>
        <a:p>
          <a:r>
            <a:rPr lang="ru-RU" sz="1800" dirty="0"/>
            <a:t>Предварительный анализ экономической осуществимости</a:t>
          </a:r>
          <a:endParaRPr lang="en-US" sz="1800" dirty="0"/>
        </a:p>
      </dgm:t>
    </dgm:pt>
    <dgm:pt modelId="{25254D70-3F18-438A-89D4-B2D6F5166772}" type="parTrans" cxnId="{AE08CAE6-28C9-4BEF-A7BB-07B57719A1C2}">
      <dgm:prSet/>
      <dgm:spPr/>
      <dgm:t>
        <a:bodyPr/>
        <a:lstStyle/>
        <a:p>
          <a:endParaRPr lang="en-US"/>
        </a:p>
      </dgm:t>
    </dgm:pt>
    <dgm:pt modelId="{79BE149D-64DE-4E2D-BA21-DEFBCB8970EC}" type="sibTrans" cxnId="{AE08CAE6-28C9-4BEF-A7BB-07B57719A1C2}">
      <dgm:prSet/>
      <dgm:spPr/>
      <dgm:t>
        <a:bodyPr/>
        <a:lstStyle/>
        <a:p>
          <a:endParaRPr lang="en-US"/>
        </a:p>
      </dgm:t>
    </dgm:pt>
    <dgm:pt modelId="{B7047064-BFB1-48E7-A63A-14E9D1D0CF7B}">
      <dgm:prSet/>
      <dgm:spPr>
        <a:solidFill>
          <a:schemeClr val="accent2"/>
        </a:solidFill>
      </dgm:spPr>
      <dgm:t>
        <a:bodyPr/>
        <a:lstStyle/>
        <a:p>
          <a:r>
            <a:rPr lang="ru-RU" dirty="0"/>
            <a:t>4</a:t>
          </a:r>
          <a:endParaRPr lang="en-US" dirty="0"/>
        </a:p>
      </dgm:t>
    </dgm:pt>
    <dgm:pt modelId="{5EA5FD5C-6EE3-46A8-AA0D-A982AE267FB3}" type="parTrans" cxnId="{C820EFDE-B18E-4EDA-A1BB-74A337F42462}">
      <dgm:prSet/>
      <dgm:spPr/>
      <dgm:t>
        <a:bodyPr/>
        <a:lstStyle/>
        <a:p>
          <a:endParaRPr lang="en-US"/>
        </a:p>
      </dgm:t>
    </dgm:pt>
    <dgm:pt modelId="{D759C5BC-9114-4632-8A75-5B9BF9EF605F}" type="sibTrans" cxnId="{C820EFDE-B18E-4EDA-A1BB-74A337F42462}">
      <dgm:prSet/>
      <dgm:spPr/>
      <dgm:t>
        <a:bodyPr/>
        <a:lstStyle/>
        <a:p>
          <a:endParaRPr lang="en-US"/>
        </a:p>
      </dgm:t>
    </dgm:pt>
    <dgm:pt modelId="{FA0AD93D-596C-4226-BD21-041DF805CA80}">
      <dgm:prSet/>
      <dgm:spPr>
        <a:solidFill>
          <a:schemeClr val="accent2"/>
        </a:solidFill>
      </dgm:spPr>
      <dgm:t>
        <a:bodyPr/>
        <a:lstStyle/>
        <a:p>
          <a:r>
            <a:rPr lang="ru-RU" dirty="0"/>
            <a:t>5</a:t>
          </a:r>
          <a:endParaRPr lang="en-US" dirty="0"/>
        </a:p>
      </dgm:t>
    </dgm:pt>
    <dgm:pt modelId="{17754205-12AC-44F8-A6E3-2CC01D123DE0}" type="parTrans" cxnId="{EE641F50-5791-4BD0-821E-91504D3B2842}">
      <dgm:prSet/>
      <dgm:spPr/>
      <dgm:t>
        <a:bodyPr/>
        <a:lstStyle/>
        <a:p>
          <a:endParaRPr lang="en-US"/>
        </a:p>
      </dgm:t>
    </dgm:pt>
    <dgm:pt modelId="{702E6E85-7DCA-480A-AE88-2D9DBF7E7D02}" type="sibTrans" cxnId="{EE641F50-5791-4BD0-821E-91504D3B2842}">
      <dgm:prSet/>
      <dgm:spPr/>
      <dgm:t>
        <a:bodyPr/>
        <a:lstStyle/>
        <a:p>
          <a:endParaRPr lang="en-US"/>
        </a:p>
      </dgm:t>
    </dgm:pt>
    <dgm:pt modelId="{ED641089-F0A8-44A7-BF9B-8C858A00DBCE}">
      <dgm:prSet/>
      <dgm:spPr>
        <a:solidFill>
          <a:srgbClr val="00B050"/>
        </a:solidFill>
      </dgm:spPr>
      <dgm:t>
        <a:bodyPr/>
        <a:lstStyle/>
        <a:p>
          <a:r>
            <a:rPr lang="ru-RU" dirty="0"/>
            <a:t>6</a:t>
          </a:r>
          <a:endParaRPr lang="en-US" dirty="0"/>
        </a:p>
      </dgm:t>
    </dgm:pt>
    <dgm:pt modelId="{CCB76275-BECB-4141-ADD7-178EDF4EE830}" type="parTrans" cxnId="{A60A621B-00D8-4A10-AF7C-010F3BE3D0F6}">
      <dgm:prSet/>
      <dgm:spPr/>
      <dgm:t>
        <a:bodyPr/>
        <a:lstStyle/>
        <a:p>
          <a:endParaRPr lang="en-US"/>
        </a:p>
      </dgm:t>
    </dgm:pt>
    <dgm:pt modelId="{5C5F0546-4ED2-4034-BDFD-BDD03C8AB45F}" type="sibTrans" cxnId="{A60A621B-00D8-4A10-AF7C-010F3BE3D0F6}">
      <dgm:prSet/>
      <dgm:spPr/>
      <dgm:t>
        <a:bodyPr/>
        <a:lstStyle/>
        <a:p>
          <a:endParaRPr lang="en-US"/>
        </a:p>
      </dgm:t>
    </dgm:pt>
    <dgm:pt modelId="{A2440F72-1BEC-4F37-B399-85E245AE874D}">
      <dgm:prSet custT="1"/>
      <dgm:spPr/>
      <dgm:t>
        <a:bodyPr/>
        <a:lstStyle/>
        <a:p>
          <a:r>
            <a:rPr lang="ru-RU" sz="1800" dirty="0"/>
            <a:t>Проверка критериев ГЧП и ценовой доступности</a:t>
          </a:r>
          <a:endParaRPr lang="en-US" sz="1800" dirty="0"/>
        </a:p>
      </dgm:t>
    </dgm:pt>
    <dgm:pt modelId="{E9B83C92-A566-40D7-B7DA-5023B98E7BF6}" type="parTrans" cxnId="{AC44DCE0-9529-40A8-904B-957BC056E838}">
      <dgm:prSet/>
      <dgm:spPr/>
      <dgm:t>
        <a:bodyPr/>
        <a:lstStyle/>
        <a:p>
          <a:endParaRPr lang="en-US"/>
        </a:p>
      </dgm:t>
    </dgm:pt>
    <dgm:pt modelId="{A9D7C96D-1317-4FAE-A56E-1A22016EF13A}" type="sibTrans" cxnId="{AC44DCE0-9529-40A8-904B-957BC056E838}">
      <dgm:prSet/>
      <dgm:spPr/>
      <dgm:t>
        <a:bodyPr/>
        <a:lstStyle/>
        <a:p>
          <a:endParaRPr lang="en-US"/>
        </a:p>
      </dgm:t>
    </dgm:pt>
    <dgm:pt modelId="{09FA22BF-2BE4-4C85-B696-D6367B167BC1}">
      <dgm:prSet custT="1"/>
      <dgm:spPr/>
      <dgm:t>
        <a:bodyPr/>
        <a:lstStyle/>
        <a:p>
          <a:r>
            <a:rPr lang="ru-RU" sz="1800" dirty="0"/>
            <a:t>Готовность проекта: План управления проектом</a:t>
          </a:r>
          <a:endParaRPr lang="en-US" sz="1800" dirty="0"/>
        </a:p>
      </dgm:t>
    </dgm:pt>
    <dgm:pt modelId="{F0A1442C-FA92-4389-A52D-CA878C7AC7C6}" type="parTrans" cxnId="{535903CC-9D76-4C7F-81A4-579E5DC3EEE8}">
      <dgm:prSet/>
      <dgm:spPr/>
      <dgm:t>
        <a:bodyPr/>
        <a:lstStyle/>
        <a:p>
          <a:endParaRPr lang="en-US"/>
        </a:p>
      </dgm:t>
    </dgm:pt>
    <dgm:pt modelId="{BF32CDF0-3896-43F2-8DF3-D144DDFDD268}" type="sibTrans" cxnId="{535903CC-9D76-4C7F-81A4-579E5DC3EEE8}">
      <dgm:prSet/>
      <dgm:spPr/>
      <dgm:t>
        <a:bodyPr/>
        <a:lstStyle/>
        <a:p>
          <a:endParaRPr lang="en-US"/>
        </a:p>
      </dgm:t>
    </dgm:pt>
    <dgm:pt modelId="{B3BF06A7-5905-4361-AC4D-88158DC8DE3A}">
      <dgm:prSet custT="1"/>
      <dgm:spPr>
        <a:solidFill>
          <a:srgbClr val="00B050">
            <a:alpha val="90000"/>
          </a:srgbClr>
        </a:solidFill>
      </dgm:spPr>
      <dgm:t>
        <a:bodyPr/>
        <a:lstStyle/>
        <a:p>
          <a:r>
            <a:rPr lang="ru-RU" sz="1800" b="1" dirty="0">
              <a:solidFill>
                <a:schemeClr val="bg2"/>
              </a:solidFill>
            </a:rPr>
            <a:t>Отчет по скринингу проекта. </a:t>
          </a:r>
          <a:endParaRPr lang="en-US" sz="1800" b="1" dirty="0">
            <a:solidFill>
              <a:schemeClr val="bg2"/>
            </a:solidFill>
          </a:endParaRPr>
        </a:p>
      </dgm:t>
    </dgm:pt>
    <dgm:pt modelId="{CE0FF13D-01B9-4912-9624-B5876C6AF3B0}" type="parTrans" cxnId="{EEA7FBED-0A03-46B0-A09B-A0C9686626A0}">
      <dgm:prSet/>
      <dgm:spPr/>
      <dgm:t>
        <a:bodyPr/>
        <a:lstStyle/>
        <a:p>
          <a:endParaRPr lang="en-US"/>
        </a:p>
      </dgm:t>
    </dgm:pt>
    <dgm:pt modelId="{386E1D36-DCE3-41DC-AE40-5A74B26D5385}" type="sibTrans" cxnId="{EEA7FBED-0A03-46B0-A09B-A0C9686626A0}">
      <dgm:prSet/>
      <dgm:spPr/>
      <dgm:t>
        <a:bodyPr/>
        <a:lstStyle/>
        <a:p>
          <a:endParaRPr lang="en-US"/>
        </a:p>
      </dgm:t>
    </dgm:pt>
    <dgm:pt modelId="{FD95B7CD-CCB8-4F7C-B9DE-1223E1785EC5}">
      <dgm:prSet custT="1"/>
      <dgm:spPr>
        <a:solidFill>
          <a:srgbClr val="00B050">
            <a:alpha val="90000"/>
          </a:srgbClr>
        </a:solidFill>
      </dgm:spPr>
      <dgm:t>
        <a:bodyPr/>
        <a:lstStyle/>
        <a:p>
          <a:r>
            <a:rPr lang="ru-RU" sz="1800" b="1" dirty="0">
              <a:solidFill>
                <a:schemeClr val="bg2"/>
              </a:solidFill>
            </a:rPr>
            <a:t>Зеленый свет о переходе к полной оценке проекта</a:t>
          </a:r>
          <a:endParaRPr lang="en-US" sz="1800" b="1" dirty="0">
            <a:solidFill>
              <a:schemeClr val="bg2"/>
            </a:solidFill>
          </a:endParaRPr>
        </a:p>
      </dgm:t>
    </dgm:pt>
    <dgm:pt modelId="{DBA49732-B399-4EF7-9ED0-4F1A4238FC6B}" type="parTrans" cxnId="{23157854-526C-447F-B5B3-3AE2BE9C3CA2}">
      <dgm:prSet/>
      <dgm:spPr/>
      <dgm:t>
        <a:bodyPr/>
        <a:lstStyle/>
        <a:p>
          <a:endParaRPr lang="en-US"/>
        </a:p>
      </dgm:t>
    </dgm:pt>
    <dgm:pt modelId="{9B529243-EBA9-41DB-9AB7-5925990C37DC}" type="sibTrans" cxnId="{23157854-526C-447F-B5B3-3AE2BE9C3CA2}">
      <dgm:prSet/>
      <dgm:spPr/>
      <dgm:t>
        <a:bodyPr/>
        <a:lstStyle/>
        <a:p>
          <a:endParaRPr lang="en-US"/>
        </a:p>
      </dgm:t>
    </dgm:pt>
    <dgm:pt modelId="{F9E8A6F6-F072-4868-BE88-31F98CB0FC87}" type="pres">
      <dgm:prSet presAssocID="{0A70C5AC-9422-4C29-A23E-54AAE9F8A828}" presName="linearFlow" presStyleCnt="0">
        <dgm:presLayoutVars>
          <dgm:dir/>
          <dgm:animLvl val="lvl"/>
          <dgm:resizeHandles val="exact"/>
        </dgm:presLayoutVars>
      </dgm:prSet>
      <dgm:spPr/>
      <dgm:t>
        <a:bodyPr/>
        <a:lstStyle/>
        <a:p>
          <a:endParaRPr lang="en-US"/>
        </a:p>
      </dgm:t>
    </dgm:pt>
    <dgm:pt modelId="{0150B12B-5239-46D2-8317-370D98111E65}" type="pres">
      <dgm:prSet presAssocID="{880736AC-FC5A-4BA8-87A5-6F4551A68056}" presName="composite" presStyleCnt="0"/>
      <dgm:spPr/>
    </dgm:pt>
    <dgm:pt modelId="{1E5B7084-16C6-410C-B9C7-AC1154CA3138}" type="pres">
      <dgm:prSet presAssocID="{880736AC-FC5A-4BA8-87A5-6F4551A68056}" presName="parentText" presStyleLbl="alignNode1" presStyleIdx="0" presStyleCnt="6">
        <dgm:presLayoutVars>
          <dgm:chMax val="1"/>
          <dgm:bulletEnabled val="1"/>
        </dgm:presLayoutVars>
      </dgm:prSet>
      <dgm:spPr/>
      <dgm:t>
        <a:bodyPr/>
        <a:lstStyle/>
        <a:p>
          <a:endParaRPr lang="en-US"/>
        </a:p>
      </dgm:t>
    </dgm:pt>
    <dgm:pt modelId="{E1E48699-110E-49FC-9281-16FDEC933DD9}" type="pres">
      <dgm:prSet presAssocID="{880736AC-FC5A-4BA8-87A5-6F4551A68056}" presName="descendantText" presStyleLbl="alignAcc1" presStyleIdx="0" presStyleCnt="6">
        <dgm:presLayoutVars>
          <dgm:bulletEnabled val="1"/>
        </dgm:presLayoutVars>
      </dgm:prSet>
      <dgm:spPr/>
      <dgm:t>
        <a:bodyPr/>
        <a:lstStyle/>
        <a:p>
          <a:endParaRPr lang="en-US"/>
        </a:p>
      </dgm:t>
    </dgm:pt>
    <dgm:pt modelId="{2EA3EB0C-CE02-4E7C-972C-A89B365B1E3E}" type="pres">
      <dgm:prSet presAssocID="{ACE2F7A1-F300-4431-89BD-07C810706474}" presName="sp" presStyleCnt="0"/>
      <dgm:spPr/>
    </dgm:pt>
    <dgm:pt modelId="{43300BE9-4C23-4E27-8FC9-DA6483D4AB12}" type="pres">
      <dgm:prSet presAssocID="{33508193-91FF-4522-8995-5ECEB6B25A37}" presName="composite" presStyleCnt="0"/>
      <dgm:spPr/>
    </dgm:pt>
    <dgm:pt modelId="{DF4FFE19-CA39-43F8-8EF0-D968BF0611A8}" type="pres">
      <dgm:prSet presAssocID="{33508193-91FF-4522-8995-5ECEB6B25A37}" presName="parentText" presStyleLbl="alignNode1" presStyleIdx="1" presStyleCnt="6">
        <dgm:presLayoutVars>
          <dgm:chMax val="1"/>
          <dgm:bulletEnabled val="1"/>
        </dgm:presLayoutVars>
      </dgm:prSet>
      <dgm:spPr/>
      <dgm:t>
        <a:bodyPr/>
        <a:lstStyle/>
        <a:p>
          <a:endParaRPr lang="en-US"/>
        </a:p>
      </dgm:t>
    </dgm:pt>
    <dgm:pt modelId="{D4689648-C9BB-420C-87B3-6F2164648C2C}" type="pres">
      <dgm:prSet presAssocID="{33508193-91FF-4522-8995-5ECEB6B25A37}" presName="descendantText" presStyleLbl="alignAcc1" presStyleIdx="1" presStyleCnt="6">
        <dgm:presLayoutVars>
          <dgm:bulletEnabled val="1"/>
        </dgm:presLayoutVars>
      </dgm:prSet>
      <dgm:spPr/>
      <dgm:t>
        <a:bodyPr/>
        <a:lstStyle/>
        <a:p>
          <a:endParaRPr lang="en-US"/>
        </a:p>
      </dgm:t>
    </dgm:pt>
    <dgm:pt modelId="{C8A970FB-AF76-4EE5-9D66-DE72653BCDDE}" type="pres">
      <dgm:prSet presAssocID="{52CACF14-4119-4C4D-A892-81A967EB121D}" presName="sp" presStyleCnt="0"/>
      <dgm:spPr/>
    </dgm:pt>
    <dgm:pt modelId="{F3A025E4-C52D-4D69-8304-AF0D9D40ADB5}" type="pres">
      <dgm:prSet presAssocID="{DE823A5E-4AB4-4913-B975-DA6C670ADC8E}" presName="composite" presStyleCnt="0"/>
      <dgm:spPr/>
    </dgm:pt>
    <dgm:pt modelId="{84A15134-3241-46D3-B3B8-7202D02C3FBE}" type="pres">
      <dgm:prSet presAssocID="{DE823A5E-4AB4-4913-B975-DA6C670ADC8E}" presName="parentText" presStyleLbl="alignNode1" presStyleIdx="2" presStyleCnt="6">
        <dgm:presLayoutVars>
          <dgm:chMax val="1"/>
          <dgm:bulletEnabled val="1"/>
        </dgm:presLayoutVars>
      </dgm:prSet>
      <dgm:spPr/>
      <dgm:t>
        <a:bodyPr/>
        <a:lstStyle/>
        <a:p>
          <a:endParaRPr lang="en-US"/>
        </a:p>
      </dgm:t>
    </dgm:pt>
    <dgm:pt modelId="{5CFAE73F-B32C-4AC7-B8C1-A759E8730BD7}" type="pres">
      <dgm:prSet presAssocID="{DE823A5E-4AB4-4913-B975-DA6C670ADC8E}" presName="descendantText" presStyleLbl="alignAcc1" presStyleIdx="2" presStyleCnt="6">
        <dgm:presLayoutVars>
          <dgm:bulletEnabled val="1"/>
        </dgm:presLayoutVars>
      </dgm:prSet>
      <dgm:spPr/>
      <dgm:t>
        <a:bodyPr/>
        <a:lstStyle/>
        <a:p>
          <a:endParaRPr lang="en-US"/>
        </a:p>
      </dgm:t>
    </dgm:pt>
    <dgm:pt modelId="{4A156B27-4119-42FE-8697-6C9C7B208B20}" type="pres">
      <dgm:prSet presAssocID="{ED8C7230-B594-4506-BF5A-14F9058D4B15}" presName="sp" presStyleCnt="0"/>
      <dgm:spPr/>
    </dgm:pt>
    <dgm:pt modelId="{890168A5-A87E-4077-9C8C-505F4D5238D2}" type="pres">
      <dgm:prSet presAssocID="{B7047064-BFB1-48E7-A63A-14E9D1D0CF7B}" presName="composite" presStyleCnt="0"/>
      <dgm:spPr/>
    </dgm:pt>
    <dgm:pt modelId="{3324A3A8-4D6D-4595-9BE6-3B05F62D3286}" type="pres">
      <dgm:prSet presAssocID="{B7047064-BFB1-48E7-A63A-14E9D1D0CF7B}" presName="parentText" presStyleLbl="alignNode1" presStyleIdx="3" presStyleCnt="6">
        <dgm:presLayoutVars>
          <dgm:chMax val="1"/>
          <dgm:bulletEnabled val="1"/>
        </dgm:presLayoutVars>
      </dgm:prSet>
      <dgm:spPr/>
      <dgm:t>
        <a:bodyPr/>
        <a:lstStyle/>
        <a:p>
          <a:endParaRPr lang="en-US"/>
        </a:p>
      </dgm:t>
    </dgm:pt>
    <dgm:pt modelId="{E06BC064-F4D7-4144-9DC1-BD9286863E74}" type="pres">
      <dgm:prSet presAssocID="{B7047064-BFB1-48E7-A63A-14E9D1D0CF7B}" presName="descendantText" presStyleLbl="alignAcc1" presStyleIdx="3" presStyleCnt="6">
        <dgm:presLayoutVars>
          <dgm:bulletEnabled val="1"/>
        </dgm:presLayoutVars>
      </dgm:prSet>
      <dgm:spPr/>
      <dgm:t>
        <a:bodyPr/>
        <a:lstStyle/>
        <a:p>
          <a:endParaRPr lang="en-US"/>
        </a:p>
      </dgm:t>
    </dgm:pt>
    <dgm:pt modelId="{C00CB84A-EEB9-4C12-B569-952C27BE4A21}" type="pres">
      <dgm:prSet presAssocID="{D759C5BC-9114-4632-8A75-5B9BF9EF605F}" presName="sp" presStyleCnt="0"/>
      <dgm:spPr/>
    </dgm:pt>
    <dgm:pt modelId="{B3BCDC72-CF14-4F0D-8034-2254517371C5}" type="pres">
      <dgm:prSet presAssocID="{FA0AD93D-596C-4226-BD21-041DF805CA80}" presName="composite" presStyleCnt="0"/>
      <dgm:spPr/>
    </dgm:pt>
    <dgm:pt modelId="{40880918-8F06-40D5-8BD3-5C7422A65B56}" type="pres">
      <dgm:prSet presAssocID="{FA0AD93D-596C-4226-BD21-041DF805CA80}" presName="parentText" presStyleLbl="alignNode1" presStyleIdx="4" presStyleCnt="6">
        <dgm:presLayoutVars>
          <dgm:chMax val="1"/>
          <dgm:bulletEnabled val="1"/>
        </dgm:presLayoutVars>
      </dgm:prSet>
      <dgm:spPr/>
      <dgm:t>
        <a:bodyPr/>
        <a:lstStyle/>
        <a:p>
          <a:endParaRPr lang="en-US"/>
        </a:p>
      </dgm:t>
    </dgm:pt>
    <dgm:pt modelId="{84A526E6-64AB-4651-91F6-A4066266EA70}" type="pres">
      <dgm:prSet presAssocID="{FA0AD93D-596C-4226-BD21-041DF805CA80}" presName="descendantText" presStyleLbl="alignAcc1" presStyleIdx="4" presStyleCnt="6">
        <dgm:presLayoutVars>
          <dgm:bulletEnabled val="1"/>
        </dgm:presLayoutVars>
      </dgm:prSet>
      <dgm:spPr/>
      <dgm:t>
        <a:bodyPr/>
        <a:lstStyle/>
        <a:p>
          <a:endParaRPr lang="en-US"/>
        </a:p>
      </dgm:t>
    </dgm:pt>
    <dgm:pt modelId="{028253EE-91B1-42B7-A009-28DA4E2DB39D}" type="pres">
      <dgm:prSet presAssocID="{702E6E85-7DCA-480A-AE88-2D9DBF7E7D02}" presName="sp" presStyleCnt="0"/>
      <dgm:spPr/>
    </dgm:pt>
    <dgm:pt modelId="{D9DD61C7-F174-4389-85B9-BF65569E882E}" type="pres">
      <dgm:prSet presAssocID="{ED641089-F0A8-44A7-BF9B-8C858A00DBCE}" presName="composite" presStyleCnt="0"/>
      <dgm:spPr/>
    </dgm:pt>
    <dgm:pt modelId="{3DA732DD-3DF0-45AC-AAED-1412ECA64A78}" type="pres">
      <dgm:prSet presAssocID="{ED641089-F0A8-44A7-BF9B-8C858A00DBCE}" presName="parentText" presStyleLbl="alignNode1" presStyleIdx="5" presStyleCnt="6" custScaleY="142604">
        <dgm:presLayoutVars>
          <dgm:chMax val="1"/>
          <dgm:bulletEnabled val="1"/>
        </dgm:presLayoutVars>
      </dgm:prSet>
      <dgm:spPr/>
      <dgm:t>
        <a:bodyPr/>
        <a:lstStyle/>
        <a:p>
          <a:endParaRPr lang="en-US"/>
        </a:p>
      </dgm:t>
    </dgm:pt>
    <dgm:pt modelId="{3DAC262E-85E1-4A25-A53B-B6FE335F9DAC}" type="pres">
      <dgm:prSet presAssocID="{ED641089-F0A8-44A7-BF9B-8C858A00DBCE}" presName="descendantText" presStyleLbl="alignAcc1" presStyleIdx="5" presStyleCnt="6" custScaleY="158904">
        <dgm:presLayoutVars>
          <dgm:bulletEnabled val="1"/>
        </dgm:presLayoutVars>
      </dgm:prSet>
      <dgm:spPr/>
      <dgm:t>
        <a:bodyPr/>
        <a:lstStyle/>
        <a:p>
          <a:endParaRPr lang="en-US"/>
        </a:p>
      </dgm:t>
    </dgm:pt>
  </dgm:ptLst>
  <dgm:cxnLst>
    <dgm:cxn modelId="{A61FDA95-3D1A-43A6-BE4A-867D53B20FC3}" srcId="{33508193-91FF-4522-8995-5ECEB6B25A37}" destId="{DC86E589-7FFD-4114-A6C7-F51E69644149}" srcOrd="0" destOrd="0" parTransId="{334C0D28-3BDC-4FBC-9203-63F1143AF3BE}" sibTransId="{BEC0964B-4150-4A48-82E8-B70EC51EAAF5}"/>
    <dgm:cxn modelId="{AE08CAE6-28C9-4BEF-A7BB-07B57719A1C2}" srcId="{DE823A5E-4AB4-4913-B975-DA6C670ADC8E}" destId="{72D3AE2A-E946-41CB-8533-3E2756FD3762}" srcOrd="0" destOrd="0" parTransId="{25254D70-3F18-438A-89D4-B2D6F5166772}" sibTransId="{79BE149D-64DE-4E2D-BA21-DEFBCB8970EC}"/>
    <dgm:cxn modelId="{520D9E41-282C-4512-82AE-431094928CAD}" srcId="{0A70C5AC-9422-4C29-A23E-54AAE9F8A828}" destId="{33508193-91FF-4522-8995-5ECEB6B25A37}" srcOrd="1" destOrd="0" parTransId="{955D57EC-464E-46FD-A527-C706E177E1E6}" sibTransId="{52CACF14-4119-4C4D-A892-81A967EB121D}"/>
    <dgm:cxn modelId="{042788D0-63EB-4416-AD16-A66A35278A40}" type="presOf" srcId="{DE823A5E-4AB4-4913-B975-DA6C670ADC8E}" destId="{84A15134-3241-46D3-B3B8-7202D02C3FBE}" srcOrd="0" destOrd="0" presId="urn:microsoft.com/office/officeart/2005/8/layout/chevron2"/>
    <dgm:cxn modelId="{337DB83E-9AFE-4C3C-BF65-AB6FA776C294}" srcId="{0A70C5AC-9422-4C29-A23E-54AAE9F8A828}" destId="{DE823A5E-4AB4-4913-B975-DA6C670ADC8E}" srcOrd="2" destOrd="0" parTransId="{D7C4568C-6FBD-4C40-B1E1-B1555AAB7EA3}" sibTransId="{ED8C7230-B594-4506-BF5A-14F9058D4B15}"/>
    <dgm:cxn modelId="{535903CC-9D76-4C7F-81A4-579E5DC3EEE8}" srcId="{FA0AD93D-596C-4226-BD21-041DF805CA80}" destId="{09FA22BF-2BE4-4C85-B696-D6367B167BC1}" srcOrd="0" destOrd="0" parTransId="{F0A1442C-FA92-4389-A52D-CA878C7AC7C6}" sibTransId="{BF32CDF0-3896-43F2-8DF3-D144DDFDD268}"/>
    <dgm:cxn modelId="{A564CEF8-7E2F-4586-AE0E-431B4A8E537E}" type="presOf" srcId="{A2440F72-1BEC-4F37-B399-85E245AE874D}" destId="{E06BC064-F4D7-4144-9DC1-BD9286863E74}" srcOrd="0" destOrd="0" presId="urn:microsoft.com/office/officeart/2005/8/layout/chevron2"/>
    <dgm:cxn modelId="{604200DC-26BE-4560-BAF3-F83C57FCC251}" type="presOf" srcId="{DB61C7E1-F7CA-45FD-86B6-49478CBC9F76}" destId="{E1E48699-110E-49FC-9281-16FDEC933DD9}" srcOrd="0" destOrd="0" presId="urn:microsoft.com/office/officeart/2005/8/layout/chevron2"/>
    <dgm:cxn modelId="{61611E81-C9E9-43B8-A4D5-DB6F334E459B}" type="presOf" srcId="{880736AC-FC5A-4BA8-87A5-6F4551A68056}" destId="{1E5B7084-16C6-410C-B9C7-AC1154CA3138}" srcOrd="0" destOrd="0" presId="urn:microsoft.com/office/officeart/2005/8/layout/chevron2"/>
    <dgm:cxn modelId="{23157854-526C-447F-B5B3-3AE2BE9C3CA2}" srcId="{ED641089-F0A8-44A7-BF9B-8C858A00DBCE}" destId="{FD95B7CD-CCB8-4F7C-B9DE-1223E1785EC5}" srcOrd="1" destOrd="0" parTransId="{DBA49732-B399-4EF7-9ED0-4F1A4238FC6B}" sibTransId="{9B529243-EBA9-41DB-9AB7-5925990C37DC}"/>
    <dgm:cxn modelId="{1BB916E3-B769-43A9-9765-6E6486C33816}" type="presOf" srcId="{FA0AD93D-596C-4226-BD21-041DF805CA80}" destId="{40880918-8F06-40D5-8BD3-5C7422A65B56}" srcOrd="0" destOrd="0" presId="urn:microsoft.com/office/officeart/2005/8/layout/chevron2"/>
    <dgm:cxn modelId="{A129BCEA-F133-4AE0-BC4D-295C142B11EB}" type="presOf" srcId="{33508193-91FF-4522-8995-5ECEB6B25A37}" destId="{DF4FFE19-CA39-43F8-8EF0-D968BF0611A8}" srcOrd="0" destOrd="0" presId="urn:microsoft.com/office/officeart/2005/8/layout/chevron2"/>
    <dgm:cxn modelId="{EE641F50-5791-4BD0-821E-91504D3B2842}" srcId="{0A70C5AC-9422-4C29-A23E-54AAE9F8A828}" destId="{FA0AD93D-596C-4226-BD21-041DF805CA80}" srcOrd="4" destOrd="0" parTransId="{17754205-12AC-44F8-A6E3-2CC01D123DE0}" sibTransId="{702E6E85-7DCA-480A-AE88-2D9DBF7E7D02}"/>
    <dgm:cxn modelId="{C820EFDE-B18E-4EDA-A1BB-74A337F42462}" srcId="{0A70C5AC-9422-4C29-A23E-54AAE9F8A828}" destId="{B7047064-BFB1-48E7-A63A-14E9D1D0CF7B}" srcOrd="3" destOrd="0" parTransId="{5EA5FD5C-6EE3-46A8-AA0D-A982AE267FB3}" sibTransId="{D759C5BC-9114-4632-8A75-5B9BF9EF605F}"/>
    <dgm:cxn modelId="{879AC2F3-247F-4FF5-BF6D-C7E88635C1DC}" type="presOf" srcId="{B7047064-BFB1-48E7-A63A-14E9D1D0CF7B}" destId="{3324A3A8-4D6D-4595-9BE6-3B05F62D3286}" srcOrd="0" destOrd="0" presId="urn:microsoft.com/office/officeart/2005/8/layout/chevron2"/>
    <dgm:cxn modelId="{3035E148-3C1D-470A-8749-38ADB39B1F8F}" type="presOf" srcId="{FD95B7CD-CCB8-4F7C-B9DE-1223E1785EC5}" destId="{3DAC262E-85E1-4A25-A53B-B6FE335F9DAC}" srcOrd="0" destOrd="1" presId="urn:microsoft.com/office/officeart/2005/8/layout/chevron2"/>
    <dgm:cxn modelId="{CFB29DD7-2D52-41A5-A129-914FEF8F2A01}" type="presOf" srcId="{DC86E589-7FFD-4114-A6C7-F51E69644149}" destId="{D4689648-C9BB-420C-87B3-6F2164648C2C}" srcOrd="0" destOrd="0" presId="urn:microsoft.com/office/officeart/2005/8/layout/chevron2"/>
    <dgm:cxn modelId="{A60A621B-00D8-4A10-AF7C-010F3BE3D0F6}" srcId="{0A70C5AC-9422-4C29-A23E-54AAE9F8A828}" destId="{ED641089-F0A8-44A7-BF9B-8C858A00DBCE}" srcOrd="5" destOrd="0" parTransId="{CCB76275-BECB-4141-ADD7-178EDF4EE830}" sibTransId="{5C5F0546-4ED2-4034-BDFD-BDD03C8AB45F}"/>
    <dgm:cxn modelId="{0C4A37B4-F8B7-42AC-8307-F0E3B614AB1C}" type="presOf" srcId="{0A70C5AC-9422-4C29-A23E-54AAE9F8A828}" destId="{F9E8A6F6-F072-4868-BE88-31F98CB0FC87}" srcOrd="0" destOrd="0" presId="urn:microsoft.com/office/officeart/2005/8/layout/chevron2"/>
    <dgm:cxn modelId="{AC44DCE0-9529-40A8-904B-957BC056E838}" srcId="{B7047064-BFB1-48E7-A63A-14E9D1D0CF7B}" destId="{A2440F72-1BEC-4F37-B399-85E245AE874D}" srcOrd="0" destOrd="0" parTransId="{E9B83C92-A566-40D7-B7DA-5023B98E7BF6}" sibTransId="{A9D7C96D-1317-4FAE-A56E-1A22016EF13A}"/>
    <dgm:cxn modelId="{8836B3D6-4684-40AB-A533-4C33CF30E857}" type="presOf" srcId="{B3BF06A7-5905-4361-AC4D-88158DC8DE3A}" destId="{3DAC262E-85E1-4A25-A53B-B6FE335F9DAC}" srcOrd="0" destOrd="0" presId="urn:microsoft.com/office/officeart/2005/8/layout/chevron2"/>
    <dgm:cxn modelId="{EEA7FBED-0A03-46B0-A09B-A0C9686626A0}" srcId="{ED641089-F0A8-44A7-BF9B-8C858A00DBCE}" destId="{B3BF06A7-5905-4361-AC4D-88158DC8DE3A}" srcOrd="0" destOrd="0" parTransId="{CE0FF13D-01B9-4912-9624-B5876C6AF3B0}" sibTransId="{386E1D36-DCE3-41DC-AE40-5A74B26D5385}"/>
    <dgm:cxn modelId="{7B3A08DE-FB68-43F9-97E4-934EBE56E44F}" type="presOf" srcId="{ED641089-F0A8-44A7-BF9B-8C858A00DBCE}" destId="{3DA732DD-3DF0-45AC-AAED-1412ECA64A78}" srcOrd="0" destOrd="0" presId="urn:microsoft.com/office/officeart/2005/8/layout/chevron2"/>
    <dgm:cxn modelId="{C8BC2249-EB26-433B-9CB7-D8F4C28C4DFD}" srcId="{0A70C5AC-9422-4C29-A23E-54AAE9F8A828}" destId="{880736AC-FC5A-4BA8-87A5-6F4551A68056}" srcOrd="0" destOrd="0" parTransId="{16B39048-DCB3-4C6B-B27B-8ADBA407310C}" sibTransId="{ACE2F7A1-F300-4431-89BD-07C810706474}"/>
    <dgm:cxn modelId="{B4565B99-523F-4F2E-9D8A-4F5C38FF85AF}" type="presOf" srcId="{09FA22BF-2BE4-4C85-B696-D6367B167BC1}" destId="{84A526E6-64AB-4651-91F6-A4066266EA70}" srcOrd="0" destOrd="0" presId="urn:microsoft.com/office/officeart/2005/8/layout/chevron2"/>
    <dgm:cxn modelId="{B6A9C4F4-6E91-42C3-B990-DE6CCE66C601}" type="presOf" srcId="{72D3AE2A-E946-41CB-8533-3E2756FD3762}" destId="{5CFAE73F-B32C-4AC7-B8C1-A759E8730BD7}" srcOrd="0" destOrd="0" presId="urn:microsoft.com/office/officeart/2005/8/layout/chevron2"/>
    <dgm:cxn modelId="{EE5EA222-8CC4-4FEB-82A2-15E861248F92}" srcId="{880736AC-FC5A-4BA8-87A5-6F4551A68056}" destId="{DB61C7E1-F7CA-45FD-86B6-49478CBC9F76}" srcOrd="0" destOrd="0" parTransId="{9EF66E47-18E1-43F2-911E-3F2B110D49F8}" sibTransId="{090EC104-EFE3-4E8F-9115-F9B1D38F653F}"/>
    <dgm:cxn modelId="{410F0A77-38A7-4216-9954-A6C4FE86A251}" type="presParOf" srcId="{F9E8A6F6-F072-4868-BE88-31F98CB0FC87}" destId="{0150B12B-5239-46D2-8317-370D98111E65}" srcOrd="0" destOrd="0" presId="urn:microsoft.com/office/officeart/2005/8/layout/chevron2"/>
    <dgm:cxn modelId="{D63467CF-1556-4D96-B65E-1D24B9B08543}" type="presParOf" srcId="{0150B12B-5239-46D2-8317-370D98111E65}" destId="{1E5B7084-16C6-410C-B9C7-AC1154CA3138}" srcOrd="0" destOrd="0" presId="urn:microsoft.com/office/officeart/2005/8/layout/chevron2"/>
    <dgm:cxn modelId="{AA564CCD-C015-4B2A-868F-BCBD298EFF3E}" type="presParOf" srcId="{0150B12B-5239-46D2-8317-370D98111E65}" destId="{E1E48699-110E-49FC-9281-16FDEC933DD9}" srcOrd="1" destOrd="0" presId="urn:microsoft.com/office/officeart/2005/8/layout/chevron2"/>
    <dgm:cxn modelId="{C080F06B-E746-4120-8655-DEDB7ED63664}" type="presParOf" srcId="{F9E8A6F6-F072-4868-BE88-31F98CB0FC87}" destId="{2EA3EB0C-CE02-4E7C-972C-A89B365B1E3E}" srcOrd="1" destOrd="0" presId="urn:microsoft.com/office/officeart/2005/8/layout/chevron2"/>
    <dgm:cxn modelId="{4E9833E5-7815-46C0-BFAF-D5331408D879}" type="presParOf" srcId="{F9E8A6F6-F072-4868-BE88-31F98CB0FC87}" destId="{43300BE9-4C23-4E27-8FC9-DA6483D4AB12}" srcOrd="2" destOrd="0" presId="urn:microsoft.com/office/officeart/2005/8/layout/chevron2"/>
    <dgm:cxn modelId="{6D952AE2-1F4F-46DE-AD8F-35721A3D878B}" type="presParOf" srcId="{43300BE9-4C23-4E27-8FC9-DA6483D4AB12}" destId="{DF4FFE19-CA39-43F8-8EF0-D968BF0611A8}" srcOrd="0" destOrd="0" presId="urn:microsoft.com/office/officeart/2005/8/layout/chevron2"/>
    <dgm:cxn modelId="{A42DAC87-3CA5-4EC1-81E5-EFD40FCC41FA}" type="presParOf" srcId="{43300BE9-4C23-4E27-8FC9-DA6483D4AB12}" destId="{D4689648-C9BB-420C-87B3-6F2164648C2C}" srcOrd="1" destOrd="0" presId="urn:microsoft.com/office/officeart/2005/8/layout/chevron2"/>
    <dgm:cxn modelId="{D83F4419-2879-47E3-884D-7326D6FCE1E9}" type="presParOf" srcId="{F9E8A6F6-F072-4868-BE88-31F98CB0FC87}" destId="{C8A970FB-AF76-4EE5-9D66-DE72653BCDDE}" srcOrd="3" destOrd="0" presId="urn:microsoft.com/office/officeart/2005/8/layout/chevron2"/>
    <dgm:cxn modelId="{843E67DC-5431-4E89-9470-90B505D1530B}" type="presParOf" srcId="{F9E8A6F6-F072-4868-BE88-31F98CB0FC87}" destId="{F3A025E4-C52D-4D69-8304-AF0D9D40ADB5}" srcOrd="4" destOrd="0" presId="urn:microsoft.com/office/officeart/2005/8/layout/chevron2"/>
    <dgm:cxn modelId="{385C6D76-8CA8-43D2-A27F-969CEC412E39}" type="presParOf" srcId="{F3A025E4-C52D-4D69-8304-AF0D9D40ADB5}" destId="{84A15134-3241-46D3-B3B8-7202D02C3FBE}" srcOrd="0" destOrd="0" presId="urn:microsoft.com/office/officeart/2005/8/layout/chevron2"/>
    <dgm:cxn modelId="{5B28CFE1-8167-4604-BDB7-FD62F6D06403}" type="presParOf" srcId="{F3A025E4-C52D-4D69-8304-AF0D9D40ADB5}" destId="{5CFAE73F-B32C-4AC7-B8C1-A759E8730BD7}" srcOrd="1" destOrd="0" presId="urn:microsoft.com/office/officeart/2005/8/layout/chevron2"/>
    <dgm:cxn modelId="{647C1617-0667-4386-926C-EA32CC8E806C}" type="presParOf" srcId="{F9E8A6F6-F072-4868-BE88-31F98CB0FC87}" destId="{4A156B27-4119-42FE-8697-6C9C7B208B20}" srcOrd="5" destOrd="0" presId="urn:microsoft.com/office/officeart/2005/8/layout/chevron2"/>
    <dgm:cxn modelId="{4859B442-59FD-40E9-9C72-FD0A386AE98D}" type="presParOf" srcId="{F9E8A6F6-F072-4868-BE88-31F98CB0FC87}" destId="{890168A5-A87E-4077-9C8C-505F4D5238D2}" srcOrd="6" destOrd="0" presId="urn:microsoft.com/office/officeart/2005/8/layout/chevron2"/>
    <dgm:cxn modelId="{1814CEF2-85B2-4509-9064-B4AAC16E6C00}" type="presParOf" srcId="{890168A5-A87E-4077-9C8C-505F4D5238D2}" destId="{3324A3A8-4D6D-4595-9BE6-3B05F62D3286}" srcOrd="0" destOrd="0" presId="urn:microsoft.com/office/officeart/2005/8/layout/chevron2"/>
    <dgm:cxn modelId="{3C521C91-99DA-4A90-B13F-38E9C2B9A381}" type="presParOf" srcId="{890168A5-A87E-4077-9C8C-505F4D5238D2}" destId="{E06BC064-F4D7-4144-9DC1-BD9286863E74}" srcOrd="1" destOrd="0" presId="urn:microsoft.com/office/officeart/2005/8/layout/chevron2"/>
    <dgm:cxn modelId="{79E998FC-E97A-4715-A2A8-341BF93A633D}" type="presParOf" srcId="{F9E8A6F6-F072-4868-BE88-31F98CB0FC87}" destId="{C00CB84A-EEB9-4C12-B569-952C27BE4A21}" srcOrd="7" destOrd="0" presId="urn:microsoft.com/office/officeart/2005/8/layout/chevron2"/>
    <dgm:cxn modelId="{9A5108EB-EE80-4FB6-AE7E-2992FEAFDF2D}" type="presParOf" srcId="{F9E8A6F6-F072-4868-BE88-31F98CB0FC87}" destId="{B3BCDC72-CF14-4F0D-8034-2254517371C5}" srcOrd="8" destOrd="0" presId="urn:microsoft.com/office/officeart/2005/8/layout/chevron2"/>
    <dgm:cxn modelId="{2430E9BB-DA1F-410A-9DA7-584128FAB4EA}" type="presParOf" srcId="{B3BCDC72-CF14-4F0D-8034-2254517371C5}" destId="{40880918-8F06-40D5-8BD3-5C7422A65B56}" srcOrd="0" destOrd="0" presId="urn:microsoft.com/office/officeart/2005/8/layout/chevron2"/>
    <dgm:cxn modelId="{930D9E47-B051-4F8E-8116-8B49172A0F4A}" type="presParOf" srcId="{B3BCDC72-CF14-4F0D-8034-2254517371C5}" destId="{84A526E6-64AB-4651-91F6-A4066266EA70}" srcOrd="1" destOrd="0" presId="urn:microsoft.com/office/officeart/2005/8/layout/chevron2"/>
    <dgm:cxn modelId="{EB0F63A7-EFAA-4451-BAF7-8CE82C882788}" type="presParOf" srcId="{F9E8A6F6-F072-4868-BE88-31F98CB0FC87}" destId="{028253EE-91B1-42B7-A009-28DA4E2DB39D}" srcOrd="9" destOrd="0" presId="urn:microsoft.com/office/officeart/2005/8/layout/chevron2"/>
    <dgm:cxn modelId="{9018EAF5-0518-4E1B-B1C0-C598266C2F84}" type="presParOf" srcId="{F9E8A6F6-F072-4868-BE88-31F98CB0FC87}" destId="{D9DD61C7-F174-4389-85B9-BF65569E882E}" srcOrd="10" destOrd="0" presId="urn:microsoft.com/office/officeart/2005/8/layout/chevron2"/>
    <dgm:cxn modelId="{F5D54625-FFD8-419E-A5DE-A3E0021E5B7D}" type="presParOf" srcId="{D9DD61C7-F174-4389-85B9-BF65569E882E}" destId="{3DA732DD-3DF0-45AC-AAED-1412ECA64A78}" srcOrd="0" destOrd="0" presId="urn:microsoft.com/office/officeart/2005/8/layout/chevron2"/>
    <dgm:cxn modelId="{2F0F07B4-E738-4891-947D-4AEB60D17FB0}" type="presParOf" srcId="{D9DD61C7-F174-4389-85B9-BF65569E882E}" destId="{3DAC262E-85E1-4A25-A53B-B6FE335F9DAC}"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195288-37B6-402B-9BF9-9EDC2137CCBA}" type="doc">
      <dgm:prSet loTypeId="urn:microsoft.com/office/officeart/2005/8/layout/arrow2" loCatId="process" qsTypeId="urn:microsoft.com/office/officeart/2005/8/quickstyle/simple1" qsCatId="simple" csTypeId="urn:microsoft.com/office/officeart/2005/8/colors/accent1_2" csCatId="accent1" phldr="1"/>
      <dgm:spPr/>
    </dgm:pt>
    <dgm:pt modelId="{8944C72E-1428-4A97-921C-51D2031FB7C0}">
      <dgm:prSet phldrT="[Text]" custT="1"/>
      <dgm:spPr/>
      <dgm:t>
        <a:bodyPr/>
        <a:lstStyle/>
        <a:p>
          <a:r>
            <a:rPr lang="ru-RU" sz="2400" b="1" dirty="0">
              <a:latin typeface="Calibri Light (Überschriften)"/>
            </a:rPr>
            <a:t>1 этап</a:t>
          </a:r>
        </a:p>
        <a:p>
          <a:r>
            <a:rPr lang="ru-RU" sz="2400" b="0" dirty="0">
              <a:latin typeface="Calibri Light (Überschriften)"/>
            </a:rPr>
            <a:t>2017 – 2018</a:t>
          </a:r>
        </a:p>
        <a:p>
          <a:r>
            <a:rPr lang="ru-RU" sz="2400" b="0" dirty="0">
              <a:latin typeface="Calibri Light (Überschriften)"/>
            </a:rPr>
            <a:t>Подготовка</a:t>
          </a:r>
          <a:endParaRPr lang="en-US" sz="2400" b="0" dirty="0">
            <a:latin typeface="Calibri Light (Überschriften)"/>
          </a:endParaRPr>
        </a:p>
      </dgm:t>
    </dgm:pt>
    <dgm:pt modelId="{7DFCA82A-3B63-44EC-B58C-EF9DD0FB113D}" type="parTrans" cxnId="{E1FDD8E6-7572-4F68-8A32-19A956340529}">
      <dgm:prSet/>
      <dgm:spPr/>
      <dgm:t>
        <a:bodyPr/>
        <a:lstStyle/>
        <a:p>
          <a:endParaRPr lang="en-US"/>
        </a:p>
      </dgm:t>
    </dgm:pt>
    <dgm:pt modelId="{0E35555C-7999-4236-83C0-8782A5FE10A4}" type="sibTrans" cxnId="{E1FDD8E6-7572-4F68-8A32-19A956340529}">
      <dgm:prSet/>
      <dgm:spPr/>
      <dgm:t>
        <a:bodyPr/>
        <a:lstStyle/>
        <a:p>
          <a:endParaRPr lang="en-US"/>
        </a:p>
      </dgm:t>
    </dgm:pt>
    <dgm:pt modelId="{7072B91A-D35C-4CB8-A528-6687652FAB4B}">
      <dgm:prSet phldrT="[Text]" custT="1"/>
      <dgm:spPr/>
      <dgm:t>
        <a:bodyPr/>
        <a:lstStyle/>
        <a:p>
          <a:endParaRPr lang="ru-RU" sz="2400" b="0" dirty="0" smtClean="0">
            <a:latin typeface="Calibri Light (Überschriften)"/>
          </a:endParaRPr>
        </a:p>
        <a:p>
          <a:r>
            <a:rPr lang="ru-RU" sz="2400" b="1" dirty="0" smtClean="0">
              <a:latin typeface="Calibri Light (Überschriften)"/>
            </a:rPr>
            <a:t>2 </a:t>
          </a:r>
          <a:r>
            <a:rPr lang="ru-RU" sz="2400" b="1" dirty="0">
              <a:latin typeface="Calibri Light (Überschriften)"/>
            </a:rPr>
            <a:t>этап</a:t>
          </a:r>
        </a:p>
        <a:p>
          <a:r>
            <a:rPr lang="ru-RU" sz="2400" b="0" dirty="0">
              <a:latin typeface="Calibri Light (Überschriften)"/>
            </a:rPr>
            <a:t>2019 – 2024</a:t>
          </a:r>
        </a:p>
        <a:p>
          <a:r>
            <a:rPr lang="ru-RU" sz="2400" b="0" dirty="0">
              <a:latin typeface="Calibri Light (Überschriften)"/>
            </a:rPr>
            <a:t>Реализация реформ</a:t>
          </a:r>
        </a:p>
      </dgm:t>
    </dgm:pt>
    <dgm:pt modelId="{E807B609-B3F0-4990-882C-943491C8E3B0}" type="parTrans" cxnId="{AC8073DC-E239-4D14-B0D1-82D0D2FBCEF0}">
      <dgm:prSet/>
      <dgm:spPr/>
      <dgm:t>
        <a:bodyPr/>
        <a:lstStyle/>
        <a:p>
          <a:endParaRPr lang="en-US"/>
        </a:p>
      </dgm:t>
    </dgm:pt>
    <dgm:pt modelId="{316FAF40-23F9-42D3-BE3C-4374C1EFB2B4}" type="sibTrans" cxnId="{AC8073DC-E239-4D14-B0D1-82D0D2FBCEF0}">
      <dgm:prSet/>
      <dgm:spPr/>
      <dgm:t>
        <a:bodyPr/>
        <a:lstStyle/>
        <a:p>
          <a:endParaRPr lang="en-US"/>
        </a:p>
      </dgm:t>
    </dgm:pt>
    <dgm:pt modelId="{A4713D81-8CF5-424C-82B1-333A99C67EF8}">
      <dgm:prSet phldrT="[Text]" custT="1"/>
      <dgm:spPr/>
      <dgm:t>
        <a:bodyPr/>
        <a:lstStyle/>
        <a:p>
          <a:endParaRPr lang="ru-RU" sz="2400" b="0" dirty="0" smtClean="0">
            <a:latin typeface="Calibri Light (Überschriften)"/>
          </a:endParaRPr>
        </a:p>
        <a:p>
          <a:endParaRPr lang="ru-RU" sz="2400" b="0" dirty="0" smtClean="0">
            <a:latin typeface="Calibri Light (Überschriften)"/>
          </a:endParaRPr>
        </a:p>
        <a:p>
          <a:r>
            <a:rPr lang="ru-RU" sz="2400" b="1" dirty="0" smtClean="0">
              <a:latin typeface="Calibri Light (Überschriften)"/>
            </a:rPr>
            <a:t>3 </a:t>
          </a:r>
          <a:r>
            <a:rPr lang="ru-RU" sz="2400" b="1" dirty="0">
              <a:latin typeface="Calibri Light (Überschriften)"/>
            </a:rPr>
            <a:t>этап</a:t>
          </a:r>
        </a:p>
        <a:p>
          <a:r>
            <a:rPr lang="ru-RU" sz="2400" b="0" dirty="0">
              <a:latin typeface="Calibri Light (Überschriften)"/>
            </a:rPr>
            <a:t>2025 – 2026</a:t>
          </a:r>
        </a:p>
        <a:p>
          <a:r>
            <a:rPr lang="ru-RU" sz="2400" b="0" dirty="0">
              <a:latin typeface="Calibri Light (Überschriften)"/>
            </a:rPr>
            <a:t>Мониторинг и оценка</a:t>
          </a:r>
          <a:endParaRPr lang="en-US" sz="2400" b="0" dirty="0">
            <a:latin typeface="Calibri Light (Überschriften)"/>
          </a:endParaRPr>
        </a:p>
      </dgm:t>
    </dgm:pt>
    <dgm:pt modelId="{2513D0F1-AA28-443E-90A8-A5B20FB72A3E}" type="parTrans" cxnId="{9928AF6B-FE0D-4B7E-8BEE-1502AF86C786}">
      <dgm:prSet/>
      <dgm:spPr/>
      <dgm:t>
        <a:bodyPr/>
        <a:lstStyle/>
        <a:p>
          <a:endParaRPr lang="en-US"/>
        </a:p>
      </dgm:t>
    </dgm:pt>
    <dgm:pt modelId="{97D97222-A5CF-4519-A9C8-5A67E21B4575}" type="sibTrans" cxnId="{9928AF6B-FE0D-4B7E-8BEE-1502AF86C786}">
      <dgm:prSet/>
      <dgm:spPr/>
      <dgm:t>
        <a:bodyPr/>
        <a:lstStyle/>
        <a:p>
          <a:endParaRPr lang="en-US"/>
        </a:p>
      </dgm:t>
    </dgm:pt>
    <dgm:pt modelId="{DE18F1EE-ECB2-4F7D-9035-942C8BA2558C}" type="pres">
      <dgm:prSet presAssocID="{B8195288-37B6-402B-9BF9-9EDC2137CCBA}" presName="arrowDiagram" presStyleCnt="0">
        <dgm:presLayoutVars>
          <dgm:chMax val="5"/>
          <dgm:dir/>
          <dgm:resizeHandles val="exact"/>
        </dgm:presLayoutVars>
      </dgm:prSet>
      <dgm:spPr/>
    </dgm:pt>
    <dgm:pt modelId="{DE5FB560-E4B5-49F9-8B8F-372D37A73468}" type="pres">
      <dgm:prSet presAssocID="{B8195288-37B6-402B-9BF9-9EDC2137CCBA}" presName="arrow" presStyleLbl="bgShp" presStyleIdx="0" presStyleCnt="1" custScaleX="121898"/>
      <dgm:spPr>
        <a:solidFill>
          <a:schemeClr val="accent5"/>
        </a:solidFill>
      </dgm:spPr>
    </dgm:pt>
    <dgm:pt modelId="{64F293CC-5FEE-4404-89DF-DA3C63EDB9DE}" type="pres">
      <dgm:prSet presAssocID="{B8195288-37B6-402B-9BF9-9EDC2137CCBA}" presName="arrowDiagram3" presStyleCnt="0"/>
      <dgm:spPr/>
    </dgm:pt>
    <dgm:pt modelId="{B63A3939-8ECF-4F12-8730-32AA3AE246D6}" type="pres">
      <dgm:prSet presAssocID="{8944C72E-1428-4A97-921C-51D2031FB7C0}" presName="bullet3a" presStyleLbl="node1" presStyleIdx="0" presStyleCnt="3" custLinFactY="-27641" custLinFactNeighborX="-88367" custLinFactNeighborY="-100000"/>
      <dgm:spPr>
        <a:solidFill>
          <a:srgbClr val="E3B1E2"/>
        </a:solidFill>
      </dgm:spPr>
    </dgm:pt>
    <dgm:pt modelId="{3B24785F-758F-4A7D-A0A7-F569DFD9600F}" type="pres">
      <dgm:prSet presAssocID="{8944C72E-1428-4A97-921C-51D2031FB7C0}" presName="textBox3a" presStyleLbl="revTx" presStyleIdx="0" presStyleCnt="3" custLinFactNeighborX="-15887" custLinFactNeighborY="0">
        <dgm:presLayoutVars>
          <dgm:bulletEnabled val="1"/>
        </dgm:presLayoutVars>
      </dgm:prSet>
      <dgm:spPr/>
      <dgm:t>
        <a:bodyPr/>
        <a:lstStyle/>
        <a:p>
          <a:endParaRPr lang="en-US"/>
        </a:p>
      </dgm:t>
    </dgm:pt>
    <dgm:pt modelId="{E40E0878-D33F-474D-89CD-6C269AEDA157}" type="pres">
      <dgm:prSet presAssocID="{7072B91A-D35C-4CB8-A528-6687652FAB4B}" presName="bullet3b" presStyleLbl="node1" presStyleIdx="1" presStyleCnt="3"/>
      <dgm:spPr>
        <a:solidFill>
          <a:srgbClr val="E3B1E2"/>
        </a:solidFill>
      </dgm:spPr>
    </dgm:pt>
    <dgm:pt modelId="{24AACBF8-9679-4C05-8D3C-CA54EC2466D3}" type="pres">
      <dgm:prSet presAssocID="{7072B91A-D35C-4CB8-A528-6687652FAB4B}" presName="textBox3b" presStyleLbl="revTx" presStyleIdx="1" presStyleCnt="3" custScaleX="129237" custLinFactNeighborX="15780" custLinFactNeighborY="9094">
        <dgm:presLayoutVars>
          <dgm:bulletEnabled val="1"/>
        </dgm:presLayoutVars>
      </dgm:prSet>
      <dgm:spPr/>
      <dgm:t>
        <a:bodyPr/>
        <a:lstStyle/>
        <a:p>
          <a:endParaRPr lang="en-US"/>
        </a:p>
      </dgm:t>
    </dgm:pt>
    <dgm:pt modelId="{B747ECA0-D263-402A-A7CC-1A35B911484A}" type="pres">
      <dgm:prSet presAssocID="{A4713D81-8CF5-424C-82B1-333A99C67EF8}" presName="bullet3c" presStyleLbl="node1" presStyleIdx="2" presStyleCnt="3"/>
      <dgm:spPr>
        <a:solidFill>
          <a:srgbClr val="E3B1E2"/>
        </a:solidFill>
      </dgm:spPr>
    </dgm:pt>
    <dgm:pt modelId="{26FE1812-AD91-4F6D-808F-2C8702DA64BA}" type="pres">
      <dgm:prSet presAssocID="{A4713D81-8CF5-424C-82B1-333A99C67EF8}" presName="textBox3c" presStyleLbl="revTx" presStyleIdx="2" presStyleCnt="3" custScaleX="139574" custLinFactNeighborX="30847" custLinFactNeighborY="3334">
        <dgm:presLayoutVars>
          <dgm:bulletEnabled val="1"/>
        </dgm:presLayoutVars>
      </dgm:prSet>
      <dgm:spPr/>
      <dgm:t>
        <a:bodyPr/>
        <a:lstStyle/>
        <a:p>
          <a:endParaRPr lang="en-US"/>
        </a:p>
      </dgm:t>
    </dgm:pt>
  </dgm:ptLst>
  <dgm:cxnLst>
    <dgm:cxn modelId="{24F63E1A-25D0-4BB3-955D-6E40163FFBA5}" type="presOf" srcId="{A4713D81-8CF5-424C-82B1-333A99C67EF8}" destId="{26FE1812-AD91-4F6D-808F-2C8702DA64BA}" srcOrd="0" destOrd="0" presId="urn:microsoft.com/office/officeart/2005/8/layout/arrow2"/>
    <dgm:cxn modelId="{9928AF6B-FE0D-4B7E-8BEE-1502AF86C786}" srcId="{B8195288-37B6-402B-9BF9-9EDC2137CCBA}" destId="{A4713D81-8CF5-424C-82B1-333A99C67EF8}" srcOrd="2" destOrd="0" parTransId="{2513D0F1-AA28-443E-90A8-A5B20FB72A3E}" sibTransId="{97D97222-A5CF-4519-A9C8-5A67E21B4575}"/>
    <dgm:cxn modelId="{99FF0350-9E23-4367-82F7-73BEBCDCAE52}" type="presOf" srcId="{7072B91A-D35C-4CB8-A528-6687652FAB4B}" destId="{24AACBF8-9679-4C05-8D3C-CA54EC2466D3}" srcOrd="0" destOrd="0" presId="urn:microsoft.com/office/officeart/2005/8/layout/arrow2"/>
    <dgm:cxn modelId="{9027011A-40AE-4BD8-AD59-3738E62D5CAD}" type="presOf" srcId="{B8195288-37B6-402B-9BF9-9EDC2137CCBA}" destId="{DE18F1EE-ECB2-4F7D-9035-942C8BA2558C}" srcOrd="0" destOrd="0" presId="urn:microsoft.com/office/officeart/2005/8/layout/arrow2"/>
    <dgm:cxn modelId="{AC8073DC-E239-4D14-B0D1-82D0D2FBCEF0}" srcId="{B8195288-37B6-402B-9BF9-9EDC2137CCBA}" destId="{7072B91A-D35C-4CB8-A528-6687652FAB4B}" srcOrd="1" destOrd="0" parTransId="{E807B609-B3F0-4990-882C-943491C8E3B0}" sibTransId="{316FAF40-23F9-42D3-BE3C-4374C1EFB2B4}"/>
    <dgm:cxn modelId="{E1FDD8E6-7572-4F68-8A32-19A956340529}" srcId="{B8195288-37B6-402B-9BF9-9EDC2137CCBA}" destId="{8944C72E-1428-4A97-921C-51D2031FB7C0}" srcOrd="0" destOrd="0" parTransId="{7DFCA82A-3B63-44EC-B58C-EF9DD0FB113D}" sibTransId="{0E35555C-7999-4236-83C0-8782A5FE10A4}"/>
    <dgm:cxn modelId="{89B9EE3B-9919-4CFA-A17A-EC2DF7B0657F}" type="presOf" srcId="{8944C72E-1428-4A97-921C-51D2031FB7C0}" destId="{3B24785F-758F-4A7D-A0A7-F569DFD9600F}" srcOrd="0" destOrd="0" presId="urn:microsoft.com/office/officeart/2005/8/layout/arrow2"/>
    <dgm:cxn modelId="{42D79195-9B6B-483C-980E-C492979AE378}" type="presParOf" srcId="{DE18F1EE-ECB2-4F7D-9035-942C8BA2558C}" destId="{DE5FB560-E4B5-49F9-8B8F-372D37A73468}" srcOrd="0" destOrd="0" presId="urn:microsoft.com/office/officeart/2005/8/layout/arrow2"/>
    <dgm:cxn modelId="{E144FED3-0565-4B16-8E5E-E857A6D8DE14}" type="presParOf" srcId="{DE18F1EE-ECB2-4F7D-9035-942C8BA2558C}" destId="{64F293CC-5FEE-4404-89DF-DA3C63EDB9DE}" srcOrd="1" destOrd="0" presId="urn:microsoft.com/office/officeart/2005/8/layout/arrow2"/>
    <dgm:cxn modelId="{835C32DE-9BF6-44AD-B08C-C205CF90676B}" type="presParOf" srcId="{64F293CC-5FEE-4404-89DF-DA3C63EDB9DE}" destId="{B63A3939-8ECF-4F12-8730-32AA3AE246D6}" srcOrd="0" destOrd="0" presId="urn:microsoft.com/office/officeart/2005/8/layout/arrow2"/>
    <dgm:cxn modelId="{849F7673-B6FC-42EC-9E63-D7DCF5CC1DBE}" type="presParOf" srcId="{64F293CC-5FEE-4404-89DF-DA3C63EDB9DE}" destId="{3B24785F-758F-4A7D-A0A7-F569DFD9600F}" srcOrd="1" destOrd="0" presId="urn:microsoft.com/office/officeart/2005/8/layout/arrow2"/>
    <dgm:cxn modelId="{402D68D4-7273-4B62-A324-43E76D57D0A7}" type="presParOf" srcId="{64F293CC-5FEE-4404-89DF-DA3C63EDB9DE}" destId="{E40E0878-D33F-474D-89CD-6C269AEDA157}" srcOrd="2" destOrd="0" presId="urn:microsoft.com/office/officeart/2005/8/layout/arrow2"/>
    <dgm:cxn modelId="{4DBAA433-B483-4016-91FB-4D2394DF0035}" type="presParOf" srcId="{64F293CC-5FEE-4404-89DF-DA3C63EDB9DE}" destId="{24AACBF8-9679-4C05-8D3C-CA54EC2466D3}" srcOrd="3" destOrd="0" presId="urn:microsoft.com/office/officeart/2005/8/layout/arrow2"/>
    <dgm:cxn modelId="{20E186B5-4419-4A0C-AC87-45A4A398A733}" type="presParOf" srcId="{64F293CC-5FEE-4404-89DF-DA3C63EDB9DE}" destId="{B747ECA0-D263-402A-A7CC-1A35B911484A}" srcOrd="4" destOrd="0" presId="urn:microsoft.com/office/officeart/2005/8/layout/arrow2"/>
    <dgm:cxn modelId="{7F4F58BD-4016-48C7-993E-2B3FA8B8C52D}" type="presParOf" srcId="{64F293CC-5FEE-4404-89DF-DA3C63EDB9DE}" destId="{26FE1812-AD91-4F6D-808F-2C8702DA64BA}"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6E6A6-B2EF-4F1B-BD22-23C8D6656128}">
      <dsp:nvSpPr>
        <dsp:cNvPr id="0" name=""/>
        <dsp:cNvSpPr/>
      </dsp:nvSpPr>
      <dsp:spPr>
        <a:xfrm rot="5400000">
          <a:off x="5967344" y="-2105334"/>
          <a:ext cx="2397773" cy="673779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ru-RU" sz="2800" kern="1200" dirty="0">
              <a:latin typeface="+mj-lt"/>
            </a:rPr>
            <a:t>Строительный подрядчик/промышленный застройщик</a:t>
          </a:r>
          <a:endParaRPr lang="en-US" sz="2800" kern="1200" dirty="0">
            <a:latin typeface="+mj-lt"/>
          </a:endParaRPr>
        </a:p>
        <a:p>
          <a:pPr marL="285750" lvl="1" indent="-285750" algn="l" defTabSz="1244600">
            <a:lnSpc>
              <a:spcPct val="90000"/>
            </a:lnSpc>
            <a:spcBef>
              <a:spcPct val="0"/>
            </a:spcBef>
            <a:spcAft>
              <a:spcPct val="15000"/>
            </a:spcAft>
            <a:buChar char="••"/>
          </a:pPr>
          <a:r>
            <a:rPr lang="ru-RU" sz="2800" kern="1200" dirty="0">
              <a:latin typeface="+mj-lt"/>
            </a:rPr>
            <a:t>Финансовый/социальный инвестор</a:t>
          </a:r>
          <a:endParaRPr lang="en-US" sz="2800" kern="1200" dirty="0">
            <a:latin typeface="+mj-lt"/>
          </a:endParaRPr>
        </a:p>
        <a:p>
          <a:pPr marL="285750" lvl="1" indent="-285750" algn="l" defTabSz="1244600">
            <a:lnSpc>
              <a:spcPct val="90000"/>
            </a:lnSpc>
            <a:spcBef>
              <a:spcPct val="0"/>
            </a:spcBef>
            <a:spcAft>
              <a:spcPct val="15000"/>
            </a:spcAft>
            <a:buChar char="••"/>
          </a:pPr>
          <a:r>
            <a:rPr lang="ru-RU" sz="2800" kern="1200" dirty="0">
              <a:latin typeface="+mj-lt"/>
            </a:rPr>
            <a:t>Гос.партнер, осуществляющий закупки</a:t>
          </a:r>
          <a:endParaRPr lang="en-US" sz="2800" kern="1200" dirty="0">
            <a:latin typeface="+mj-lt"/>
          </a:endParaRPr>
        </a:p>
      </dsp:txBody>
      <dsp:txXfrm rot="-5400000">
        <a:off x="3797333" y="181727"/>
        <a:ext cx="6620745" cy="2163673"/>
      </dsp:txXfrm>
    </dsp:sp>
    <dsp:sp modelId="{BAA20703-031F-4DEE-88B5-26C14888756E}">
      <dsp:nvSpPr>
        <dsp:cNvPr id="0" name=""/>
        <dsp:cNvSpPr/>
      </dsp:nvSpPr>
      <dsp:spPr>
        <a:xfrm>
          <a:off x="4534" y="0"/>
          <a:ext cx="3792798" cy="25231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ru-RU" sz="4400" kern="1200" dirty="0">
              <a:latin typeface="+mj-lt"/>
            </a:rPr>
            <a:t>Доли капитала</a:t>
          </a:r>
        </a:p>
      </dsp:txBody>
      <dsp:txXfrm>
        <a:off x="127704" y="123170"/>
        <a:ext cx="3546458" cy="2276817"/>
      </dsp:txXfrm>
    </dsp:sp>
    <dsp:sp modelId="{AE1C4FC0-5EED-4FFC-9116-925F0FE98B48}">
      <dsp:nvSpPr>
        <dsp:cNvPr id="0" name=""/>
        <dsp:cNvSpPr/>
      </dsp:nvSpPr>
      <dsp:spPr>
        <a:xfrm rot="5400000">
          <a:off x="5810676" y="708342"/>
          <a:ext cx="2643140" cy="666686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ru-RU" sz="2800" kern="1200" dirty="0">
              <a:latin typeface="+mj-lt"/>
            </a:rPr>
            <a:t>Акционеры промышленного застройщика </a:t>
          </a:r>
          <a:endParaRPr lang="en-US" sz="2800" kern="1200" dirty="0">
            <a:latin typeface="+mj-lt"/>
          </a:endParaRPr>
        </a:p>
        <a:p>
          <a:pPr marL="285750" lvl="1" indent="-285750" algn="l" defTabSz="1244600">
            <a:lnSpc>
              <a:spcPct val="90000"/>
            </a:lnSpc>
            <a:spcBef>
              <a:spcPct val="0"/>
            </a:spcBef>
            <a:spcAft>
              <a:spcPct val="15000"/>
            </a:spcAft>
            <a:buChar char="••"/>
          </a:pPr>
          <a:r>
            <a:rPr lang="ru-RU" sz="2800" kern="1200" dirty="0">
              <a:latin typeface="+mj-lt"/>
            </a:rPr>
            <a:t>Финансовые/социальные инвесторы</a:t>
          </a:r>
          <a:endParaRPr lang="en-US" sz="2800" kern="1200" dirty="0">
            <a:latin typeface="+mj-lt"/>
          </a:endParaRPr>
        </a:p>
      </dsp:txBody>
      <dsp:txXfrm rot="-5400000">
        <a:off x="3798813" y="2849233"/>
        <a:ext cx="6537841" cy="2385086"/>
      </dsp:txXfrm>
    </dsp:sp>
    <dsp:sp modelId="{A2CD9F5B-3814-4C94-BCC5-8592F5EC9FC1}">
      <dsp:nvSpPr>
        <dsp:cNvPr id="0" name=""/>
        <dsp:cNvSpPr/>
      </dsp:nvSpPr>
      <dsp:spPr>
        <a:xfrm>
          <a:off x="0" y="2704113"/>
          <a:ext cx="3794278" cy="26649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ru-RU" sz="4400" kern="1200" dirty="0">
              <a:latin typeface="+mj-lt"/>
            </a:rPr>
            <a:t>Долг</a:t>
          </a:r>
          <a:r>
            <a:rPr lang="ru-RU" sz="3600" kern="1200" dirty="0">
              <a:latin typeface="+mj-lt"/>
            </a:rPr>
            <a:t> </a:t>
          </a:r>
        </a:p>
        <a:p>
          <a:pPr lvl="0" algn="ctr" defTabSz="1955800">
            <a:lnSpc>
              <a:spcPct val="90000"/>
            </a:lnSpc>
            <a:spcBef>
              <a:spcPct val="0"/>
            </a:spcBef>
            <a:spcAft>
              <a:spcPct val="35000"/>
            </a:spcAft>
          </a:pPr>
          <a:r>
            <a:rPr lang="ru-RU" sz="2600" kern="1200" dirty="0">
              <a:latin typeface="+mj-lt"/>
            </a:rPr>
            <a:t>(младший или субординированный)</a:t>
          </a:r>
          <a:endParaRPr lang="en-US" sz="2600" kern="1200" dirty="0">
            <a:latin typeface="+mj-lt"/>
          </a:endParaRPr>
        </a:p>
      </dsp:txBody>
      <dsp:txXfrm>
        <a:off x="130092" y="2834205"/>
        <a:ext cx="3534094" cy="2404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6E6A6-B2EF-4F1B-BD22-23C8D6656128}">
      <dsp:nvSpPr>
        <dsp:cNvPr id="0" name=""/>
        <dsp:cNvSpPr/>
      </dsp:nvSpPr>
      <dsp:spPr>
        <a:xfrm rot="5400000">
          <a:off x="6011744" y="-2157183"/>
          <a:ext cx="2299905" cy="673779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ru-RU" altLang="ko-KR" sz="1800" kern="1200" dirty="0">
              <a:latin typeface="+mj-lt"/>
            </a:rPr>
            <a:t>Экспортные кредитные агентства (</a:t>
          </a:r>
          <a:r>
            <a:rPr lang="en-US" altLang="ko-KR" sz="1800" kern="1200" dirty="0" err="1">
              <a:latin typeface="+mj-lt"/>
            </a:rPr>
            <a:t>KoEXIM</a:t>
          </a:r>
          <a:r>
            <a:rPr lang="en-US" altLang="ko-KR" sz="1800" kern="1200" dirty="0">
              <a:latin typeface="+mj-lt"/>
            </a:rPr>
            <a:t> bank Korea</a:t>
          </a:r>
          <a:r>
            <a:rPr lang="ru-RU" altLang="ko-KR" sz="1800" kern="1200" dirty="0">
              <a:latin typeface="+mj-lt"/>
            </a:rPr>
            <a:t>)</a:t>
          </a:r>
          <a:endParaRPr lang="en-US" sz="1800" kern="1200" dirty="0">
            <a:latin typeface="+mj-lt"/>
          </a:endParaRPr>
        </a:p>
        <a:p>
          <a:pPr marL="171450" lvl="1" indent="-171450" algn="l" defTabSz="800100">
            <a:lnSpc>
              <a:spcPct val="90000"/>
            </a:lnSpc>
            <a:spcBef>
              <a:spcPct val="0"/>
            </a:spcBef>
            <a:spcAft>
              <a:spcPct val="15000"/>
            </a:spcAft>
            <a:buChar char="••"/>
          </a:pPr>
          <a:r>
            <a:rPr lang="ru-RU" altLang="ko-KR" sz="1800" kern="1200">
              <a:latin typeface="+mj-lt"/>
            </a:rPr>
            <a:t>Международные банки развития (</a:t>
          </a:r>
          <a:r>
            <a:rPr lang="en-US" altLang="ko-KR" sz="1800" kern="1200">
              <a:latin typeface="+mj-lt"/>
            </a:rPr>
            <a:t>EBRD, World bank</a:t>
          </a:r>
          <a:r>
            <a:rPr lang="ru-RU" altLang="ko-KR" sz="1800" kern="1200">
              <a:latin typeface="+mj-lt"/>
            </a:rPr>
            <a:t>)</a:t>
          </a:r>
          <a:endParaRPr lang="en-US" altLang="ko-KR" sz="1800" kern="1200" dirty="0">
            <a:latin typeface="+mj-lt"/>
          </a:endParaRPr>
        </a:p>
        <a:p>
          <a:pPr marL="171450" lvl="1" indent="-171450" algn="l" defTabSz="800100">
            <a:lnSpc>
              <a:spcPct val="90000"/>
            </a:lnSpc>
            <a:spcBef>
              <a:spcPct val="0"/>
            </a:spcBef>
            <a:spcAft>
              <a:spcPct val="15000"/>
            </a:spcAft>
            <a:buChar char="••"/>
          </a:pPr>
          <a:r>
            <a:rPr lang="ru-RU" altLang="ko-KR" sz="1800" kern="1200" dirty="0">
              <a:latin typeface="+mj-lt"/>
            </a:rPr>
            <a:t>Коммерческие банки</a:t>
          </a:r>
          <a:r>
            <a:rPr lang="en-US" altLang="ko-KR" sz="1800" kern="1200" dirty="0">
              <a:latin typeface="+mj-lt"/>
            </a:rPr>
            <a:t> (</a:t>
          </a:r>
          <a:r>
            <a:rPr lang="ru-RU" altLang="ko-KR" sz="1800" kern="1200" dirty="0">
              <a:latin typeface="+mj-lt"/>
            </a:rPr>
            <a:t>местные</a:t>
          </a:r>
          <a:r>
            <a:rPr lang="en-US" altLang="ko-KR" sz="1800" kern="1200" dirty="0">
              <a:latin typeface="+mj-lt"/>
            </a:rPr>
            <a:t>)</a:t>
          </a:r>
        </a:p>
        <a:p>
          <a:pPr marL="171450" lvl="1" indent="-171450" algn="l" defTabSz="800100">
            <a:lnSpc>
              <a:spcPct val="90000"/>
            </a:lnSpc>
            <a:spcBef>
              <a:spcPct val="0"/>
            </a:spcBef>
            <a:spcAft>
              <a:spcPct val="15000"/>
            </a:spcAft>
            <a:buChar char="••"/>
          </a:pPr>
          <a:r>
            <a:rPr lang="ru-RU" altLang="ko-KR" sz="1800" kern="1200">
              <a:latin typeface="+mj-lt"/>
            </a:rPr>
            <a:t>Национальные банки</a:t>
          </a:r>
          <a:endParaRPr lang="ru-RU" altLang="ko-KR" sz="1800" kern="1200" dirty="0">
            <a:latin typeface="+mj-lt"/>
          </a:endParaRPr>
        </a:p>
        <a:p>
          <a:pPr marL="171450" lvl="1" indent="-171450" algn="l" defTabSz="800100">
            <a:lnSpc>
              <a:spcPct val="90000"/>
            </a:lnSpc>
            <a:spcBef>
              <a:spcPct val="0"/>
            </a:spcBef>
            <a:spcAft>
              <a:spcPct val="15000"/>
            </a:spcAft>
            <a:buChar char="••"/>
          </a:pPr>
          <a:r>
            <a:rPr lang="ru-RU" altLang="ko-KR" sz="1800" kern="1200" dirty="0">
              <a:latin typeface="+mj-lt"/>
            </a:rPr>
            <a:t>Институциональные инвесторы (Пенсионные фонды, страховые компании)</a:t>
          </a:r>
        </a:p>
        <a:p>
          <a:pPr marL="171450" lvl="1" indent="-171450" algn="l" defTabSz="800100">
            <a:lnSpc>
              <a:spcPct val="90000"/>
            </a:lnSpc>
            <a:spcBef>
              <a:spcPct val="0"/>
            </a:spcBef>
            <a:spcAft>
              <a:spcPct val="15000"/>
            </a:spcAft>
            <a:buChar char="••"/>
          </a:pPr>
          <a:r>
            <a:rPr lang="ru-RU" altLang="ko-KR" sz="1800" kern="1200" dirty="0">
              <a:latin typeface="+mj-lt"/>
            </a:rPr>
            <a:t>Прочие проектные спонсоры (инфраструктурные фонды)</a:t>
          </a:r>
          <a:endParaRPr lang="ko-KR" altLang="en-US" sz="1800" kern="1200" dirty="0">
            <a:latin typeface="+mj-lt"/>
          </a:endParaRPr>
        </a:p>
      </dsp:txBody>
      <dsp:txXfrm rot="-5400000">
        <a:off x="3792799" y="174034"/>
        <a:ext cx="6625523" cy="2075361"/>
      </dsp:txXfrm>
    </dsp:sp>
    <dsp:sp modelId="{BAA20703-031F-4DEE-88B5-26C14888756E}">
      <dsp:nvSpPr>
        <dsp:cNvPr id="0" name=""/>
        <dsp:cNvSpPr/>
      </dsp:nvSpPr>
      <dsp:spPr>
        <a:xfrm>
          <a:off x="0" y="0"/>
          <a:ext cx="3792798" cy="24201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ru-RU" sz="4400" kern="1200" dirty="0">
              <a:latin typeface="+mj-lt"/>
            </a:rPr>
            <a:t>Займы </a:t>
          </a:r>
        </a:p>
        <a:p>
          <a:pPr lvl="0" algn="ctr" defTabSz="1955800">
            <a:lnSpc>
              <a:spcPct val="90000"/>
            </a:lnSpc>
            <a:spcBef>
              <a:spcPct val="0"/>
            </a:spcBef>
            <a:spcAft>
              <a:spcPct val="35000"/>
            </a:spcAft>
          </a:pPr>
          <a:r>
            <a:rPr lang="ru-RU" sz="2000" kern="1200" dirty="0">
              <a:latin typeface="+mj-lt"/>
            </a:rPr>
            <a:t>(краткосрочные, долгосрочные, промежуточные)</a:t>
          </a:r>
          <a:endParaRPr lang="en-US" sz="2000" kern="1200" dirty="0">
            <a:latin typeface="+mj-lt"/>
          </a:endParaRPr>
        </a:p>
      </dsp:txBody>
      <dsp:txXfrm>
        <a:off x="118143" y="118143"/>
        <a:ext cx="3556512" cy="2183885"/>
      </dsp:txXfrm>
    </dsp:sp>
    <dsp:sp modelId="{BDEA2643-DF50-42CB-B865-BB5BBD2A63A1}">
      <dsp:nvSpPr>
        <dsp:cNvPr id="0" name=""/>
        <dsp:cNvSpPr/>
      </dsp:nvSpPr>
      <dsp:spPr>
        <a:xfrm rot="5400000">
          <a:off x="6618093" y="-138524"/>
          <a:ext cx="1097755" cy="67453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a:latin typeface="+mj-lt"/>
            </a:rPr>
            <a:t>Семейные офисы</a:t>
          </a:r>
          <a:endParaRPr lang="en-US" sz="1800" kern="1200" dirty="0">
            <a:latin typeface="+mj-lt"/>
          </a:endParaRPr>
        </a:p>
        <a:p>
          <a:pPr marL="171450" lvl="1" indent="-171450" algn="l" defTabSz="800100">
            <a:lnSpc>
              <a:spcPct val="90000"/>
            </a:lnSpc>
            <a:spcBef>
              <a:spcPct val="0"/>
            </a:spcBef>
            <a:spcAft>
              <a:spcPct val="15000"/>
            </a:spcAft>
            <a:buChar char="••"/>
          </a:pPr>
          <a:r>
            <a:rPr lang="ru-RU" sz="1800" kern="1200" dirty="0">
              <a:latin typeface="+mj-lt"/>
            </a:rPr>
            <a:t>Пенсионные и страховые фонды</a:t>
          </a:r>
          <a:endParaRPr lang="en-US" sz="1800" kern="1200" dirty="0">
            <a:latin typeface="+mj-lt"/>
          </a:endParaRPr>
        </a:p>
      </dsp:txBody>
      <dsp:txXfrm rot="-5400000">
        <a:off x="3794279" y="2738878"/>
        <a:ext cx="6691796" cy="990579"/>
      </dsp:txXfrm>
    </dsp:sp>
    <dsp:sp modelId="{3389F9B5-DB7D-4F53-A58D-15662294C532}">
      <dsp:nvSpPr>
        <dsp:cNvPr id="0" name=""/>
        <dsp:cNvSpPr/>
      </dsp:nvSpPr>
      <dsp:spPr>
        <a:xfrm>
          <a:off x="0" y="2658973"/>
          <a:ext cx="3794278" cy="11503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ru-RU" sz="4400" kern="1200" dirty="0">
              <a:latin typeface="+mj-lt"/>
            </a:rPr>
            <a:t>Облигации</a:t>
          </a:r>
          <a:r>
            <a:rPr lang="ru-RU" sz="3400" kern="1200" dirty="0">
              <a:latin typeface="+mj-lt"/>
            </a:rPr>
            <a:t> </a:t>
          </a:r>
        </a:p>
        <a:p>
          <a:pPr lvl="0" algn="ctr" defTabSz="1955800">
            <a:lnSpc>
              <a:spcPct val="90000"/>
            </a:lnSpc>
            <a:spcBef>
              <a:spcPct val="0"/>
            </a:spcBef>
            <a:spcAft>
              <a:spcPct val="35000"/>
            </a:spcAft>
          </a:pPr>
          <a:r>
            <a:rPr lang="ru-RU" sz="2000" kern="1200" dirty="0">
              <a:latin typeface="+mj-lt"/>
            </a:rPr>
            <a:t>(рынки капитала)</a:t>
          </a:r>
          <a:endParaRPr lang="en-US" sz="2000" kern="1200" dirty="0">
            <a:latin typeface="+mj-lt"/>
          </a:endParaRPr>
        </a:p>
      </dsp:txBody>
      <dsp:txXfrm>
        <a:off x="56157" y="2715130"/>
        <a:ext cx="3681964" cy="1038074"/>
      </dsp:txXfrm>
    </dsp:sp>
    <dsp:sp modelId="{5CFBA336-94E9-490D-9B5F-BE2B870D86E7}">
      <dsp:nvSpPr>
        <dsp:cNvPr id="0" name=""/>
        <dsp:cNvSpPr/>
      </dsp:nvSpPr>
      <dsp:spPr>
        <a:xfrm rot="5400000">
          <a:off x="6471386" y="1369428"/>
          <a:ext cx="1391168" cy="67453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a:latin typeface="+mj-lt"/>
            </a:rPr>
            <a:t>Операционный или финансовый лизинг</a:t>
          </a:r>
          <a:endParaRPr lang="en-US" sz="1800" kern="1200" dirty="0">
            <a:latin typeface="+mj-lt"/>
          </a:endParaRPr>
        </a:p>
        <a:p>
          <a:pPr marL="171450" lvl="1" indent="-171450" algn="l" defTabSz="800100">
            <a:lnSpc>
              <a:spcPct val="90000"/>
            </a:lnSpc>
            <a:spcBef>
              <a:spcPct val="0"/>
            </a:spcBef>
            <a:spcAft>
              <a:spcPct val="15000"/>
            </a:spcAft>
            <a:buChar char="••"/>
          </a:pPr>
          <a:r>
            <a:rPr lang="ru-RU" sz="1800" kern="1200" dirty="0">
              <a:latin typeface="+mj-lt"/>
            </a:rPr>
            <a:t>Товарные кредиты</a:t>
          </a:r>
          <a:endParaRPr lang="en-US" sz="1800" kern="1200" dirty="0">
            <a:latin typeface="+mj-lt"/>
          </a:endParaRPr>
        </a:p>
        <a:p>
          <a:pPr marL="171450" lvl="1" indent="-171450" algn="l" defTabSz="800100">
            <a:lnSpc>
              <a:spcPct val="90000"/>
            </a:lnSpc>
            <a:spcBef>
              <a:spcPct val="0"/>
            </a:spcBef>
            <a:spcAft>
              <a:spcPct val="15000"/>
            </a:spcAft>
            <a:buChar char="••"/>
          </a:pPr>
          <a:r>
            <a:rPr lang="ru-RU" sz="1800" kern="1200" dirty="0">
              <a:latin typeface="+mj-lt"/>
            </a:rPr>
            <a:t>Финансирование поставщиками</a:t>
          </a:r>
          <a:endParaRPr lang="en-US" sz="1800" kern="1200" dirty="0">
            <a:latin typeface="+mj-lt"/>
          </a:endParaRPr>
        </a:p>
        <a:p>
          <a:pPr marL="171450" lvl="1" indent="-171450" algn="l" defTabSz="800100">
            <a:lnSpc>
              <a:spcPct val="90000"/>
            </a:lnSpc>
            <a:spcBef>
              <a:spcPct val="0"/>
            </a:spcBef>
            <a:spcAft>
              <a:spcPct val="15000"/>
            </a:spcAft>
            <a:buChar char="••"/>
          </a:pPr>
          <a:r>
            <a:rPr lang="ru-RU" sz="1800" kern="1200" dirty="0">
              <a:latin typeface="+mj-lt"/>
            </a:rPr>
            <a:t>Структура исламского финансирования</a:t>
          </a:r>
          <a:endParaRPr lang="en-US" sz="1800" kern="1200" dirty="0">
            <a:latin typeface="+mj-lt"/>
          </a:endParaRPr>
        </a:p>
      </dsp:txBody>
      <dsp:txXfrm rot="-5400000">
        <a:off x="3794279" y="4114447"/>
        <a:ext cx="6677473" cy="1255346"/>
      </dsp:txXfrm>
    </dsp:sp>
    <dsp:sp modelId="{207C8DA3-93AC-4068-A88A-5150BCA0FA5D}">
      <dsp:nvSpPr>
        <dsp:cNvPr id="0" name=""/>
        <dsp:cNvSpPr/>
      </dsp:nvSpPr>
      <dsp:spPr>
        <a:xfrm>
          <a:off x="0" y="4055193"/>
          <a:ext cx="3794278" cy="13738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ru-RU" sz="3600" kern="1200" dirty="0">
              <a:latin typeface="+mj-lt"/>
            </a:rPr>
            <a:t>Прочие </a:t>
          </a:r>
          <a:r>
            <a:rPr lang="ru-RU" sz="3600" kern="1200" dirty="0">
              <a:latin typeface="+mj-lt"/>
              <a:cs typeface="Calibri Light" panose="020F0302020204030204" pitchFamily="34" charset="0"/>
            </a:rPr>
            <a:t>долговые</a:t>
          </a:r>
          <a:r>
            <a:rPr lang="ru-RU" sz="3600" kern="1200" dirty="0">
              <a:latin typeface="+mj-lt"/>
            </a:rPr>
            <a:t> инструменты</a:t>
          </a:r>
          <a:endParaRPr lang="en-US" sz="3600" kern="1200" dirty="0">
            <a:latin typeface="+mj-lt"/>
          </a:endParaRPr>
        </a:p>
      </dsp:txBody>
      <dsp:txXfrm>
        <a:off x="67066" y="4122259"/>
        <a:ext cx="3660146" cy="12397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6E6A6-B2EF-4F1B-BD22-23C8D6656128}">
      <dsp:nvSpPr>
        <dsp:cNvPr id="0" name=""/>
        <dsp:cNvSpPr/>
      </dsp:nvSpPr>
      <dsp:spPr>
        <a:xfrm rot="5400000">
          <a:off x="6011744" y="-2157183"/>
          <a:ext cx="2299905" cy="673779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endParaRPr lang="en-US" sz="1900" kern="1200" dirty="0">
            <a:latin typeface="+mj-lt"/>
          </a:endParaRPr>
        </a:p>
        <a:p>
          <a:pPr marL="171450" lvl="1" indent="-171450" algn="l" defTabSz="844550">
            <a:lnSpc>
              <a:spcPct val="90000"/>
            </a:lnSpc>
            <a:spcBef>
              <a:spcPct val="0"/>
            </a:spcBef>
            <a:spcAft>
              <a:spcPct val="15000"/>
            </a:spcAft>
            <a:buChar char="••"/>
          </a:pPr>
          <a:r>
            <a:rPr lang="ru-RU" altLang="ko-KR" sz="1900" kern="1200" dirty="0">
              <a:latin typeface="+mj-lt"/>
            </a:rPr>
            <a:t>Местные сообщества</a:t>
          </a:r>
          <a:endParaRPr lang="ko-KR" altLang="en-US" sz="1900" kern="1200" dirty="0">
            <a:latin typeface="+mj-lt"/>
          </a:endParaRPr>
        </a:p>
        <a:p>
          <a:pPr marL="171450" lvl="1" indent="-171450" algn="l" defTabSz="844550">
            <a:lnSpc>
              <a:spcPct val="90000"/>
            </a:lnSpc>
            <a:spcBef>
              <a:spcPct val="0"/>
            </a:spcBef>
            <a:spcAft>
              <a:spcPct val="15000"/>
            </a:spcAft>
            <a:buChar char="••"/>
          </a:pPr>
          <a:r>
            <a:rPr lang="ru-RU" altLang="ko-KR" sz="1900" kern="1200" dirty="0">
              <a:latin typeface="+mj-lt"/>
            </a:rPr>
            <a:t>Национальный бюджет</a:t>
          </a:r>
          <a:endParaRPr lang="ko-KR" altLang="en-US" sz="1900" kern="1200" dirty="0">
            <a:latin typeface="+mj-lt"/>
          </a:endParaRPr>
        </a:p>
        <a:p>
          <a:pPr marL="171450" lvl="1" indent="-171450" algn="l" defTabSz="844550">
            <a:lnSpc>
              <a:spcPct val="90000"/>
            </a:lnSpc>
            <a:spcBef>
              <a:spcPct val="0"/>
            </a:spcBef>
            <a:spcAft>
              <a:spcPct val="15000"/>
            </a:spcAft>
            <a:buChar char="••"/>
          </a:pPr>
          <a:r>
            <a:rPr lang="ru-RU" altLang="ko-KR" sz="1900" kern="1200" dirty="0">
              <a:latin typeface="+mj-lt"/>
            </a:rPr>
            <a:t>Региональный бюджет</a:t>
          </a:r>
          <a:endParaRPr lang="ko-KR" altLang="en-US" sz="1900" kern="1200" dirty="0">
            <a:latin typeface="+mj-lt"/>
          </a:endParaRPr>
        </a:p>
        <a:p>
          <a:pPr marL="171450" lvl="1" indent="-171450" algn="l" defTabSz="844550">
            <a:lnSpc>
              <a:spcPct val="90000"/>
            </a:lnSpc>
            <a:spcBef>
              <a:spcPct val="0"/>
            </a:spcBef>
            <a:spcAft>
              <a:spcPct val="15000"/>
            </a:spcAft>
            <a:buChar char="••"/>
          </a:pPr>
          <a:r>
            <a:rPr lang="ru-RU" altLang="ko-KR" sz="1900" kern="1200" dirty="0">
              <a:latin typeface="+mj-lt"/>
            </a:rPr>
            <a:t>Специальные фонды</a:t>
          </a:r>
          <a:endParaRPr lang="ko-KR" altLang="en-US" sz="1900" kern="1200" dirty="0">
            <a:latin typeface="+mj-lt"/>
          </a:endParaRPr>
        </a:p>
      </dsp:txBody>
      <dsp:txXfrm rot="-5400000">
        <a:off x="3792799" y="174034"/>
        <a:ext cx="6625523" cy="2075361"/>
      </dsp:txXfrm>
    </dsp:sp>
    <dsp:sp modelId="{BAA20703-031F-4DEE-88B5-26C14888756E}">
      <dsp:nvSpPr>
        <dsp:cNvPr id="0" name=""/>
        <dsp:cNvSpPr/>
      </dsp:nvSpPr>
      <dsp:spPr>
        <a:xfrm>
          <a:off x="0" y="0"/>
          <a:ext cx="3792798" cy="24201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ru-RU" sz="2700" kern="1200" dirty="0">
              <a:latin typeface="+mj-lt"/>
            </a:rPr>
            <a:t>Государственные гранты/субсидии </a:t>
          </a:r>
        </a:p>
        <a:p>
          <a:pPr lvl="0" algn="ctr" defTabSz="1200150">
            <a:lnSpc>
              <a:spcPct val="90000"/>
            </a:lnSpc>
            <a:spcBef>
              <a:spcPct val="0"/>
            </a:spcBef>
            <a:spcAft>
              <a:spcPct val="35000"/>
            </a:spcAft>
          </a:pPr>
          <a:r>
            <a:rPr lang="ru-RU" sz="2700" kern="1200" dirty="0">
              <a:latin typeface="+mj-lt"/>
            </a:rPr>
            <a:t>или со-финансирование</a:t>
          </a:r>
          <a:endParaRPr lang="en-US" sz="2700" kern="1200" dirty="0">
            <a:latin typeface="+mj-lt"/>
          </a:endParaRPr>
        </a:p>
      </dsp:txBody>
      <dsp:txXfrm>
        <a:off x="118143" y="118143"/>
        <a:ext cx="3556512" cy="2183885"/>
      </dsp:txXfrm>
    </dsp:sp>
    <dsp:sp modelId="{BDEA2643-DF50-42CB-B865-BB5BBD2A63A1}">
      <dsp:nvSpPr>
        <dsp:cNvPr id="0" name=""/>
        <dsp:cNvSpPr/>
      </dsp:nvSpPr>
      <dsp:spPr>
        <a:xfrm rot="5400000">
          <a:off x="6618093" y="-138524"/>
          <a:ext cx="1097755" cy="67453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ru-RU" sz="1900" kern="1200" dirty="0">
              <a:latin typeface="+mj-lt"/>
            </a:rPr>
            <a:t>Национальные банки развития</a:t>
          </a:r>
          <a:endParaRPr lang="en-US" sz="1900" kern="1200" dirty="0">
            <a:latin typeface="+mj-lt"/>
          </a:endParaRPr>
        </a:p>
        <a:p>
          <a:pPr marL="171450" lvl="1" indent="-171450" algn="l" defTabSz="844550">
            <a:lnSpc>
              <a:spcPct val="90000"/>
            </a:lnSpc>
            <a:spcBef>
              <a:spcPct val="0"/>
            </a:spcBef>
            <a:spcAft>
              <a:spcPct val="15000"/>
            </a:spcAft>
            <a:buChar char="••"/>
          </a:pPr>
          <a:r>
            <a:rPr lang="ru-RU" sz="1900" kern="1200" dirty="0">
              <a:latin typeface="+mj-lt"/>
            </a:rPr>
            <a:t>Министерство финансов</a:t>
          </a:r>
          <a:endParaRPr lang="en-US" sz="1900" kern="1200" dirty="0">
            <a:latin typeface="+mj-lt"/>
          </a:endParaRPr>
        </a:p>
        <a:p>
          <a:pPr marL="171450" lvl="1" indent="-171450" algn="l" defTabSz="844550">
            <a:lnSpc>
              <a:spcPct val="90000"/>
            </a:lnSpc>
            <a:spcBef>
              <a:spcPct val="0"/>
            </a:spcBef>
            <a:spcAft>
              <a:spcPct val="15000"/>
            </a:spcAft>
            <a:buChar char="••"/>
          </a:pPr>
          <a:r>
            <a:rPr lang="ru-RU" sz="1900" kern="1200" dirty="0">
              <a:latin typeface="+mj-lt"/>
            </a:rPr>
            <a:t>Прочие государственные финансовые ведомства</a:t>
          </a:r>
          <a:endParaRPr lang="en-US" sz="1900" kern="1200" dirty="0">
            <a:latin typeface="+mj-lt"/>
          </a:endParaRPr>
        </a:p>
      </dsp:txBody>
      <dsp:txXfrm rot="-5400000">
        <a:off x="3794279" y="2738878"/>
        <a:ext cx="6691796" cy="990579"/>
      </dsp:txXfrm>
    </dsp:sp>
    <dsp:sp modelId="{3389F9B5-DB7D-4F53-A58D-15662294C532}">
      <dsp:nvSpPr>
        <dsp:cNvPr id="0" name=""/>
        <dsp:cNvSpPr/>
      </dsp:nvSpPr>
      <dsp:spPr>
        <a:xfrm>
          <a:off x="0" y="2658973"/>
          <a:ext cx="3794278" cy="11503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ru-RU" sz="2700" kern="1200" dirty="0">
              <a:latin typeface="+mj-lt"/>
            </a:rPr>
            <a:t>Государственные займы</a:t>
          </a:r>
          <a:r>
            <a:rPr lang="de-DE" sz="2700" kern="1200" dirty="0">
              <a:latin typeface="+mj-lt"/>
            </a:rPr>
            <a:t> </a:t>
          </a:r>
          <a:r>
            <a:rPr lang="ru-RU" sz="2700" kern="1200" dirty="0">
              <a:latin typeface="+mj-lt"/>
            </a:rPr>
            <a:t>или со-кредитование</a:t>
          </a:r>
          <a:endParaRPr lang="en-US" sz="2700" kern="1200" dirty="0">
            <a:latin typeface="+mj-lt"/>
          </a:endParaRPr>
        </a:p>
      </dsp:txBody>
      <dsp:txXfrm>
        <a:off x="56157" y="2715130"/>
        <a:ext cx="3681964" cy="1038074"/>
      </dsp:txXfrm>
    </dsp:sp>
    <dsp:sp modelId="{5CFBA336-94E9-490D-9B5F-BE2B870D86E7}">
      <dsp:nvSpPr>
        <dsp:cNvPr id="0" name=""/>
        <dsp:cNvSpPr/>
      </dsp:nvSpPr>
      <dsp:spPr>
        <a:xfrm rot="5400000">
          <a:off x="6471386" y="1369428"/>
          <a:ext cx="1391168" cy="67453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ru-RU" sz="1900" kern="1200" dirty="0">
              <a:latin typeface="+mj-lt"/>
            </a:rPr>
            <a:t>Государственные и частные гарантийные агентства или фонды</a:t>
          </a:r>
          <a:endParaRPr lang="en-US" sz="1900" kern="1200" dirty="0">
            <a:latin typeface="+mj-lt"/>
          </a:endParaRPr>
        </a:p>
        <a:p>
          <a:pPr marL="171450" lvl="1" indent="-171450" algn="l" defTabSz="844550">
            <a:lnSpc>
              <a:spcPct val="90000"/>
            </a:lnSpc>
            <a:spcBef>
              <a:spcPct val="0"/>
            </a:spcBef>
            <a:spcAft>
              <a:spcPct val="15000"/>
            </a:spcAft>
            <a:buChar char="••"/>
          </a:pPr>
          <a:r>
            <a:rPr lang="ru-RU" sz="1900" kern="1200" dirty="0">
              <a:latin typeface="+mj-lt"/>
            </a:rPr>
            <a:t>Национальные банки развития</a:t>
          </a:r>
          <a:endParaRPr lang="en-US" sz="1900" kern="1200" dirty="0">
            <a:latin typeface="+mj-lt"/>
          </a:endParaRPr>
        </a:p>
        <a:p>
          <a:pPr marL="171450" lvl="1" indent="-171450" algn="l" defTabSz="844550">
            <a:lnSpc>
              <a:spcPct val="90000"/>
            </a:lnSpc>
            <a:spcBef>
              <a:spcPct val="0"/>
            </a:spcBef>
            <a:spcAft>
              <a:spcPct val="15000"/>
            </a:spcAft>
            <a:buChar char="••"/>
          </a:pPr>
          <a:r>
            <a:rPr lang="ru-RU" sz="1900" kern="1200" dirty="0">
              <a:latin typeface="+mj-lt"/>
            </a:rPr>
            <a:t>Министерство финансов</a:t>
          </a:r>
          <a:endParaRPr lang="en-US" sz="1900" kern="1200" dirty="0">
            <a:latin typeface="+mj-lt"/>
          </a:endParaRPr>
        </a:p>
      </dsp:txBody>
      <dsp:txXfrm rot="-5400000">
        <a:off x="3794279" y="4114447"/>
        <a:ext cx="6677473" cy="1255346"/>
      </dsp:txXfrm>
    </dsp:sp>
    <dsp:sp modelId="{207C8DA3-93AC-4068-A88A-5150BCA0FA5D}">
      <dsp:nvSpPr>
        <dsp:cNvPr id="0" name=""/>
        <dsp:cNvSpPr/>
      </dsp:nvSpPr>
      <dsp:spPr>
        <a:xfrm>
          <a:off x="0" y="4055193"/>
          <a:ext cx="3794278" cy="13738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ru-RU" sz="2700" kern="1200" dirty="0">
              <a:latin typeface="+mj-lt"/>
            </a:rPr>
            <a:t>Государственные гарантии и условные обязательства</a:t>
          </a:r>
          <a:endParaRPr lang="en-US" sz="2700" kern="1200" dirty="0">
            <a:latin typeface="+mj-lt"/>
          </a:endParaRPr>
        </a:p>
      </dsp:txBody>
      <dsp:txXfrm>
        <a:off x="67066" y="4122259"/>
        <a:ext cx="3660146" cy="12397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AC1CC-DBEE-45CF-A75F-A333FE72D14C}">
      <dsp:nvSpPr>
        <dsp:cNvPr id="0" name=""/>
        <dsp:cNvSpPr/>
      </dsp:nvSpPr>
      <dsp:spPr>
        <a:xfrm>
          <a:off x="2420" y="698003"/>
          <a:ext cx="2109130" cy="1099345"/>
        </a:xfrm>
        <a:prstGeom prst="chevr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ru-RU" sz="1200" b="1" kern="1200" dirty="0">
              <a:latin typeface="Calibri Light" panose="020F0302020204030204" pitchFamily="34" charset="0"/>
              <a:cs typeface="Calibri Light" panose="020F0302020204030204" pitchFamily="34" charset="0"/>
            </a:rPr>
            <a:t>ИДЕНТИФИКАЦИЯ И СКРИНИНГ</a:t>
          </a:r>
          <a:endParaRPr lang="en-US" sz="1200" b="1" kern="1200" dirty="0">
            <a:latin typeface="Calibri Light" panose="020F0302020204030204" pitchFamily="34" charset="0"/>
            <a:cs typeface="Calibri Light" panose="020F0302020204030204" pitchFamily="34" charset="0"/>
          </a:endParaRPr>
        </a:p>
      </dsp:txBody>
      <dsp:txXfrm>
        <a:off x="552093" y="698003"/>
        <a:ext cx="1009785" cy="1099345"/>
      </dsp:txXfrm>
    </dsp:sp>
    <dsp:sp modelId="{048BF335-6842-4906-8A6C-0EF6373C68F8}">
      <dsp:nvSpPr>
        <dsp:cNvPr id="0" name=""/>
        <dsp:cNvSpPr/>
      </dsp:nvSpPr>
      <dsp:spPr>
        <a:xfrm>
          <a:off x="1907687" y="706581"/>
          <a:ext cx="2038634" cy="1082188"/>
        </a:xfrm>
        <a:prstGeom prst="chevr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ru-RU" sz="1200" b="1" kern="1200" dirty="0">
              <a:latin typeface="Calibri Light" panose="020F0302020204030204" pitchFamily="34" charset="0"/>
              <a:cs typeface="Calibri Light" panose="020F0302020204030204" pitchFamily="34" charset="0"/>
            </a:rPr>
            <a:t>ОЦЕНКА ПРОЕКТА И ПОДГОТОВКА ПРОЕКТНОГО ДОГОВОРА</a:t>
          </a:r>
          <a:endParaRPr lang="en-US" sz="1200" b="1" kern="1200" dirty="0">
            <a:latin typeface="Calibri Light" panose="020F0302020204030204" pitchFamily="34" charset="0"/>
            <a:cs typeface="Calibri Light" panose="020F0302020204030204" pitchFamily="34" charset="0"/>
          </a:endParaRPr>
        </a:p>
      </dsp:txBody>
      <dsp:txXfrm>
        <a:off x="2448781" y="706581"/>
        <a:ext cx="956446" cy="1082188"/>
      </dsp:txXfrm>
    </dsp:sp>
    <dsp:sp modelId="{B7D3E6C1-93BA-45AB-9132-F9DD6B793E95}">
      <dsp:nvSpPr>
        <dsp:cNvPr id="0" name=""/>
        <dsp:cNvSpPr/>
      </dsp:nvSpPr>
      <dsp:spPr>
        <a:xfrm>
          <a:off x="3742458" y="698003"/>
          <a:ext cx="2038634" cy="1099345"/>
        </a:xfrm>
        <a:prstGeom prst="chevr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ru-RU" sz="1100" b="1" kern="1200" dirty="0">
              <a:latin typeface="Calibri Light" panose="020F0302020204030204" pitchFamily="34" charset="0"/>
              <a:cs typeface="Calibri Light" panose="020F0302020204030204" pitchFamily="34" charset="0"/>
            </a:rPr>
            <a:t>СТРУКТУРИРОВАНИЕ ДОГОВОРА И СОСТАВЛЕНИЕ КОНКУРСНОЙ ПРОЦЕДУРЫ </a:t>
          </a:r>
          <a:endParaRPr lang="en-US" sz="1100" b="1" kern="1200" dirty="0">
            <a:latin typeface="Calibri Light" panose="020F0302020204030204" pitchFamily="34" charset="0"/>
            <a:cs typeface="Calibri Light" panose="020F0302020204030204" pitchFamily="34" charset="0"/>
          </a:endParaRPr>
        </a:p>
      </dsp:txBody>
      <dsp:txXfrm>
        <a:off x="4292131" y="698003"/>
        <a:ext cx="939289" cy="1099345"/>
      </dsp:txXfrm>
    </dsp:sp>
    <dsp:sp modelId="{2E3C0200-BB34-4265-9AAF-11141C879984}">
      <dsp:nvSpPr>
        <dsp:cNvPr id="0" name=""/>
        <dsp:cNvSpPr/>
      </dsp:nvSpPr>
      <dsp:spPr>
        <a:xfrm>
          <a:off x="5577228" y="698003"/>
          <a:ext cx="2038634" cy="1099345"/>
        </a:xfrm>
        <a:prstGeom prst="chevr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ru-RU" sz="1200" b="1" kern="1200" dirty="0">
              <a:latin typeface="Calibri Light" panose="020F0302020204030204" pitchFamily="34" charset="0"/>
              <a:cs typeface="Calibri Light" panose="020F0302020204030204" pitchFamily="34" charset="0"/>
            </a:rPr>
            <a:t>КОНКУРСНАЯ ПРОЦЕДУРА И ЗАКЛЮЧЕНИЕ ДОГОВОРА</a:t>
          </a:r>
          <a:endParaRPr lang="en-US" sz="1200" b="1" kern="1200" dirty="0">
            <a:latin typeface="Calibri Light" panose="020F0302020204030204" pitchFamily="34" charset="0"/>
            <a:cs typeface="Calibri Light" panose="020F0302020204030204" pitchFamily="34" charset="0"/>
          </a:endParaRPr>
        </a:p>
      </dsp:txBody>
      <dsp:txXfrm>
        <a:off x="6126901" y="698003"/>
        <a:ext cx="939289" cy="1099345"/>
      </dsp:txXfrm>
    </dsp:sp>
    <dsp:sp modelId="{1A797FAA-57C5-4F6C-B957-73E9054492A7}">
      <dsp:nvSpPr>
        <dsp:cNvPr id="0" name=""/>
        <dsp:cNvSpPr/>
      </dsp:nvSpPr>
      <dsp:spPr>
        <a:xfrm>
          <a:off x="7411999" y="698003"/>
          <a:ext cx="2142686" cy="1099345"/>
        </a:xfrm>
        <a:prstGeom prst="chevr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ru-RU" sz="1100" b="1" kern="1200" dirty="0">
              <a:latin typeface="Calibri Light" panose="020F0302020204030204" pitchFamily="34" charset="0"/>
              <a:cs typeface="Calibri Light" panose="020F0302020204030204" pitchFamily="34" charset="0"/>
            </a:rPr>
            <a:t>УПРАВЛЕНИЕ ПРОЕКТОМ: СТРОИТЕЛЬСТВО  И СДАЧА В ЭКСПЛУАТАЦИЮ</a:t>
          </a:r>
          <a:endParaRPr lang="en-US" sz="1100" b="1" kern="1200" dirty="0">
            <a:latin typeface="Calibri Light" panose="020F0302020204030204" pitchFamily="34" charset="0"/>
            <a:cs typeface="Calibri Light" panose="020F0302020204030204" pitchFamily="34" charset="0"/>
          </a:endParaRPr>
        </a:p>
      </dsp:txBody>
      <dsp:txXfrm>
        <a:off x="7961672" y="698003"/>
        <a:ext cx="1043341" cy="1099345"/>
      </dsp:txXfrm>
    </dsp:sp>
    <dsp:sp modelId="{1E257D7E-4506-44AE-B13D-AFB5F2FF541E}">
      <dsp:nvSpPr>
        <dsp:cNvPr id="0" name=""/>
        <dsp:cNvSpPr/>
      </dsp:nvSpPr>
      <dsp:spPr>
        <a:xfrm>
          <a:off x="9350822" y="698003"/>
          <a:ext cx="2038634" cy="1099345"/>
        </a:xfrm>
        <a:prstGeom prst="chevr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ru-RU" sz="1000" b="1" kern="1200" dirty="0">
              <a:latin typeface="Calibri Light" panose="020F0302020204030204" pitchFamily="34" charset="0"/>
              <a:cs typeface="Calibri Light" panose="020F0302020204030204" pitchFamily="34" charset="0"/>
            </a:rPr>
            <a:t>УПРАВЛЕНИЕ ПРОЕКТОМ:  ЭКСПЛУАТАЦИЯ ТЕХ.ОБСЛУЖИВАНИЕ И ВОЗВРАТ</a:t>
          </a:r>
          <a:endParaRPr lang="en-US" sz="1000" b="1" kern="1200" dirty="0">
            <a:latin typeface="Calibri Light" panose="020F0302020204030204" pitchFamily="34" charset="0"/>
            <a:cs typeface="Calibri Light" panose="020F0302020204030204" pitchFamily="34" charset="0"/>
          </a:endParaRPr>
        </a:p>
      </dsp:txBody>
      <dsp:txXfrm>
        <a:off x="9900495" y="698003"/>
        <a:ext cx="939289" cy="10993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AC1CC-DBEE-45CF-A75F-A333FE72D14C}">
      <dsp:nvSpPr>
        <dsp:cNvPr id="0" name=""/>
        <dsp:cNvSpPr/>
      </dsp:nvSpPr>
      <dsp:spPr>
        <a:xfrm>
          <a:off x="2459" y="272560"/>
          <a:ext cx="2143562" cy="1117293"/>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ru-RU" sz="1200" b="1" kern="1200" dirty="0">
              <a:latin typeface="Calibri Light" panose="020F0302020204030204" pitchFamily="34" charset="0"/>
              <a:cs typeface="Calibri Light" panose="020F0302020204030204" pitchFamily="34" charset="0"/>
            </a:rPr>
            <a:t>ИДЕНТИФ-Я </a:t>
          </a:r>
        </a:p>
        <a:p>
          <a:pPr lvl="0" algn="ctr" defTabSz="533400">
            <a:lnSpc>
              <a:spcPct val="90000"/>
            </a:lnSpc>
            <a:spcBef>
              <a:spcPct val="0"/>
            </a:spcBef>
            <a:spcAft>
              <a:spcPct val="35000"/>
            </a:spcAft>
          </a:pPr>
          <a:r>
            <a:rPr lang="ru-RU" sz="1200" b="1" kern="1200" dirty="0">
              <a:latin typeface="Calibri Light" panose="020F0302020204030204" pitchFamily="34" charset="0"/>
              <a:cs typeface="Calibri Light" panose="020F0302020204030204" pitchFamily="34" charset="0"/>
            </a:rPr>
            <a:t>И СКРИНИНГ</a:t>
          </a:r>
          <a:endParaRPr lang="en-US" sz="1200" b="1" kern="1200" dirty="0">
            <a:latin typeface="Calibri Light" panose="020F0302020204030204" pitchFamily="34" charset="0"/>
            <a:cs typeface="Calibri Light" panose="020F0302020204030204" pitchFamily="34" charset="0"/>
          </a:endParaRPr>
        </a:p>
      </dsp:txBody>
      <dsp:txXfrm>
        <a:off x="561106" y="272560"/>
        <a:ext cx="1026269" cy="1117293"/>
      </dsp:txXfrm>
    </dsp:sp>
    <dsp:sp modelId="{048BF335-6842-4906-8A6C-0EF6373C68F8}">
      <dsp:nvSpPr>
        <dsp:cNvPr id="0" name=""/>
        <dsp:cNvSpPr/>
      </dsp:nvSpPr>
      <dsp:spPr>
        <a:xfrm>
          <a:off x="1938831" y="281279"/>
          <a:ext cx="2071915" cy="1099855"/>
        </a:xfrm>
        <a:prstGeom prst="chevr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ru-RU" sz="1200" b="1" kern="1200" dirty="0">
              <a:latin typeface="Calibri Light" panose="020F0302020204030204" pitchFamily="34" charset="0"/>
              <a:cs typeface="Calibri Light" panose="020F0302020204030204" pitchFamily="34" charset="0"/>
            </a:rPr>
            <a:t>ОЦЕНКА ПРОЕКТА И ПОДГОТОВКА ПРОЕКТНОГО ДОГОВОРА</a:t>
          </a:r>
          <a:endParaRPr lang="en-US" sz="1200" b="1" kern="1200" dirty="0">
            <a:latin typeface="Calibri Light" panose="020F0302020204030204" pitchFamily="34" charset="0"/>
            <a:cs typeface="Calibri Light" panose="020F0302020204030204" pitchFamily="34" charset="0"/>
          </a:endParaRPr>
        </a:p>
      </dsp:txBody>
      <dsp:txXfrm>
        <a:off x="2488759" y="281279"/>
        <a:ext cx="972060" cy="1099855"/>
      </dsp:txXfrm>
    </dsp:sp>
    <dsp:sp modelId="{B7D3E6C1-93BA-45AB-9132-F9DD6B793E95}">
      <dsp:nvSpPr>
        <dsp:cNvPr id="0" name=""/>
        <dsp:cNvSpPr/>
      </dsp:nvSpPr>
      <dsp:spPr>
        <a:xfrm>
          <a:off x="3803555" y="272560"/>
          <a:ext cx="2071915" cy="1117293"/>
        </a:xfrm>
        <a:prstGeom prst="chevr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ru-RU" sz="1100" b="1" kern="1200" dirty="0">
              <a:latin typeface="Calibri Light" panose="020F0302020204030204" pitchFamily="34" charset="0"/>
              <a:cs typeface="Calibri Light" panose="020F0302020204030204" pitchFamily="34" charset="0"/>
            </a:rPr>
            <a:t>СТРУКТУРИРОВАНИЕ ДОГОВОРА И СОСТАВЛЕНИЕ КОНКУРСНОЙ ПРОЦЕДУРЫ </a:t>
          </a:r>
          <a:endParaRPr lang="en-US" sz="1100" b="1" kern="1200" dirty="0">
            <a:latin typeface="Calibri Light" panose="020F0302020204030204" pitchFamily="34" charset="0"/>
            <a:cs typeface="Calibri Light" panose="020F0302020204030204" pitchFamily="34" charset="0"/>
          </a:endParaRPr>
        </a:p>
      </dsp:txBody>
      <dsp:txXfrm>
        <a:off x="4362202" y="272560"/>
        <a:ext cx="954622" cy="1117293"/>
      </dsp:txXfrm>
    </dsp:sp>
    <dsp:sp modelId="{2E3C0200-BB34-4265-9AAF-11141C879984}">
      <dsp:nvSpPr>
        <dsp:cNvPr id="0" name=""/>
        <dsp:cNvSpPr/>
      </dsp:nvSpPr>
      <dsp:spPr>
        <a:xfrm>
          <a:off x="5668279" y="272560"/>
          <a:ext cx="2071915" cy="1117293"/>
        </a:xfrm>
        <a:prstGeom prst="chevr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ru-RU" sz="1200" b="1" kern="1200" dirty="0">
              <a:latin typeface="Calibri Light" panose="020F0302020204030204" pitchFamily="34" charset="0"/>
              <a:cs typeface="Calibri Light" panose="020F0302020204030204" pitchFamily="34" charset="0"/>
            </a:rPr>
            <a:t>КОНКУРСНАЯ ПРОЦЕДУРА И ЗАКЛЮЧЕНИЕ ДОГОВОРА</a:t>
          </a:r>
          <a:endParaRPr lang="en-US" sz="1200" b="1" kern="1200" dirty="0">
            <a:latin typeface="Calibri Light" panose="020F0302020204030204" pitchFamily="34" charset="0"/>
            <a:cs typeface="Calibri Light" panose="020F0302020204030204" pitchFamily="34" charset="0"/>
          </a:endParaRPr>
        </a:p>
      </dsp:txBody>
      <dsp:txXfrm>
        <a:off x="6226926" y="272560"/>
        <a:ext cx="954622" cy="1117293"/>
      </dsp:txXfrm>
    </dsp:sp>
    <dsp:sp modelId="{1A797FAA-57C5-4F6C-B957-73E9054492A7}">
      <dsp:nvSpPr>
        <dsp:cNvPr id="0" name=""/>
        <dsp:cNvSpPr/>
      </dsp:nvSpPr>
      <dsp:spPr>
        <a:xfrm>
          <a:off x="7533004" y="272560"/>
          <a:ext cx="2177666" cy="1117293"/>
        </a:xfrm>
        <a:prstGeom prst="chevr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ru-RU" sz="1100" b="1" kern="1200" dirty="0">
              <a:latin typeface="Calibri Light" panose="020F0302020204030204" pitchFamily="34" charset="0"/>
              <a:cs typeface="Calibri Light" panose="020F0302020204030204" pitchFamily="34" charset="0"/>
            </a:rPr>
            <a:t>УПРАВЛЕНИЕ ПРОЕКТОМ: СТРОИТЕЛЬСТВО  И СДАЧА В ЭКСПЛУАТАЦИЮ</a:t>
          </a:r>
          <a:endParaRPr lang="en-US" sz="1100" b="1" kern="1200" dirty="0">
            <a:latin typeface="Calibri Light" panose="020F0302020204030204" pitchFamily="34" charset="0"/>
            <a:cs typeface="Calibri Light" panose="020F0302020204030204" pitchFamily="34" charset="0"/>
          </a:endParaRPr>
        </a:p>
      </dsp:txBody>
      <dsp:txXfrm>
        <a:off x="8091651" y="272560"/>
        <a:ext cx="1060373" cy="1117293"/>
      </dsp:txXfrm>
    </dsp:sp>
    <dsp:sp modelId="{1E257D7E-4506-44AE-B13D-AFB5F2FF541E}">
      <dsp:nvSpPr>
        <dsp:cNvPr id="0" name=""/>
        <dsp:cNvSpPr/>
      </dsp:nvSpPr>
      <dsp:spPr>
        <a:xfrm>
          <a:off x="9505939" y="275908"/>
          <a:ext cx="2071915" cy="1117293"/>
        </a:xfrm>
        <a:prstGeom prst="chevr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ru-RU" sz="1100" b="1" kern="1200" dirty="0">
              <a:latin typeface="Calibri Light" panose="020F0302020204030204" pitchFamily="34" charset="0"/>
              <a:cs typeface="Calibri Light" panose="020F0302020204030204" pitchFamily="34" charset="0"/>
            </a:rPr>
            <a:t>УПРАВЛЕНИЕ ПРОЕКТОМ:  ЭКСПЛУАТ-Я, ТЕХ.ОБСЛУЖ-Е И ВОЗВРАТ</a:t>
          </a:r>
          <a:endParaRPr lang="en-US" sz="1100" b="1" kern="1200" dirty="0">
            <a:latin typeface="Calibri Light" panose="020F0302020204030204" pitchFamily="34" charset="0"/>
            <a:cs typeface="Calibri Light" panose="020F0302020204030204" pitchFamily="34" charset="0"/>
          </a:endParaRPr>
        </a:p>
      </dsp:txBody>
      <dsp:txXfrm>
        <a:off x="10064586" y="275908"/>
        <a:ext cx="954622" cy="11172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B7084-16C6-410C-B9C7-AC1154CA3138}">
      <dsp:nvSpPr>
        <dsp:cNvPr id="0" name=""/>
        <dsp:cNvSpPr/>
      </dsp:nvSpPr>
      <dsp:spPr>
        <a:xfrm rot="5400000">
          <a:off x="-104904" y="109035"/>
          <a:ext cx="699366" cy="489556"/>
        </a:xfrm>
        <a:prstGeom prst="chevron">
          <a:avLst/>
        </a:prstGeom>
        <a:solidFill>
          <a:schemeClr val="accent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ru-RU" sz="1300" kern="1200" dirty="0"/>
            <a:t>1</a:t>
          </a:r>
          <a:endParaRPr lang="en-US" sz="1300" kern="1200" dirty="0"/>
        </a:p>
      </dsp:txBody>
      <dsp:txXfrm rot="-5400000">
        <a:off x="1" y="248908"/>
        <a:ext cx="489556" cy="209810"/>
      </dsp:txXfrm>
    </dsp:sp>
    <dsp:sp modelId="{E1E48699-110E-49FC-9281-16FDEC933DD9}">
      <dsp:nvSpPr>
        <dsp:cNvPr id="0" name=""/>
        <dsp:cNvSpPr/>
      </dsp:nvSpPr>
      <dsp:spPr>
        <a:xfrm rot="5400000">
          <a:off x="3576559" y="-3082871"/>
          <a:ext cx="454588" cy="662859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a:solidFill>
                <a:schemeClr val="tx1"/>
              </a:solidFill>
            </a:rPr>
            <a:t>Анализ потребностей и вариантов: выбор проекта</a:t>
          </a:r>
          <a:endParaRPr lang="en-US" sz="1800" kern="1200" dirty="0">
            <a:solidFill>
              <a:schemeClr val="tx1"/>
            </a:solidFill>
          </a:endParaRPr>
        </a:p>
      </dsp:txBody>
      <dsp:txXfrm rot="-5400000">
        <a:off x="489557" y="26322"/>
        <a:ext cx="6606402" cy="410206"/>
      </dsp:txXfrm>
    </dsp:sp>
    <dsp:sp modelId="{DF4FFE19-CA39-43F8-8EF0-D968BF0611A8}">
      <dsp:nvSpPr>
        <dsp:cNvPr id="0" name=""/>
        <dsp:cNvSpPr/>
      </dsp:nvSpPr>
      <dsp:spPr>
        <a:xfrm rot="5400000">
          <a:off x="-104904" y="715638"/>
          <a:ext cx="699366" cy="489556"/>
        </a:xfrm>
        <a:prstGeom prst="chevron">
          <a:avLst/>
        </a:prstGeom>
        <a:solidFill>
          <a:schemeClr val="accent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ru-RU" sz="1300" kern="1200" dirty="0"/>
            <a:t>2</a:t>
          </a:r>
          <a:endParaRPr lang="en-US" sz="1300" kern="1200" dirty="0"/>
        </a:p>
      </dsp:txBody>
      <dsp:txXfrm rot="-5400000">
        <a:off x="1" y="855511"/>
        <a:ext cx="489556" cy="209810"/>
      </dsp:txXfrm>
    </dsp:sp>
    <dsp:sp modelId="{D4689648-C9BB-420C-87B3-6F2164648C2C}">
      <dsp:nvSpPr>
        <dsp:cNvPr id="0" name=""/>
        <dsp:cNvSpPr/>
      </dsp:nvSpPr>
      <dsp:spPr>
        <a:xfrm rot="5400000">
          <a:off x="3576559" y="-2476268"/>
          <a:ext cx="454588" cy="662859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a:solidFill>
                <a:schemeClr val="tx1"/>
              </a:solidFill>
            </a:rPr>
            <a:t>Определение сферы применения проекта и сбор информации</a:t>
          </a:r>
          <a:endParaRPr lang="en-US" sz="1800" kern="1200" dirty="0">
            <a:solidFill>
              <a:schemeClr val="tx1"/>
            </a:solidFill>
          </a:endParaRPr>
        </a:p>
      </dsp:txBody>
      <dsp:txXfrm rot="-5400000">
        <a:off x="489557" y="632925"/>
        <a:ext cx="6606402" cy="410206"/>
      </dsp:txXfrm>
    </dsp:sp>
    <dsp:sp modelId="{84A15134-3241-46D3-B3B8-7202D02C3FBE}">
      <dsp:nvSpPr>
        <dsp:cNvPr id="0" name=""/>
        <dsp:cNvSpPr/>
      </dsp:nvSpPr>
      <dsp:spPr>
        <a:xfrm rot="5400000">
          <a:off x="-104904" y="1322241"/>
          <a:ext cx="699366" cy="489556"/>
        </a:xfrm>
        <a:prstGeom prst="chevron">
          <a:avLst/>
        </a:prstGeom>
        <a:solidFill>
          <a:schemeClr val="accent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ru-RU" sz="1300" kern="1200" dirty="0"/>
            <a:t>3</a:t>
          </a:r>
          <a:endParaRPr lang="en-US" sz="1300" kern="1200" dirty="0"/>
        </a:p>
      </dsp:txBody>
      <dsp:txXfrm rot="-5400000">
        <a:off x="1" y="1462114"/>
        <a:ext cx="489556" cy="209810"/>
      </dsp:txXfrm>
    </dsp:sp>
    <dsp:sp modelId="{5CFAE73F-B32C-4AC7-B8C1-A759E8730BD7}">
      <dsp:nvSpPr>
        <dsp:cNvPr id="0" name=""/>
        <dsp:cNvSpPr/>
      </dsp:nvSpPr>
      <dsp:spPr>
        <a:xfrm rot="5400000">
          <a:off x="3576559" y="-1869666"/>
          <a:ext cx="454588" cy="662859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a:t>Предварительный анализ экономической осуществимости</a:t>
          </a:r>
          <a:endParaRPr lang="en-US" sz="1800" kern="1200" dirty="0"/>
        </a:p>
      </dsp:txBody>
      <dsp:txXfrm rot="-5400000">
        <a:off x="489557" y="1239527"/>
        <a:ext cx="6606402" cy="410206"/>
      </dsp:txXfrm>
    </dsp:sp>
    <dsp:sp modelId="{3324A3A8-4D6D-4595-9BE6-3B05F62D3286}">
      <dsp:nvSpPr>
        <dsp:cNvPr id="0" name=""/>
        <dsp:cNvSpPr/>
      </dsp:nvSpPr>
      <dsp:spPr>
        <a:xfrm rot="5400000">
          <a:off x="-104904" y="1928843"/>
          <a:ext cx="699366" cy="489556"/>
        </a:xfrm>
        <a:prstGeom prst="chevron">
          <a:avLst/>
        </a:prstGeom>
        <a:solidFill>
          <a:schemeClr val="accent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ru-RU" sz="1300" kern="1200" dirty="0"/>
            <a:t>4</a:t>
          </a:r>
          <a:endParaRPr lang="en-US" sz="1300" kern="1200" dirty="0"/>
        </a:p>
      </dsp:txBody>
      <dsp:txXfrm rot="-5400000">
        <a:off x="1" y="2068716"/>
        <a:ext cx="489556" cy="209810"/>
      </dsp:txXfrm>
    </dsp:sp>
    <dsp:sp modelId="{E06BC064-F4D7-4144-9DC1-BD9286863E74}">
      <dsp:nvSpPr>
        <dsp:cNvPr id="0" name=""/>
        <dsp:cNvSpPr/>
      </dsp:nvSpPr>
      <dsp:spPr>
        <a:xfrm rot="5400000">
          <a:off x="3576559" y="-1263063"/>
          <a:ext cx="454588" cy="662859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a:t>Проверка критериев ГЧП и ценовой доступности</a:t>
          </a:r>
          <a:endParaRPr lang="en-US" sz="1800" kern="1200" dirty="0"/>
        </a:p>
      </dsp:txBody>
      <dsp:txXfrm rot="-5400000">
        <a:off x="489557" y="1846130"/>
        <a:ext cx="6606402" cy="410206"/>
      </dsp:txXfrm>
    </dsp:sp>
    <dsp:sp modelId="{40880918-8F06-40D5-8BD3-5C7422A65B56}">
      <dsp:nvSpPr>
        <dsp:cNvPr id="0" name=""/>
        <dsp:cNvSpPr/>
      </dsp:nvSpPr>
      <dsp:spPr>
        <a:xfrm rot="5400000">
          <a:off x="-104904" y="2535446"/>
          <a:ext cx="699366" cy="489556"/>
        </a:xfrm>
        <a:prstGeom prst="chevron">
          <a:avLst/>
        </a:prstGeom>
        <a:solidFill>
          <a:schemeClr val="accent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ru-RU" sz="1300" kern="1200" dirty="0"/>
            <a:t>5</a:t>
          </a:r>
          <a:endParaRPr lang="en-US" sz="1300" kern="1200" dirty="0"/>
        </a:p>
      </dsp:txBody>
      <dsp:txXfrm rot="-5400000">
        <a:off x="1" y="2675319"/>
        <a:ext cx="489556" cy="209810"/>
      </dsp:txXfrm>
    </dsp:sp>
    <dsp:sp modelId="{84A526E6-64AB-4651-91F6-A4066266EA70}">
      <dsp:nvSpPr>
        <dsp:cNvPr id="0" name=""/>
        <dsp:cNvSpPr/>
      </dsp:nvSpPr>
      <dsp:spPr>
        <a:xfrm rot="5400000">
          <a:off x="3576559" y="-656460"/>
          <a:ext cx="454588" cy="662859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kern="1200" dirty="0"/>
            <a:t>Готовность проекта: План управления проектом</a:t>
          </a:r>
          <a:endParaRPr lang="en-US" sz="1800" kern="1200" dirty="0"/>
        </a:p>
      </dsp:txBody>
      <dsp:txXfrm rot="-5400000">
        <a:off x="489557" y="2452733"/>
        <a:ext cx="6606402" cy="410206"/>
      </dsp:txXfrm>
    </dsp:sp>
    <dsp:sp modelId="{3DA732DD-3DF0-45AC-AAED-1412ECA64A78}">
      <dsp:nvSpPr>
        <dsp:cNvPr id="0" name=""/>
        <dsp:cNvSpPr/>
      </dsp:nvSpPr>
      <dsp:spPr>
        <a:xfrm rot="5400000">
          <a:off x="-253884" y="3291028"/>
          <a:ext cx="997324" cy="489556"/>
        </a:xfrm>
        <a:prstGeom prst="chevron">
          <a:avLst/>
        </a:prstGeom>
        <a:solidFill>
          <a:srgbClr val="00B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ru-RU" sz="1300" kern="1200" dirty="0"/>
            <a:t>6</a:t>
          </a:r>
          <a:endParaRPr lang="en-US" sz="1300" kern="1200" dirty="0"/>
        </a:p>
      </dsp:txBody>
      <dsp:txXfrm rot="-5400000">
        <a:off x="0" y="3281922"/>
        <a:ext cx="489556" cy="507768"/>
      </dsp:txXfrm>
    </dsp:sp>
    <dsp:sp modelId="{3DAC262E-85E1-4A25-A53B-B6FE335F9DAC}">
      <dsp:nvSpPr>
        <dsp:cNvPr id="0" name=""/>
        <dsp:cNvSpPr/>
      </dsp:nvSpPr>
      <dsp:spPr>
        <a:xfrm rot="5400000">
          <a:off x="3442673" y="99120"/>
          <a:ext cx="722359" cy="6628593"/>
        </a:xfrm>
        <a:prstGeom prst="round2SameRect">
          <a:avLst/>
        </a:prstGeom>
        <a:solidFill>
          <a:srgbClr val="00B05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b="1" kern="1200" dirty="0">
              <a:solidFill>
                <a:schemeClr val="bg2"/>
              </a:solidFill>
            </a:rPr>
            <a:t>Отчет по скринингу проекта. </a:t>
          </a:r>
          <a:endParaRPr lang="en-US" sz="1800" b="1" kern="1200" dirty="0">
            <a:solidFill>
              <a:schemeClr val="bg2"/>
            </a:solidFill>
          </a:endParaRPr>
        </a:p>
        <a:p>
          <a:pPr marL="171450" lvl="1" indent="-171450" algn="l" defTabSz="800100">
            <a:lnSpc>
              <a:spcPct val="90000"/>
            </a:lnSpc>
            <a:spcBef>
              <a:spcPct val="0"/>
            </a:spcBef>
            <a:spcAft>
              <a:spcPct val="15000"/>
            </a:spcAft>
            <a:buChar char="••"/>
          </a:pPr>
          <a:r>
            <a:rPr lang="ru-RU" sz="1800" b="1" kern="1200" dirty="0">
              <a:solidFill>
                <a:schemeClr val="bg2"/>
              </a:solidFill>
            </a:rPr>
            <a:t>Зеленый свет о переходе к полной оценке проекта</a:t>
          </a:r>
          <a:endParaRPr lang="en-US" sz="1800" b="1" kern="1200" dirty="0">
            <a:solidFill>
              <a:schemeClr val="bg2"/>
            </a:solidFill>
          </a:endParaRPr>
        </a:p>
      </dsp:txBody>
      <dsp:txXfrm rot="-5400000">
        <a:off x="489557" y="3087500"/>
        <a:ext cx="6593330" cy="6518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FB560-E4B5-49F9-8B8F-372D37A73468}">
      <dsp:nvSpPr>
        <dsp:cNvPr id="0" name=""/>
        <dsp:cNvSpPr/>
      </dsp:nvSpPr>
      <dsp:spPr>
        <a:xfrm>
          <a:off x="518149" y="0"/>
          <a:ext cx="10453859" cy="5359942"/>
        </a:xfrm>
        <a:prstGeom prst="swooshArrow">
          <a:avLst>
            <a:gd name="adj1" fmla="val 25000"/>
            <a:gd name="adj2" fmla="val 25000"/>
          </a:avLst>
        </a:prstGeom>
        <a:solidFill>
          <a:schemeClr val="accent5"/>
        </a:solidFill>
        <a:ln>
          <a:noFill/>
        </a:ln>
        <a:effectLst/>
      </dsp:spPr>
      <dsp:style>
        <a:lnRef idx="0">
          <a:scrgbClr r="0" g="0" b="0"/>
        </a:lnRef>
        <a:fillRef idx="1">
          <a:scrgbClr r="0" g="0" b="0"/>
        </a:fillRef>
        <a:effectRef idx="0">
          <a:scrgbClr r="0" g="0" b="0"/>
        </a:effectRef>
        <a:fontRef idx="minor"/>
      </dsp:style>
    </dsp:sp>
    <dsp:sp modelId="{B63A3939-8ECF-4F12-8730-32AA3AE246D6}">
      <dsp:nvSpPr>
        <dsp:cNvPr id="0" name=""/>
        <dsp:cNvSpPr/>
      </dsp:nvSpPr>
      <dsp:spPr>
        <a:xfrm>
          <a:off x="2349230" y="3414826"/>
          <a:ext cx="222973" cy="222973"/>
        </a:xfrm>
        <a:prstGeom prst="ellipse">
          <a:avLst/>
        </a:prstGeom>
        <a:solidFill>
          <a:srgbClr val="E3B1E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24785F-758F-4A7D-A0A7-F569DFD9600F}">
      <dsp:nvSpPr>
        <dsp:cNvPr id="0" name=""/>
        <dsp:cNvSpPr/>
      </dsp:nvSpPr>
      <dsp:spPr>
        <a:xfrm>
          <a:off x="2340300" y="3810918"/>
          <a:ext cx="1998186" cy="1549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49" tIns="0" rIns="0" bIns="0" numCol="1" spcCol="1270" anchor="t" anchorCtr="0">
          <a:noAutofit/>
        </a:bodyPr>
        <a:lstStyle/>
        <a:p>
          <a:pPr lvl="0" algn="l" defTabSz="1066800">
            <a:lnSpc>
              <a:spcPct val="90000"/>
            </a:lnSpc>
            <a:spcBef>
              <a:spcPct val="0"/>
            </a:spcBef>
            <a:spcAft>
              <a:spcPct val="35000"/>
            </a:spcAft>
          </a:pPr>
          <a:r>
            <a:rPr lang="ru-RU" sz="2400" b="1" kern="1200" dirty="0">
              <a:latin typeface="Calibri Light (Überschriften)"/>
            </a:rPr>
            <a:t>1 этап</a:t>
          </a:r>
        </a:p>
        <a:p>
          <a:pPr lvl="0" algn="l" defTabSz="1066800">
            <a:lnSpc>
              <a:spcPct val="90000"/>
            </a:lnSpc>
            <a:spcBef>
              <a:spcPct val="0"/>
            </a:spcBef>
            <a:spcAft>
              <a:spcPct val="35000"/>
            </a:spcAft>
          </a:pPr>
          <a:r>
            <a:rPr lang="ru-RU" sz="2400" b="0" kern="1200" dirty="0">
              <a:latin typeface="Calibri Light (Überschriften)"/>
            </a:rPr>
            <a:t>2017 – 2018</a:t>
          </a:r>
        </a:p>
        <a:p>
          <a:pPr lvl="0" algn="l" defTabSz="1066800">
            <a:lnSpc>
              <a:spcPct val="90000"/>
            </a:lnSpc>
            <a:spcBef>
              <a:spcPct val="0"/>
            </a:spcBef>
            <a:spcAft>
              <a:spcPct val="35000"/>
            </a:spcAft>
          </a:pPr>
          <a:r>
            <a:rPr lang="ru-RU" sz="2400" b="0" kern="1200" dirty="0">
              <a:latin typeface="Calibri Light (Überschriften)"/>
            </a:rPr>
            <a:t>Подготовка</a:t>
          </a:r>
          <a:endParaRPr lang="en-US" sz="2400" b="0" kern="1200" dirty="0">
            <a:latin typeface="Calibri Light (Überschriften)"/>
          </a:endParaRPr>
        </a:p>
      </dsp:txBody>
      <dsp:txXfrm>
        <a:off x="2340300" y="3810918"/>
        <a:ext cx="1998186" cy="1549023"/>
      </dsp:txXfrm>
    </dsp:sp>
    <dsp:sp modelId="{E40E0878-D33F-474D-89CD-6C269AEDA157}">
      <dsp:nvSpPr>
        <dsp:cNvPr id="0" name=""/>
        <dsp:cNvSpPr/>
      </dsp:nvSpPr>
      <dsp:spPr>
        <a:xfrm>
          <a:off x="4514436" y="2242599"/>
          <a:ext cx="403067" cy="403067"/>
        </a:xfrm>
        <a:prstGeom prst="ellipse">
          <a:avLst/>
        </a:prstGeom>
        <a:solidFill>
          <a:srgbClr val="E3B1E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AACBF8-9679-4C05-8D3C-CA54EC2466D3}">
      <dsp:nvSpPr>
        <dsp:cNvPr id="0" name=""/>
        <dsp:cNvSpPr/>
      </dsp:nvSpPr>
      <dsp:spPr>
        <a:xfrm>
          <a:off x="4739876" y="2444133"/>
          <a:ext cx="2659978" cy="2915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577" tIns="0" rIns="0" bIns="0" numCol="1" spcCol="1270" anchor="t" anchorCtr="0">
          <a:noAutofit/>
        </a:bodyPr>
        <a:lstStyle/>
        <a:p>
          <a:pPr lvl="0" algn="l" defTabSz="1066800">
            <a:lnSpc>
              <a:spcPct val="90000"/>
            </a:lnSpc>
            <a:spcBef>
              <a:spcPct val="0"/>
            </a:spcBef>
            <a:spcAft>
              <a:spcPct val="35000"/>
            </a:spcAft>
          </a:pPr>
          <a:endParaRPr lang="ru-RU" sz="2400" b="0" kern="1200" dirty="0" smtClean="0">
            <a:latin typeface="Calibri Light (Überschriften)"/>
          </a:endParaRPr>
        </a:p>
        <a:p>
          <a:pPr lvl="0" algn="l" defTabSz="1066800">
            <a:lnSpc>
              <a:spcPct val="90000"/>
            </a:lnSpc>
            <a:spcBef>
              <a:spcPct val="0"/>
            </a:spcBef>
            <a:spcAft>
              <a:spcPct val="35000"/>
            </a:spcAft>
          </a:pPr>
          <a:r>
            <a:rPr lang="ru-RU" sz="2400" b="1" kern="1200" dirty="0" smtClean="0">
              <a:latin typeface="Calibri Light (Überschriften)"/>
            </a:rPr>
            <a:t>2 </a:t>
          </a:r>
          <a:r>
            <a:rPr lang="ru-RU" sz="2400" b="1" kern="1200" dirty="0">
              <a:latin typeface="Calibri Light (Überschriften)"/>
            </a:rPr>
            <a:t>этап</a:t>
          </a:r>
        </a:p>
        <a:p>
          <a:pPr lvl="0" algn="l" defTabSz="1066800">
            <a:lnSpc>
              <a:spcPct val="90000"/>
            </a:lnSpc>
            <a:spcBef>
              <a:spcPct val="0"/>
            </a:spcBef>
            <a:spcAft>
              <a:spcPct val="35000"/>
            </a:spcAft>
          </a:pPr>
          <a:r>
            <a:rPr lang="ru-RU" sz="2400" b="0" kern="1200" dirty="0">
              <a:latin typeface="Calibri Light (Überschriften)"/>
            </a:rPr>
            <a:t>2019 – 2024</a:t>
          </a:r>
        </a:p>
        <a:p>
          <a:pPr lvl="0" algn="l" defTabSz="1066800">
            <a:lnSpc>
              <a:spcPct val="90000"/>
            </a:lnSpc>
            <a:spcBef>
              <a:spcPct val="0"/>
            </a:spcBef>
            <a:spcAft>
              <a:spcPct val="35000"/>
            </a:spcAft>
          </a:pPr>
          <a:r>
            <a:rPr lang="ru-RU" sz="2400" b="0" kern="1200" dirty="0">
              <a:latin typeface="Calibri Light (Überschriften)"/>
            </a:rPr>
            <a:t>Реализация реформ</a:t>
          </a:r>
        </a:p>
      </dsp:txBody>
      <dsp:txXfrm>
        <a:off x="4739876" y="2444133"/>
        <a:ext cx="2659978" cy="2915808"/>
      </dsp:txXfrm>
    </dsp:sp>
    <dsp:sp modelId="{B747ECA0-D263-402A-A7CC-1A35B911484A}">
      <dsp:nvSpPr>
        <dsp:cNvPr id="0" name=""/>
        <dsp:cNvSpPr/>
      </dsp:nvSpPr>
      <dsp:spPr>
        <a:xfrm>
          <a:off x="6881386" y="1356065"/>
          <a:ext cx="557433" cy="557433"/>
        </a:xfrm>
        <a:prstGeom prst="ellipse">
          <a:avLst/>
        </a:prstGeom>
        <a:solidFill>
          <a:srgbClr val="E3B1E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FE1812-AD91-4F6D-808F-2C8702DA64BA}">
      <dsp:nvSpPr>
        <dsp:cNvPr id="0" name=""/>
        <dsp:cNvSpPr/>
      </dsp:nvSpPr>
      <dsp:spPr>
        <a:xfrm>
          <a:off x="7387742" y="1634782"/>
          <a:ext cx="2872736" cy="3725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5373" tIns="0" rIns="0" bIns="0" numCol="1" spcCol="1270" anchor="t" anchorCtr="0">
          <a:noAutofit/>
        </a:bodyPr>
        <a:lstStyle/>
        <a:p>
          <a:pPr lvl="0" algn="l" defTabSz="1066800">
            <a:lnSpc>
              <a:spcPct val="90000"/>
            </a:lnSpc>
            <a:spcBef>
              <a:spcPct val="0"/>
            </a:spcBef>
            <a:spcAft>
              <a:spcPct val="35000"/>
            </a:spcAft>
          </a:pPr>
          <a:endParaRPr lang="ru-RU" sz="2400" b="0" kern="1200" dirty="0" smtClean="0">
            <a:latin typeface="Calibri Light (Überschriften)"/>
          </a:endParaRPr>
        </a:p>
        <a:p>
          <a:pPr lvl="0" algn="l" defTabSz="1066800">
            <a:lnSpc>
              <a:spcPct val="90000"/>
            </a:lnSpc>
            <a:spcBef>
              <a:spcPct val="0"/>
            </a:spcBef>
            <a:spcAft>
              <a:spcPct val="35000"/>
            </a:spcAft>
          </a:pPr>
          <a:endParaRPr lang="ru-RU" sz="2400" b="0" kern="1200" dirty="0" smtClean="0">
            <a:latin typeface="Calibri Light (Überschriften)"/>
          </a:endParaRPr>
        </a:p>
        <a:p>
          <a:pPr lvl="0" algn="l" defTabSz="1066800">
            <a:lnSpc>
              <a:spcPct val="90000"/>
            </a:lnSpc>
            <a:spcBef>
              <a:spcPct val="0"/>
            </a:spcBef>
            <a:spcAft>
              <a:spcPct val="35000"/>
            </a:spcAft>
          </a:pPr>
          <a:r>
            <a:rPr lang="ru-RU" sz="2400" b="1" kern="1200" dirty="0" smtClean="0">
              <a:latin typeface="Calibri Light (Überschriften)"/>
            </a:rPr>
            <a:t>3 </a:t>
          </a:r>
          <a:r>
            <a:rPr lang="ru-RU" sz="2400" b="1" kern="1200" dirty="0">
              <a:latin typeface="Calibri Light (Überschriften)"/>
            </a:rPr>
            <a:t>этап</a:t>
          </a:r>
        </a:p>
        <a:p>
          <a:pPr lvl="0" algn="l" defTabSz="1066800">
            <a:lnSpc>
              <a:spcPct val="90000"/>
            </a:lnSpc>
            <a:spcBef>
              <a:spcPct val="0"/>
            </a:spcBef>
            <a:spcAft>
              <a:spcPct val="35000"/>
            </a:spcAft>
          </a:pPr>
          <a:r>
            <a:rPr lang="ru-RU" sz="2400" b="0" kern="1200" dirty="0">
              <a:latin typeface="Calibri Light (Überschriften)"/>
            </a:rPr>
            <a:t>2025 – 2026</a:t>
          </a:r>
        </a:p>
        <a:p>
          <a:pPr lvl="0" algn="l" defTabSz="1066800">
            <a:lnSpc>
              <a:spcPct val="90000"/>
            </a:lnSpc>
            <a:spcBef>
              <a:spcPct val="0"/>
            </a:spcBef>
            <a:spcAft>
              <a:spcPct val="35000"/>
            </a:spcAft>
          </a:pPr>
          <a:r>
            <a:rPr lang="ru-RU" sz="2400" b="0" kern="1200" dirty="0">
              <a:latin typeface="Calibri Light (Überschriften)"/>
            </a:rPr>
            <a:t>Мониторинг и оценка</a:t>
          </a:r>
          <a:endParaRPr lang="en-US" sz="2400" b="0" kern="1200" dirty="0">
            <a:latin typeface="Calibri Light (Überschriften)"/>
          </a:endParaRPr>
        </a:p>
      </dsp:txBody>
      <dsp:txXfrm>
        <a:off x="7387742" y="1634782"/>
        <a:ext cx="2872736" cy="372515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F7F04B6-70C1-4BFA-8E7B-7721720E91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B4E12B84-75F1-47B9-8064-BEBB82C442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2DEE4D-AFB4-4105-88EA-75E88E191CD3}" type="datetimeFigureOut">
              <a:rPr lang="de-DE" smtClean="0"/>
              <a:t>23.07.2020</a:t>
            </a:fld>
            <a:endParaRPr lang="de-DE"/>
          </a:p>
        </p:txBody>
      </p:sp>
      <p:sp>
        <p:nvSpPr>
          <p:cNvPr id="4" name="Fußzeilenplatzhalter 3">
            <a:extLst>
              <a:ext uri="{FF2B5EF4-FFF2-40B4-BE49-F238E27FC236}">
                <a16:creationId xmlns:a16="http://schemas.microsoft.com/office/drawing/2014/main" id="{F9DDC4DC-53AA-4C8D-B3F9-A7A602EA55E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828767EC-D58C-436F-B6E5-C72CB84C69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9450FD-C54A-4BB4-A41D-CC769899AE24}" type="slidenum">
              <a:rPr lang="de-DE" smtClean="0"/>
              <a:t>‹#›</a:t>
            </a:fld>
            <a:endParaRPr lang="de-DE"/>
          </a:p>
        </p:txBody>
      </p:sp>
    </p:spTree>
    <p:extLst>
      <p:ext uri="{BB962C8B-B14F-4D97-AF65-F5344CB8AC3E}">
        <p14:creationId xmlns:p14="http://schemas.microsoft.com/office/powerpoint/2010/main" val="2137586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8D17BB-E21F-4058-BDA5-68B9452DE282}" type="datetimeFigureOut">
              <a:rPr lang="de-DE" smtClean="0"/>
              <a:t>23.07.2020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5E6B69-3D6B-4FCF-8B8A-3FEE7E9A37CE}" type="slidenum">
              <a:rPr lang="de-DE" smtClean="0"/>
              <a:t>‹#›</a:t>
            </a:fld>
            <a:endParaRPr lang="de-DE"/>
          </a:p>
        </p:txBody>
      </p:sp>
    </p:spTree>
    <p:extLst>
      <p:ext uri="{BB962C8B-B14F-4D97-AF65-F5344CB8AC3E}">
        <p14:creationId xmlns:p14="http://schemas.microsoft.com/office/powerpoint/2010/main" val="11857796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7BB94E-532B-4C52-A97D-CB312A1CE803}" type="slidenum">
              <a:rPr lang="en-GB" smtClean="0"/>
              <a:t>8</a:t>
            </a:fld>
            <a:endParaRPr lang="en-GB"/>
          </a:p>
        </p:txBody>
      </p:sp>
    </p:spTree>
    <p:extLst>
      <p:ext uri="{BB962C8B-B14F-4D97-AF65-F5344CB8AC3E}">
        <p14:creationId xmlns:p14="http://schemas.microsoft.com/office/powerpoint/2010/main" val="2331619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5487" y="479425"/>
            <a:ext cx="5071413" cy="6089650"/>
          </a:xfrm>
        </p:spPr>
        <p:txBody>
          <a:bodyPr/>
          <a:lstStyle/>
          <a:p>
            <a:r>
              <a:rPr lang="en-US" b="1" dirty="0">
                <a:solidFill>
                  <a:srgbClr val="1F497D"/>
                </a:solidFill>
                <a:latin typeface="Verdana" charset="0"/>
              </a:rPr>
              <a:t>Information requirements</a:t>
            </a:r>
          </a:p>
          <a:p>
            <a:endParaRPr lang="en-US" b="1" dirty="0">
              <a:solidFill>
                <a:srgbClr val="1F497D"/>
              </a:solidFill>
              <a:latin typeface="Verdana" charset="0"/>
            </a:endParaRPr>
          </a:p>
          <a:p>
            <a:r>
              <a:rPr lang="en-US" dirty="0"/>
              <a:t>The information and data required to properly assess CBA analysis, economic feasibility, and later on screen the suitability of a project as a PPP (to finally determine whether it should proceed to appraisal) includes that shown on the slide. Note that this list is a summary and does not include all the information that may be necessary to properly pre-assess the project and screen the suitability of the project as a PPP, or to determine whether it should proceed to appraisal.</a:t>
            </a:r>
            <a:endParaRPr lang="en-GB" dirty="0"/>
          </a:p>
          <a:p>
            <a:r>
              <a:rPr lang="en-US" dirty="0"/>
              <a:t>Some of the basic information can be collected directly from the project management team. Data related to estimates of </a:t>
            </a:r>
            <a:r>
              <a:rPr lang="en-US" dirty="0" err="1"/>
              <a:t>Capex</a:t>
            </a:r>
            <a:r>
              <a:rPr lang="en-US" dirty="0"/>
              <a:t>, operational expenditures (</a:t>
            </a:r>
            <a:r>
              <a:rPr lang="en-US" dirty="0" err="1"/>
              <a:t>Opex</a:t>
            </a:r>
            <a:r>
              <a:rPr lang="en-US" dirty="0"/>
              <a:t>), and O&amp;M costs (as well as similar precedents, and so on) can be collected in a variety of different ways. It may be possible to directly estimate the costs of delivering the project scope. But even in this case, it is important to compare these costs to market parameters for similar projects. A data base of comparator projects can greatly assist the project team to assess the reasonableness of these estimates.</a:t>
            </a:r>
            <a:endParaRPr lang="en-GB" dirty="0"/>
          </a:p>
          <a:p>
            <a:endParaRPr lang="en-US" dirty="0"/>
          </a:p>
          <a:p>
            <a:endParaRPr lang="en-GB" dirty="0"/>
          </a:p>
        </p:txBody>
      </p:sp>
    </p:spTree>
    <p:extLst>
      <p:ext uri="{BB962C8B-B14F-4D97-AF65-F5344CB8AC3E}">
        <p14:creationId xmlns:p14="http://schemas.microsoft.com/office/powerpoint/2010/main" val="446216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5487" y="479425"/>
            <a:ext cx="5071413" cy="6089650"/>
          </a:xfrm>
        </p:spPr>
        <p:txBody>
          <a:bodyPr/>
          <a:lstStyle/>
          <a:p>
            <a:r>
              <a:rPr lang="en-US" b="1" dirty="0">
                <a:solidFill>
                  <a:srgbClr val="1F497D"/>
                </a:solidFill>
                <a:latin typeface="Verdana" charset="0"/>
              </a:rPr>
              <a:t>Technical outline of the selected solution</a:t>
            </a:r>
          </a:p>
          <a:p>
            <a:endParaRPr lang="en-US" b="1" dirty="0">
              <a:solidFill>
                <a:srgbClr val="1F497D"/>
              </a:solidFill>
              <a:latin typeface="Verdana" charset="0"/>
            </a:endParaRPr>
          </a:p>
          <a:p>
            <a:r>
              <a:rPr lang="en-US" dirty="0"/>
              <a:t>The next step after defining the technical solution is to clarify the technical scope, including a detailed description and set of requirements for the most important aspects of the project (that is, a technical outline of the project).</a:t>
            </a:r>
          </a:p>
          <a:p>
            <a:r>
              <a:rPr lang="en-US" dirty="0"/>
              <a:t>This step includes a description of the project that covers aspects such as the sector, technical outline, and physical conditions (for example, distance for transport, surface for buildings, and so on), site, geographical area, affected/benefited population, and so on. </a:t>
            </a:r>
            <a:endParaRPr lang="en-GB" dirty="0"/>
          </a:p>
          <a:p>
            <a:r>
              <a:rPr lang="en-US" dirty="0"/>
              <a:t>Good scoping will clarify the information needed to continue the pre-assessment. For a robust result of this phase, having enough good quality information is crucial.</a:t>
            </a:r>
            <a:endParaRPr lang="en-GB" dirty="0"/>
          </a:p>
          <a:p>
            <a:r>
              <a:rPr lang="en-US" dirty="0"/>
              <a:t>Additional time and effort may be required to adequately define the PPP project scope if, at the outset, one or more of the following factors are prevalent: </a:t>
            </a:r>
            <a:endParaRPr lang="en-GB" dirty="0"/>
          </a:p>
          <a:p>
            <a:pPr marL="171450" lvl="0" indent="-171450">
              <a:buFont typeface="Arial"/>
              <a:buChar char="•"/>
            </a:pPr>
            <a:r>
              <a:rPr lang="en-US" dirty="0"/>
              <a:t>Lack of a clear specification of what is required.</a:t>
            </a:r>
            <a:endParaRPr lang="en-GB" dirty="0"/>
          </a:p>
          <a:p>
            <a:pPr marL="171450" lvl="0" indent="-171450">
              <a:buFont typeface="Arial"/>
              <a:buChar char="•"/>
            </a:pPr>
            <a:r>
              <a:rPr lang="en-US" dirty="0"/>
              <a:t>Novelty or lack of experience of this particular activity.</a:t>
            </a:r>
            <a:endParaRPr lang="en-GB" dirty="0"/>
          </a:p>
          <a:p>
            <a:pPr marL="171450" lvl="0" indent="-171450">
              <a:buFont typeface="Arial"/>
              <a:buChar char="•"/>
            </a:pPr>
            <a:r>
              <a:rPr lang="en-US" dirty="0"/>
              <a:t>Complexity in terms of the number of influencing factors and associated inter-dependencies.</a:t>
            </a:r>
            <a:endParaRPr lang="en-GB" dirty="0"/>
          </a:p>
          <a:p>
            <a:endParaRPr lang="en-GB" dirty="0"/>
          </a:p>
        </p:txBody>
      </p:sp>
    </p:spTree>
    <p:extLst>
      <p:ext uri="{BB962C8B-B14F-4D97-AF65-F5344CB8AC3E}">
        <p14:creationId xmlns:p14="http://schemas.microsoft.com/office/powerpoint/2010/main" val="4139145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5487" y="479425"/>
            <a:ext cx="5071413" cy="6089650"/>
          </a:xfrm>
        </p:spPr>
        <p:txBody>
          <a:bodyPr/>
          <a:lstStyle/>
          <a:p>
            <a:r>
              <a:rPr lang="en-US" b="1" dirty="0">
                <a:solidFill>
                  <a:srgbClr val="1F497D"/>
                </a:solidFill>
                <a:latin typeface="Verdana" charset="0"/>
              </a:rPr>
              <a:t>Option analysis and selection techniques</a:t>
            </a:r>
          </a:p>
          <a:p>
            <a:endParaRPr lang="en-US" b="1" dirty="0">
              <a:solidFill>
                <a:srgbClr val="1F497D"/>
              </a:solidFill>
              <a:latin typeface="Verdana" charset="0"/>
            </a:endParaRPr>
          </a:p>
          <a:p>
            <a:r>
              <a:rPr lang="en-US" dirty="0"/>
              <a:t>There are multiple techniques for identifying the best technical solution for a project and hence which projects best meet public needs. </a:t>
            </a:r>
          </a:p>
          <a:p>
            <a:r>
              <a:rPr lang="en-US" dirty="0"/>
              <a:t>The government should have a policy of using a particular technique so that all projects are compared in a standard way. If projects are screened on a case-by-case basis using different techniques, the result would lead to invalid comparisons between different projects.</a:t>
            </a:r>
            <a:endParaRPr lang="en-GB" dirty="0"/>
          </a:p>
          <a:p>
            <a:r>
              <a:rPr lang="en-US" dirty="0"/>
              <a:t>One of the usual techniques for project selection is the CBA analysis. It compares different project technical solutions to test which shows highest Net Present Value (NPV) in economic terms or highest economic Internal Rate of Return (IRR). Note that CBA can be a selection technique and is also the most appropriate technique for the economic feasibility assessment.</a:t>
            </a:r>
            <a:endParaRPr lang="en-GB" dirty="0"/>
          </a:p>
          <a:p>
            <a:r>
              <a:rPr lang="en-US" dirty="0"/>
              <a:t>Other analytical techniques that may assist in selecting/defining the project are Cost-Effectiveness Analysis and Multi-Criteria Analysis, which have the advantage of being less intensive in resources and less complex.</a:t>
            </a:r>
          </a:p>
          <a:p>
            <a:r>
              <a:rPr lang="en-US" dirty="0"/>
              <a:t>Cost-Effectiveness Analysis (CEA) is one of the major alternatives to Cost-Benefit Analysis. CEA relates the cost of an alternative to a measure of project objectives (or, in other words, to its key outcomes or benefits). For example, dollars per time saved on various public transportation systems.</a:t>
            </a:r>
            <a:endParaRPr lang="en-GB" dirty="0"/>
          </a:p>
          <a:p>
            <a:r>
              <a:rPr lang="en-US" dirty="0"/>
              <a:t>Government projects often generate various types of benefits which must be weighted to achieve a common “denominator”. In Cost-Benefit Analysis, dollars are the denominator. Cost-Effectiveness Analysis provides an alternative technique whereby valuing in monetary terms is almost impossible. </a:t>
            </a:r>
            <a:r>
              <a:rPr lang="en-US" dirty="0" err="1"/>
              <a:t>Kee</a:t>
            </a:r>
            <a:r>
              <a:rPr lang="en-US" dirty="0"/>
              <a:t> and Cellini (2010) summarized this ratio as: </a:t>
            </a:r>
            <a:endParaRPr lang="en-GB" dirty="0"/>
          </a:p>
          <a:p>
            <a:r>
              <a:rPr lang="en-US" i="1" dirty="0"/>
              <a:t>Cost</a:t>
            </a:r>
            <a:r>
              <a:rPr lang="en-US" dirty="0"/>
              <a:t> </a:t>
            </a:r>
            <a:r>
              <a:rPr lang="en-US" i="1" dirty="0"/>
              <a:t>effectiveness</a:t>
            </a:r>
            <a:r>
              <a:rPr lang="en-US" dirty="0"/>
              <a:t> </a:t>
            </a:r>
            <a:r>
              <a:rPr lang="en-US" i="1" dirty="0"/>
              <a:t>Ratio</a:t>
            </a:r>
            <a:r>
              <a:rPr lang="en-US" dirty="0"/>
              <a:t> =</a:t>
            </a:r>
            <a:r>
              <a:rPr lang="en-US" i="1" dirty="0"/>
              <a:t>Total</a:t>
            </a:r>
            <a:r>
              <a:rPr lang="en-US" dirty="0"/>
              <a:t> </a:t>
            </a:r>
            <a:r>
              <a:rPr lang="en-US" i="1" dirty="0"/>
              <a:t>Cost/Units</a:t>
            </a:r>
            <a:r>
              <a:rPr lang="en-US" dirty="0"/>
              <a:t> </a:t>
            </a:r>
            <a:r>
              <a:rPr lang="en-US" i="1" dirty="0"/>
              <a:t>of</a:t>
            </a:r>
            <a:r>
              <a:rPr lang="en-US" dirty="0"/>
              <a:t> </a:t>
            </a:r>
            <a:r>
              <a:rPr lang="en-US" i="1" dirty="0"/>
              <a:t>Effectiveness</a:t>
            </a:r>
            <a:r>
              <a:rPr lang="en-US" dirty="0"/>
              <a:t> </a:t>
            </a:r>
            <a:endParaRPr lang="en-GB" dirty="0"/>
          </a:p>
          <a:p>
            <a:r>
              <a:rPr lang="en-US" dirty="0"/>
              <a:t>As the output is a non-valued ratio, the major difficulty with CEA is that it leaves a subjective judgment to the policymaker.</a:t>
            </a:r>
            <a:endParaRPr lang="en-GB" dirty="0"/>
          </a:p>
          <a:p>
            <a:r>
              <a:rPr lang="en-US" dirty="0"/>
              <a:t>Multi-Criteria Analysis (MCA) establishes preferences between options by reference to an explicit set of objectives that the decision-making body has identified, and for which it has established measurable criteria to assess the extent to which the objectives have been achieved. The main objective of Multi-Criteria Analysis is to solve a decision problem. Often, conflicting multiple criteria must be taken into consideration. The measurement need not be in monetary terms, but is often based on the quantitative analysis of a wide range of qualitative impact categories and criteria.</a:t>
            </a:r>
            <a:endParaRPr lang="en-GB" dirty="0"/>
          </a:p>
        </p:txBody>
      </p:sp>
      <p:sp>
        <p:nvSpPr>
          <p:cNvPr id="6" name="Rectangle 5"/>
          <p:cNvSpPr/>
          <p:nvPr/>
        </p:nvSpPr>
        <p:spPr>
          <a:xfrm>
            <a:off x="5733398" y="3258677"/>
            <a:ext cx="4227472" cy="1785104"/>
          </a:xfrm>
          <a:prstGeom prst="rect">
            <a:avLst/>
          </a:prstGeom>
        </p:spPr>
        <p:txBody>
          <a:bodyPr wrap="square">
            <a:spAutoFit/>
          </a:bodyPr>
          <a:lstStyle/>
          <a:p>
            <a:r>
              <a:rPr lang="en-US" sz="1000" b="0" dirty="0">
                <a:latin typeface="Verdana"/>
                <a:cs typeface="Verdana"/>
              </a:rPr>
              <a:t>Multi-Criteria Analysis is often seen as:</a:t>
            </a:r>
            <a:endParaRPr lang="en-GB" sz="1000" b="0" dirty="0">
              <a:latin typeface="Verdana"/>
              <a:cs typeface="Verdana"/>
            </a:endParaRPr>
          </a:p>
          <a:p>
            <a:r>
              <a:rPr lang="en-US" sz="1000" b="0" i="1" dirty="0">
                <a:latin typeface="Verdana"/>
                <a:cs typeface="Verdana"/>
              </a:rPr>
              <a:t>“(...) an ‘alternative’ to defining monetary values for all the major costs and benefits when this is impractical. However MCA must not be seen as a short cut, nor as an easier technique for inexperienced people to use.”</a:t>
            </a:r>
            <a:endParaRPr lang="en-GB" sz="1000" b="0" i="1" dirty="0">
              <a:latin typeface="Verdana"/>
              <a:cs typeface="Verdana"/>
            </a:endParaRPr>
          </a:p>
          <a:p>
            <a:r>
              <a:rPr lang="en-US" sz="1000" b="0" dirty="0">
                <a:latin typeface="Verdana"/>
                <a:cs typeface="Verdana"/>
              </a:rPr>
              <a:t>MCA introduces both quantitative and qualitative criteria in the evaluation of an alternative. In some cases, the quantitative criteria may be the result of qualitative factors (for example, poor organization in a hospital will affect its expenses and its results).</a:t>
            </a:r>
            <a:endParaRPr lang="en-GB" sz="1000" b="0" dirty="0">
              <a:latin typeface="Verdana"/>
              <a:cs typeface="Verdana"/>
            </a:endParaRPr>
          </a:p>
          <a:p>
            <a:r>
              <a:rPr lang="en-GB" sz="1000" b="0" dirty="0">
                <a:latin typeface="Verdana"/>
                <a:cs typeface="Verdana"/>
              </a:rPr>
              <a:t>  </a:t>
            </a:r>
          </a:p>
        </p:txBody>
      </p:sp>
    </p:spTree>
    <p:extLst>
      <p:ext uri="{BB962C8B-B14F-4D97-AF65-F5344CB8AC3E}">
        <p14:creationId xmlns:p14="http://schemas.microsoft.com/office/powerpoint/2010/main" val="1624995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2452" y="479425"/>
            <a:ext cx="5225374" cy="6089650"/>
          </a:xfrm>
        </p:spPr>
        <p:txBody>
          <a:bodyPr/>
          <a:lstStyle/>
          <a:p>
            <a:r>
              <a:rPr lang="en-US" b="1" dirty="0">
                <a:solidFill>
                  <a:srgbClr val="1F497D"/>
                </a:solidFill>
                <a:latin typeface="Verdana" charset="0"/>
              </a:rPr>
              <a:t>Costs and benefits</a:t>
            </a:r>
          </a:p>
          <a:p>
            <a:endParaRPr lang="en-US" b="1" dirty="0">
              <a:solidFill>
                <a:srgbClr val="1F497D"/>
              </a:solidFill>
              <a:latin typeface="Verdana" charset="0"/>
            </a:endParaRPr>
          </a:p>
          <a:p>
            <a:r>
              <a:rPr lang="en-US" dirty="0"/>
              <a:t>When considering benefits in the Cost–Benefit analysis, benefits have to be considered in the broad sense of the term: direct or indirect, internal and external (external are those that affect or benefit third parties beyond the population to which the project is addressed in a first instance). In order to estimate direct benefits, the first step would be to research whether there is available market data regarding the specific benefit.</a:t>
            </a:r>
            <a:endParaRPr lang="en-GB" dirty="0"/>
          </a:p>
          <a:p>
            <a:r>
              <a:rPr lang="en-US" dirty="0"/>
              <a:t>In cases in which benefits appear as cost savings, the quantification of a benefit is implicit in the cost estimate of the alternatives under analysis.</a:t>
            </a:r>
          </a:p>
          <a:p>
            <a:r>
              <a:rPr lang="en-US" dirty="0"/>
              <a:t>When valuing project costs and benefits, a quantification problem can arise. Most of the costs are direct costs (such as the cost of the investment itself, the public works), but the project may have other indirect costs and benefits as well as positive and negative “externalities” (such as environmental effects, damage to a certain population, such as commercial business affected by the works or the site of the project, and so on). </a:t>
            </a:r>
          </a:p>
          <a:p>
            <a:r>
              <a:rPr lang="en-US" dirty="0"/>
              <a:t>Externalities refers to situations when the effect of production or consumption of goods and services imposes costs or benefits on others which are not reflected in the prices charged for the goods and services being provided.</a:t>
            </a:r>
            <a:endParaRPr lang="en-GB" dirty="0"/>
          </a:p>
          <a:p>
            <a:r>
              <a:rPr lang="en-US" dirty="0"/>
              <a:t>Costs should reflect the best alternative use of the goods (opportunity cost) to the extent to which it is possible.  </a:t>
            </a:r>
            <a:endParaRPr lang="en-GB" dirty="0"/>
          </a:p>
          <a:p>
            <a:pPr lvl="0"/>
            <a:r>
              <a:rPr lang="en-US" dirty="0"/>
              <a:t>Although market prices are the best way to reflect the opportunity cost, in some circumstances they may not do so accurately (distortions in the specific market for the good or service due to monopolies or other market imperfections).</a:t>
            </a:r>
            <a:endParaRPr lang="en-GB" dirty="0"/>
          </a:p>
          <a:p>
            <a:pPr lvl="0"/>
            <a:r>
              <a:rPr lang="en-US" dirty="0"/>
              <a:t>There is a need to discount the effect of taxes in the prices/costs, as they are part of the nominal value of the cost (in terms of cash flows), but do not imply a cost in terms of society (but in fact are a revenue for the government).</a:t>
            </a:r>
            <a:endParaRPr lang="en-GB" dirty="0"/>
          </a:p>
          <a:p>
            <a:r>
              <a:rPr lang="en-US" dirty="0"/>
              <a:t>Dealing with benefits is especially challenging since all benefits have to be quantified. Benefits often relate to the “opportunity cost” concept. Time savings are a clear example (in the field of transportation projects).</a:t>
            </a:r>
            <a:endParaRPr lang="en-GB" dirty="0"/>
          </a:p>
          <a:p>
            <a:r>
              <a:rPr lang="en-US" dirty="0"/>
              <a:t>Determining the unit of analysis and its monetary value is not an easy exercise for many intangible variables (such as quality of life, security of a neighborhood). One alternative to determine its monetary value is to assess the highest price an individual is willing to agree to pay for a good or a service. </a:t>
            </a:r>
            <a:endParaRPr lang="en-GB" dirty="0"/>
          </a:p>
        </p:txBody>
      </p:sp>
    </p:spTree>
    <p:extLst>
      <p:ext uri="{BB962C8B-B14F-4D97-AF65-F5344CB8AC3E}">
        <p14:creationId xmlns:p14="http://schemas.microsoft.com/office/powerpoint/2010/main" val="521320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2452" y="479425"/>
            <a:ext cx="5225374" cy="6089650"/>
          </a:xfrm>
        </p:spPr>
        <p:txBody>
          <a:bodyPr/>
          <a:lstStyle/>
          <a:p>
            <a:r>
              <a:rPr lang="en-US" b="1" dirty="0">
                <a:solidFill>
                  <a:srgbClr val="1F497D"/>
                </a:solidFill>
                <a:latin typeface="Verdana" charset="0"/>
              </a:rPr>
              <a:t>Performance indicators</a:t>
            </a:r>
          </a:p>
          <a:p>
            <a:endParaRPr lang="en-US" b="1" dirty="0">
              <a:solidFill>
                <a:srgbClr val="1F497D"/>
              </a:solidFill>
              <a:latin typeface="Verdana" charset="0"/>
            </a:endParaRPr>
          </a:p>
          <a:p>
            <a:r>
              <a:rPr lang="en-US" dirty="0"/>
              <a:t>The main performance indicators in economic-analysis are the economic Net Present Value and the economic Internal Rate of Return (</a:t>
            </a:r>
            <a:r>
              <a:rPr lang="en-US" dirty="0" err="1"/>
              <a:t>eNPV</a:t>
            </a:r>
            <a:r>
              <a:rPr lang="en-US" dirty="0"/>
              <a:t> and </a:t>
            </a:r>
            <a:r>
              <a:rPr lang="en-US" dirty="0" err="1"/>
              <a:t>eIRR</a:t>
            </a:r>
            <a:r>
              <a:rPr lang="en-US" dirty="0"/>
              <a:t>, respectively). Mathematically speaking, the </a:t>
            </a:r>
            <a:r>
              <a:rPr lang="en-US" dirty="0" err="1"/>
              <a:t>eNPV</a:t>
            </a:r>
            <a:r>
              <a:rPr lang="en-US" dirty="0"/>
              <a:t> consists of the projected costs and benefits, duly discounted using a suitable discount rate, and the </a:t>
            </a:r>
            <a:r>
              <a:rPr lang="en-US" dirty="0" err="1"/>
              <a:t>eIRR</a:t>
            </a:r>
            <a:r>
              <a:rPr lang="en-US" dirty="0"/>
              <a:t> is the value of the discount rate that makes the NPV equal to zero. Generally speaking, the </a:t>
            </a:r>
            <a:r>
              <a:rPr lang="en-US" dirty="0" err="1"/>
              <a:t>eNPV</a:t>
            </a:r>
            <a:r>
              <a:rPr lang="en-US" dirty="0"/>
              <a:t> should be positive, thereby indicating that the project generates or is capable of producing higher benefits than costs, after allowing for differences in the timing of the costs being incurred and the benefits being received.</a:t>
            </a:r>
            <a:endParaRPr lang="en-GB" dirty="0"/>
          </a:p>
          <a:p>
            <a:r>
              <a:rPr lang="en-US" dirty="0"/>
              <a:t>The selection of the discount rate to be used is a key issue for a proper CBA, so that the </a:t>
            </a:r>
            <a:r>
              <a:rPr lang="en-US" dirty="0" err="1"/>
              <a:t>eNPV</a:t>
            </a:r>
            <a:r>
              <a:rPr lang="en-US" dirty="0"/>
              <a:t> is properly calculated in terms of opportunity costs</a:t>
            </a:r>
            <a:r>
              <a:rPr lang="en-GB" dirty="0"/>
              <a:t>. </a:t>
            </a:r>
            <a:r>
              <a:rPr lang="en-US" dirty="0"/>
              <a:t>There is no universal consensus on the determination of this discount rate, which leaves too much room for 'ad hoc' interpretation and application (and which opens the door for manipulation of the data). The difficulty of finding an 'acceptable' discount rate should be taken into consideration in interpreting the outputs of the CBA. It may be appropriate to conduct sensitivity analysis using a range of different discount rates. </a:t>
            </a:r>
            <a:endParaRPr lang="en-GB" dirty="0"/>
          </a:p>
          <a:p>
            <a:r>
              <a:rPr lang="en-US" dirty="0"/>
              <a:t>Due to the difficulty in determining the appropriate discount rate, particularly if this is done for every individual project, some governments identify and publish a standard rate to be used and, in some cases, also publish the appropriate range for sensitivity analysis. Where a standard rate is published, the government may change it from time to time, and the most up to date rate should always be used.</a:t>
            </a:r>
            <a:endParaRPr lang="en-GB" dirty="0"/>
          </a:p>
          <a:p>
            <a:r>
              <a:rPr lang="en-US" dirty="0"/>
              <a:t>As CBA evaluates the economic merit of a project regardless of how it is delivered, the fact that the project might become a PPP does not affect the discount rate used.</a:t>
            </a:r>
            <a:endParaRPr lang="en-GB" dirty="0"/>
          </a:p>
          <a:p>
            <a:r>
              <a:rPr lang="en-US" dirty="0"/>
              <a:t>A proper analysis should avoid: (</a:t>
            </a:r>
            <a:r>
              <a:rPr lang="en-US" dirty="0" err="1"/>
              <a:t>i</a:t>
            </a:r>
            <a:r>
              <a:rPr lang="en-US" dirty="0"/>
              <a:t>) rejecting projects that generate a strong value for society; and (ii) approving an inadequate project and using public resources that generate a significant net opportunity cost for society.</a:t>
            </a:r>
            <a:endParaRPr lang="en-GB" dirty="0"/>
          </a:p>
          <a:p>
            <a:r>
              <a:rPr lang="en-US" dirty="0"/>
              <a:t>In some instances though, the </a:t>
            </a:r>
            <a:r>
              <a:rPr lang="en-US" dirty="0" err="1"/>
              <a:t>eNPV</a:t>
            </a:r>
            <a:r>
              <a:rPr lang="en-US" dirty="0"/>
              <a:t> may not be the most appropriate indicator, since it does not consider the volume of resources employed. In cases in which alternatives have significant differences in terms of resource consumption, the </a:t>
            </a:r>
            <a:r>
              <a:rPr lang="en-US" dirty="0" err="1"/>
              <a:t>eIRR</a:t>
            </a:r>
            <a:r>
              <a:rPr lang="en-US" dirty="0"/>
              <a:t> ratio may be more appropriate for the selection. In these circumstances, it is prudent to consider the results based on both </a:t>
            </a:r>
            <a:r>
              <a:rPr lang="en-US" dirty="0" err="1"/>
              <a:t>eNPV</a:t>
            </a:r>
            <a:r>
              <a:rPr lang="en-US" dirty="0"/>
              <a:t> and </a:t>
            </a:r>
            <a:r>
              <a:rPr lang="en-US" dirty="0" err="1"/>
              <a:t>eIRR</a:t>
            </a:r>
            <a:r>
              <a:rPr lang="en-US" dirty="0"/>
              <a:t>, as well as any qualitative analysis.</a:t>
            </a:r>
            <a:endParaRPr lang="en-GB" dirty="0"/>
          </a:p>
          <a:p>
            <a:endParaRPr lang="en-GB" dirty="0"/>
          </a:p>
        </p:txBody>
      </p:sp>
      <p:sp>
        <p:nvSpPr>
          <p:cNvPr id="4" name="Rectangle 3"/>
          <p:cNvSpPr/>
          <p:nvPr/>
        </p:nvSpPr>
        <p:spPr>
          <a:xfrm>
            <a:off x="5733397" y="3258677"/>
            <a:ext cx="4290975" cy="2862322"/>
          </a:xfrm>
          <a:prstGeom prst="rect">
            <a:avLst/>
          </a:prstGeom>
        </p:spPr>
        <p:txBody>
          <a:bodyPr wrap="square">
            <a:spAutoFit/>
          </a:bodyPr>
          <a:lstStyle/>
          <a:p>
            <a:pPr lvl="0"/>
            <a:r>
              <a:rPr lang="en-US" sz="1000" b="0" dirty="0">
                <a:latin typeface="Verdana"/>
                <a:cs typeface="Verdana"/>
              </a:rPr>
              <a:t>Approaches to Discount Rate:</a:t>
            </a:r>
          </a:p>
          <a:p>
            <a:pPr marL="171450" lvl="0" indent="-171450">
              <a:buFont typeface="Arial"/>
              <a:buChar char="•"/>
            </a:pPr>
            <a:r>
              <a:rPr lang="en-US" sz="1000" b="0" dirty="0">
                <a:latin typeface="Verdana"/>
                <a:cs typeface="Verdana"/>
              </a:rPr>
              <a:t>Use the opportunity cost of capital. Since the analysis is dealing with public assets, the discount rate could be the public debt interest rate (at the longest term available). Inflation has to be removed in order to establish the rate in real terms.</a:t>
            </a:r>
            <a:endParaRPr lang="en-GB" sz="1000" b="0" dirty="0">
              <a:latin typeface="Verdana"/>
              <a:cs typeface="Verdana"/>
            </a:endParaRPr>
          </a:p>
          <a:p>
            <a:pPr marL="171450" lvl="0" indent="-171450">
              <a:buFont typeface="Arial"/>
              <a:buChar char="•"/>
            </a:pPr>
            <a:r>
              <a:rPr lang="en-US" sz="1000" b="0" dirty="0">
                <a:latin typeface="Verdana"/>
                <a:cs typeface="Verdana"/>
              </a:rPr>
              <a:t>Use an approximation of the Social Time Preference Rate (STPR), which is defined as “the value that society attaches to present, as opposed to future, consumption”. This approach is advised or prescribed in a number of countries such as the United Kingdom (UK).</a:t>
            </a:r>
            <a:endParaRPr lang="en-GB" sz="1000" b="0" dirty="0">
              <a:latin typeface="Verdana"/>
              <a:cs typeface="Verdana"/>
            </a:endParaRPr>
          </a:p>
          <a:p>
            <a:pPr marL="171450" indent="-171450">
              <a:buFont typeface="Arial"/>
              <a:buChar char="•"/>
            </a:pPr>
            <a:r>
              <a:rPr lang="en-US" sz="1000" b="0" dirty="0">
                <a:latin typeface="Verdana"/>
                <a:cs typeface="Verdana"/>
              </a:rPr>
              <a:t>Use the estimate or the targeted rate of future growth of the economy (gross domestic product – GDP) in real terms. This would imply that only those projects from which an increase in the society’s welfare (at least equal to the economy’s expected or targeted growth rate) is expected will be developed, which means that all projects will at least help the GDP grow as forecast.</a:t>
            </a:r>
            <a:r>
              <a:rPr lang="en-GB" sz="1000" b="0" dirty="0">
                <a:latin typeface="Verdana"/>
                <a:cs typeface="Verdana"/>
              </a:rPr>
              <a:t>   </a:t>
            </a:r>
          </a:p>
        </p:txBody>
      </p:sp>
    </p:spTree>
    <p:extLst>
      <p:ext uri="{BB962C8B-B14F-4D97-AF65-F5344CB8AC3E}">
        <p14:creationId xmlns:p14="http://schemas.microsoft.com/office/powerpoint/2010/main" val="3818154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57781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895871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2452" y="479425"/>
            <a:ext cx="5134658" cy="6089650"/>
          </a:xfrm>
        </p:spPr>
        <p:txBody>
          <a:bodyPr/>
          <a:lstStyle/>
          <a:p>
            <a:r>
              <a:rPr lang="en-GB" b="1" dirty="0">
                <a:solidFill>
                  <a:srgbClr val="1F497D"/>
                </a:solidFill>
                <a:latin typeface="Verdana" charset="0"/>
              </a:rPr>
              <a:t>Incorporating risk and uncertainty into the analysis</a:t>
            </a:r>
          </a:p>
          <a:p>
            <a:endParaRPr lang="en-US" b="1" dirty="0">
              <a:solidFill>
                <a:srgbClr val="1F497D"/>
              </a:solidFill>
              <a:latin typeface="Verdana" charset="0"/>
            </a:endParaRPr>
          </a:p>
          <a:p>
            <a:r>
              <a:rPr lang="en-US" dirty="0"/>
              <a:t>The risks that are inherent to a project have to be considered and included in the appraisal. This must be done through proper adjustments and/or showing the ranges of values for certain sensitivities/future movements or the deviations on critical factors and variables. For this purpose, risks have to be quantitatively evaluated, incorporating the "expected values" of the risks into the results of the analysis or evaluation. The expected value of a risk is the product of the likelihood of the risk occurring by the size or amount of the outcome (in monetized terms); this should be done for all relevant or "critical" risks whose likelihood and outcome can be reasonably estimated.</a:t>
            </a:r>
            <a:endParaRPr lang="en-GB" dirty="0"/>
          </a:p>
          <a:p>
            <a:endParaRPr lang="en-US" b="1" dirty="0">
              <a:solidFill>
                <a:srgbClr val="1F497D"/>
              </a:solidFill>
              <a:latin typeface="Verdana" charset="0"/>
            </a:endParaRPr>
          </a:p>
        </p:txBody>
      </p:sp>
    </p:spTree>
    <p:extLst>
      <p:ext uri="{BB962C8B-B14F-4D97-AF65-F5344CB8AC3E}">
        <p14:creationId xmlns:p14="http://schemas.microsoft.com/office/powerpoint/2010/main" val="2001010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2452" y="479425"/>
            <a:ext cx="5134658" cy="6089650"/>
          </a:xfrm>
        </p:spPr>
        <p:txBody>
          <a:bodyPr/>
          <a:lstStyle/>
          <a:p>
            <a:r>
              <a:rPr lang="en-GB" b="1" dirty="0">
                <a:solidFill>
                  <a:srgbClr val="1F497D"/>
                </a:solidFill>
                <a:latin typeface="Verdana" charset="0"/>
              </a:rPr>
              <a:t>Testing PPP suitability and affordability</a:t>
            </a:r>
          </a:p>
          <a:p>
            <a:endParaRPr lang="en-US" b="1" dirty="0">
              <a:solidFill>
                <a:srgbClr val="1F497D"/>
              </a:solidFill>
              <a:latin typeface="Verdana" charset="0"/>
            </a:endParaRPr>
          </a:p>
          <a:p>
            <a:r>
              <a:rPr lang="en-US" dirty="0"/>
              <a:t>To avoid the risk of sinking resources into the analysis and structuring of a non-feasible PPP project, the government must determine whether the project makes sense as a PPP, provided that it has been satisfactorily tested as economically sound or sensible. This issue can be determined by answering the questions shown on the slide.</a:t>
            </a:r>
            <a:r>
              <a:rPr lang="en-GB" dirty="0"/>
              <a:t> </a:t>
            </a:r>
          </a:p>
        </p:txBody>
      </p:sp>
    </p:spTree>
    <p:extLst>
      <p:ext uri="{BB962C8B-B14F-4D97-AF65-F5344CB8AC3E}">
        <p14:creationId xmlns:p14="http://schemas.microsoft.com/office/powerpoint/2010/main" val="1001750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2452" y="479425"/>
            <a:ext cx="5134658" cy="6089650"/>
          </a:xfrm>
        </p:spPr>
        <p:txBody>
          <a:bodyPr/>
          <a:lstStyle/>
          <a:p>
            <a:r>
              <a:rPr lang="en-GB" b="1" dirty="0">
                <a:solidFill>
                  <a:srgbClr val="1F497D"/>
                </a:solidFill>
                <a:latin typeface="Verdana" charset="0"/>
              </a:rPr>
              <a:t>Affordability</a:t>
            </a:r>
          </a:p>
          <a:p>
            <a:endParaRPr lang="en-US" b="1" dirty="0">
              <a:solidFill>
                <a:srgbClr val="1F497D"/>
              </a:solidFill>
              <a:latin typeface="Verdana" charset="0"/>
            </a:endParaRPr>
          </a:p>
          <a:p>
            <a:r>
              <a:rPr lang="en-US" dirty="0"/>
              <a:t>Another important question is affordability: if the project is developed as a PPP, can the public sector afford the necessary payments (</a:t>
            </a:r>
            <a:r>
              <a:rPr lang="en-US" dirty="0" err="1"/>
              <a:t>Capex</a:t>
            </a:r>
            <a:r>
              <a:rPr lang="en-US" dirty="0"/>
              <a:t> and </a:t>
            </a:r>
            <a:r>
              <a:rPr lang="en-US" dirty="0" err="1"/>
              <a:t>Opex</a:t>
            </a:r>
            <a:r>
              <a:rPr lang="en-US" dirty="0"/>
              <a:t>)? In this case, there are several issues that need to be considered, depending on the circumstances. </a:t>
            </a:r>
          </a:p>
          <a:p>
            <a:pPr marL="228600" indent="-228600">
              <a:buFont typeface="+mj-lt"/>
              <a:buAutoNum type="arabicPeriod"/>
            </a:pPr>
            <a:r>
              <a:rPr lang="en-US" dirty="0"/>
              <a:t>Can the project be funded in the sense that the required user charges and/or long-term call on the government budget are affordable? This question has to be considered before screening for PPP potential.</a:t>
            </a:r>
            <a:endParaRPr lang="en-GB" dirty="0"/>
          </a:p>
          <a:p>
            <a:pPr marL="228600" indent="-228600">
              <a:buFont typeface="+mj-lt"/>
              <a:buAutoNum type="arabicPeriod"/>
            </a:pPr>
            <a:r>
              <a:rPr lang="en-US" dirty="0"/>
              <a:t>If the answer to question 1 is “No”, traditional delivery is not possible but the project can still be screened for PPP potential, in which case there is an additional question that must be answered: “Are innovative structures available that can make the project affordable if delivered as a PPP?” For example, a PPP may give synergistic commercial development opportunities to the private sector that reduces the need for user charges or budget funding.</a:t>
            </a:r>
            <a:endParaRPr lang="en-GB" dirty="0"/>
          </a:p>
          <a:p>
            <a:pPr marL="228600" indent="-228600">
              <a:buFont typeface="+mj-lt"/>
              <a:buAutoNum type="arabicPeriod"/>
            </a:pPr>
            <a:r>
              <a:rPr lang="en-US" dirty="0"/>
              <a:t>Assuming the project is affordable in the long term, the final question is a cash flow question for the government in the short term. It should be considered in the context of both traditional delivery and PPP delivery. The question is: “Are there constraints on government financing (for example, borrowing restrictions) such that, even though the project is affordable in the long term, the government cannot finance its investment in the project in the short term?” If the answer is “yes”, then we finally come to the issue of whether a PPP can be structured to overcome that issue.</a:t>
            </a:r>
            <a:endParaRPr lang="en-GB" dirty="0"/>
          </a:p>
          <a:p>
            <a:endParaRPr lang="en-GB" dirty="0"/>
          </a:p>
        </p:txBody>
      </p:sp>
    </p:spTree>
    <p:extLst>
      <p:ext uri="{BB962C8B-B14F-4D97-AF65-F5344CB8AC3E}">
        <p14:creationId xmlns:p14="http://schemas.microsoft.com/office/powerpoint/2010/main" val="2100923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2177EF-1252-46BB-AA41-7A8E2BC77EB8}" type="slidenum">
              <a:rPr lang="en-US" smtClean="0"/>
              <a:pPr/>
              <a:t>18</a:t>
            </a:fld>
            <a:endParaRPr lang="en-US"/>
          </a:p>
        </p:txBody>
      </p:sp>
    </p:spTree>
    <p:extLst>
      <p:ext uri="{BB962C8B-B14F-4D97-AF65-F5344CB8AC3E}">
        <p14:creationId xmlns:p14="http://schemas.microsoft.com/office/powerpoint/2010/main" val="3058068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2452" y="479425"/>
            <a:ext cx="5134658" cy="6089650"/>
          </a:xfrm>
        </p:spPr>
        <p:txBody>
          <a:bodyPr/>
          <a:lstStyle/>
          <a:p>
            <a:r>
              <a:rPr lang="en-GB" b="1" dirty="0">
                <a:solidFill>
                  <a:srgbClr val="1F497D"/>
                </a:solidFill>
                <a:latin typeface="Verdana" charset="0"/>
              </a:rPr>
              <a:t>Scoping the PPP Project and its challenges</a:t>
            </a:r>
          </a:p>
          <a:p>
            <a:endParaRPr lang="en-US" b="1" dirty="0">
              <a:solidFill>
                <a:srgbClr val="1F497D"/>
              </a:solidFill>
              <a:latin typeface="Verdana" charset="0"/>
            </a:endParaRPr>
          </a:p>
          <a:p>
            <a:r>
              <a:rPr lang="en-US" dirty="0"/>
              <a:t>Scoping the PPP project means defining the work that must be done by the future private partner to deliver the project objectives. Potentially some portions of the project scope (technically speaking) may be refined and removed from the PPP project (for example, if the project selected is a bus rapid transit system, the future PPP may include the bus way, bus stops and depots but exclude the vehicles). </a:t>
            </a:r>
            <a:endParaRPr lang="en-GB" dirty="0"/>
          </a:p>
          <a:p>
            <a:r>
              <a:rPr lang="en-US" dirty="0"/>
              <a:t>Consequently with the refined technical outline (accommodated to match the PPP scope), the project scoping includes the definition of the scope of the service and/or the scope of the business to be handled by the private (for example, it may or may not include tariff collection). </a:t>
            </a:r>
            <a:endParaRPr lang="en-GB" dirty="0"/>
          </a:p>
          <a:p>
            <a:r>
              <a:rPr lang="en-US" dirty="0"/>
              <a:t>This should be expressed as a service standard defining what will be done, to what quality levels, and by whom. </a:t>
            </a:r>
            <a:endParaRPr lang="en-GB" dirty="0"/>
          </a:p>
          <a:p>
            <a:r>
              <a:rPr lang="en-US" dirty="0"/>
              <a:t>The questions about a project may assist governments in resolving uncertainty as to the PPP scope.</a:t>
            </a:r>
            <a:endParaRPr lang="en-GB" dirty="0"/>
          </a:p>
          <a:p>
            <a:pPr lvl="0"/>
            <a:r>
              <a:rPr lang="en-US" dirty="0"/>
              <a:t>Robust project PPP scoping delivers benefits related to uncertainty reduction, including</a:t>
            </a:r>
            <a:r>
              <a:rPr lang="en-GB" dirty="0"/>
              <a:t>:</a:t>
            </a:r>
          </a:p>
          <a:p>
            <a:pPr marL="171450" lvl="0" indent="-171450">
              <a:buFont typeface="Arial"/>
              <a:buChar char="•"/>
            </a:pPr>
            <a:r>
              <a:rPr lang="en-US" dirty="0"/>
              <a:t>More accurate risk calculations (through more open communications between project parties)</a:t>
            </a:r>
            <a:endParaRPr lang="en-GB" dirty="0"/>
          </a:p>
          <a:p>
            <a:pPr marL="171450" lvl="0" indent="-171450">
              <a:buFont typeface="Arial"/>
              <a:buChar char="•"/>
            </a:pPr>
            <a:r>
              <a:rPr lang="en-US" dirty="0"/>
              <a:t>Reduced control costs (through, for example, faster and more effective contracting)</a:t>
            </a:r>
            <a:endParaRPr lang="en-GB" dirty="0"/>
          </a:p>
          <a:p>
            <a:pPr marL="171450" lvl="0" indent="-171450">
              <a:buFont typeface="Arial"/>
              <a:buChar char="•"/>
            </a:pPr>
            <a:r>
              <a:rPr lang="en-US" dirty="0"/>
              <a:t>More effective teams (through improved confidence)</a:t>
            </a:r>
            <a:endParaRPr lang="en-GB" dirty="0"/>
          </a:p>
          <a:p>
            <a:pPr marL="171450" lvl="0" indent="-171450">
              <a:buFont typeface="Arial"/>
              <a:buChar char="•"/>
            </a:pPr>
            <a:r>
              <a:rPr lang="en-US" dirty="0"/>
              <a:t>Improved planning (through more honest specifications and estimates).</a:t>
            </a:r>
            <a:endParaRPr lang="en-GB" dirty="0"/>
          </a:p>
          <a:p>
            <a:pPr lvl="0"/>
            <a:r>
              <a:rPr lang="en-US" dirty="0"/>
              <a:t>A definitive decision on the contract scope is sometimes postponed to appraisal phase.</a:t>
            </a:r>
            <a:r>
              <a:rPr lang="en-GB" dirty="0"/>
              <a:t> </a:t>
            </a:r>
          </a:p>
        </p:txBody>
      </p:sp>
    </p:spTree>
    <p:extLst>
      <p:ext uri="{BB962C8B-B14F-4D97-AF65-F5344CB8AC3E}">
        <p14:creationId xmlns:p14="http://schemas.microsoft.com/office/powerpoint/2010/main" val="127324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2452" y="479425"/>
            <a:ext cx="5134658" cy="6089650"/>
          </a:xfrm>
        </p:spPr>
        <p:txBody>
          <a:bodyPr/>
          <a:lstStyle/>
          <a:p>
            <a:r>
              <a:rPr lang="en-GB" b="1" dirty="0">
                <a:solidFill>
                  <a:srgbClr val="1F497D"/>
                </a:solidFill>
                <a:latin typeface="Verdana" charset="0"/>
              </a:rPr>
              <a:t>Scoping the PPP Project and its challenges</a:t>
            </a:r>
          </a:p>
          <a:p>
            <a:endParaRPr lang="en-US" b="1" dirty="0">
              <a:solidFill>
                <a:srgbClr val="1F497D"/>
              </a:solidFill>
              <a:latin typeface="Verdana" charset="0"/>
            </a:endParaRPr>
          </a:p>
          <a:p>
            <a:r>
              <a:rPr lang="en-US" dirty="0"/>
              <a:t>Scoping the PPP project means defining the work that must be done by the future private partner to deliver the project objectives. Potentially some portions of the project scope (technically speaking) may be refined and removed from the PPP project (for example, if the project selected is a bus rapid transit system, the future PPP may include the bus way, bus stops and depots but exclude the vehicles). </a:t>
            </a:r>
            <a:endParaRPr lang="en-GB" dirty="0"/>
          </a:p>
          <a:p>
            <a:r>
              <a:rPr lang="en-US" dirty="0"/>
              <a:t>Consequently with the refined technical outline (accommodated to match the PPP scope), the project scoping includes the definition of the scope of the service and/or the scope of the business to be handled by the private (for example, it may or may not include tariff collection). </a:t>
            </a:r>
            <a:endParaRPr lang="en-GB" dirty="0"/>
          </a:p>
          <a:p>
            <a:r>
              <a:rPr lang="en-US" dirty="0"/>
              <a:t>This should be expressed as a service standard defining what will be done, to what quality levels, and by whom. </a:t>
            </a:r>
            <a:endParaRPr lang="en-GB" dirty="0"/>
          </a:p>
          <a:p>
            <a:r>
              <a:rPr lang="en-US" dirty="0"/>
              <a:t>The questions about a project may assist governments in resolving uncertainty as to the PPP scope.</a:t>
            </a:r>
            <a:endParaRPr lang="en-GB" dirty="0"/>
          </a:p>
          <a:p>
            <a:pPr lvl="0"/>
            <a:r>
              <a:rPr lang="en-US" dirty="0"/>
              <a:t>Robust project PPP scoping delivers benefits related to uncertainty reduction, including</a:t>
            </a:r>
            <a:r>
              <a:rPr lang="en-GB" dirty="0"/>
              <a:t>:</a:t>
            </a:r>
          </a:p>
          <a:p>
            <a:pPr marL="171450" lvl="0" indent="-171450">
              <a:buFont typeface="Arial"/>
              <a:buChar char="•"/>
            </a:pPr>
            <a:r>
              <a:rPr lang="en-US" dirty="0"/>
              <a:t>More accurate risk calculations (through more open communications between project parties)</a:t>
            </a:r>
            <a:endParaRPr lang="en-GB" dirty="0"/>
          </a:p>
          <a:p>
            <a:pPr marL="171450" lvl="0" indent="-171450">
              <a:buFont typeface="Arial"/>
              <a:buChar char="•"/>
            </a:pPr>
            <a:r>
              <a:rPr lang="en-US" dirty="0"/>
              <a:t>Reduced control costs (through, for example, faster and more effective contracting)</a:t>
            </a:r>
            <a:endParaRPr lang="en-GB" dirty="0"/>
          </a:p>
          <a:p>
            <a:pPr marL="171450" lvl="0" indent="-171450">
              <a:buFont typeface="Arial"/>
              <a:buChar char="•"/>
            </a:pPr>
            <a:r>
              <a:rPr lang="en-US" dirty="0"/>
              <a:t>More effective teams (through improved confidence)</a:t>
            </a:r>
            <a:endParaRPr lang="en-GB" dirty="0"/>
          </a:p>
          <a:p>
            <a:pPr marL="171450" lvl="0" indent="-171450">
              <a:buFont typeface="Arial"/>
              <a:buChar char="•"/>
            </a:pPr>
            <a:r>
              <a:rPr lang="en-US" dirty="0"/>
              <a:t>Improved planning (through more honest specifications and estimates).</a:t>
            </a:r>
            <a:endParaRPr lang="en-GB" dirty="0"/>
          </a:p>
          <a:p>
            <a:pPr lvl="0"/>
            <a:r>
              <a:rPr lang="en-US" dirty="0"/>
              <a:t>A definitive decision on the contract scope is sometimes postponed to appraisal phase.</a:t>
            </a:r>
            <a:r>
              <a:rPr lang="en-GB" dirty="0"/>
              <a:t> </a:t>
            </a:r>
          </a:p>
        </p:txBody>
      </p:sp>
    </p:spTree>
    <p:extLst>
      <p:ext uri="{BB962C8B-B14F-4D97-AF65-F5344CB8AC3E}">
        <p14:creationId xmlns:p14="http://schemas.microsoft.com/office/powerpoint/2010/main" val="2726767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2452" y="479425"/>
            <a:ext cx="5198160" cy="6089650"/>
          </a:xfrm>
        </p:spPr>
        <p:txBody>
          <a:bodyPr/>
          <a:lstStyle/>
          <a:p>
            <a:r>
              <a:rPr lang="en-GB" b="1" dirty="0">
                <a:solidFill>
                  <a:srgbClr val="1F497D"/>
                </a:solidFill>
                <a:latin typeface="Verdana" charset="0"/>
              </a:rPr>
              <a:t>Project management plan and project governance considerations</a:t>
            </a:r>
          </a:p>
          <a:p>
            <a:endParaRPr lang="en-US" b="1" dirty="0">
              <a:solidFill>
                <a:srgbClr val="1F497D"/>
              </a:solidFill>
              <a:latin typeface="Verdana" charset="0"/>
            </a:endParaRPr>
          </a:p>
          <a:p>
            <a:r>
              <a:rPr lang="en-US" dirty="0"/>
              <a:t>Before confirming the decision to move to the next stage (appraisal), a list of tasks to be carried out and a schedule should be developed. This will:</a:t>
            </a:r>
            <a:endParaRPr lang="en-GB" dirty="0"/>
          </a:p>
          <a:p>
            <a:pPr marL="171450" lvl="0" indent="-171450">
              <a:buFont typeface="Arial"/>
              <a:buChar char="•"/>
            </a:pPr>
            <a:r>
              <a:rPr lang="en-US" dirty="0"/>
              <a:t>Serve as the basis for the Request for Proposals for external advisors, if needed</a:t>
            </a:r>
            <a:endParaRPr lang="en-GB" dirty="0"/>
          </a:p>
          <a:p>
            <a:pPr marL="171450" lvl="0" indent="-171450">
              <a:buFont typeface="Arial"/>
              <a:buChar char="•"/>
            </a:pPr>
            <a:r>
              <a:rPr lang="en-US" dirty="0"/>
              <a:t>Assist the government, in the Appraisal Phase by identifying any consequences or risks associated with the proposed schedule.</a:t>
            </a:r>
          </a:p>
          <a:p>
            <a:r>
              <a:rPr lang="en-US" dirty="0"/>
              <a:t>The analysis will also consider the time estimate for carrying out all those activities, and an action plan which clearly describes all permits, environmental approvals, and other precedent conditions (for example, land availability), as well as relevant aspects to be tested in legal due diligence.</a:t>
            </a:r>
            <a:endParaRPr lang="en-GB" dirty="0"/>
          </a:p>
          <a:p>
            <a:r>
              <a:rPr lang="en-US" dirty="0"/>
              <a:t>Such a plan must indicate target dates, estimated intermediate dates, and the duration of the next phase of the PPP process. It should also include a list of tasks, results, and deadlines for each task and approvals/sign-offs needed.</a:t>
            </a:r>
            <a:endParaRPr lang="en-GB" dirty="0"/>
          </a:p>
          <a:p>
            <a:r>
              <a:rPr lang="en-US" dirty="0"/>
              <a:t>Also relevant for the decision to move forward to appraisal is a first draft of the overall work program for the whole process through to the awarding of a PPP contract, including an overall timetable. In this schedule, the procuring authority has to take into consideration appointing advisers, risk analysis and Value for Money (</a:t>
            </a:r>
            <a:r>
              <a:rPr lang="en-US" dirty="0" err="1"/>
              <a:t>VfM</a:t>
            </a:r>
            <a:r>
              <a:rPr lang="en-US" dirty="0"/>
              <a:t>), legal and environmental due diligence, market testing, drafting the RFP and contract, approvals and authorizations, launching, qualification and classification, evaluation and awarding, and contract execution. </a:t>
            </a:r>
            <a:endParaRPr lang="en-GB" dirty="0"/>
          </a:p>
          <a:p>
            <a:r>
              <a:rPr lang="en-US" dirty="0"/>
              <a:t>Although it is challenging to estimate such an extensive timetable, it can be an important variable to be taken into account in the decision to go ahead with the project. Analysis of the timetables for previous, similar PPP projects, delivered under similar processes, is a good starting point for development of this timetable. It also helps to manage government expectations by providing evidence of the time required to achieve an outcome.</a:t>
            </a:r>
            <a:r>
              <a:rPr lang="en-GB" dirty="0"/>
              <a:t> </a:t>
            </a:r>
            <a:r>
              <a:rPr lang="en-US" dirty="0"/>
              <a:t>This analysis will enable the government to include the project in a PPP pipeline with an estimated schedule.</a:t>
            </a:r>
            <a:endParaRPr lang="en-GB" dirty="0"/>
          </a:p>
          <a:p>
            <a:r>
              <a:rPr lang="en-US" dirty="0"/>
              <a:t>Stakeholder management and communication are also paramount factors for success in delivering a PPP project to the market. It is important here to stress that early engagement with the decision-makers responsible for the different approvals (social, environmental, economic, and finance clearance), in terms of their feedback on time estimates, is a key factor in the success of the approval process (especially in terms of timing).</a:t>
            </a:r>
            <a:endParaRPr lang="en-GB" dirty="0"/>
          </a:p>
          <a:p>
            <a:pPr lvl="0"/>
            <a:endParaRPr lang="en-US" dirty="0"/>
          </a:p>
          <a:p>
            <a:pPr lvl="0"/>
            <a:endParaRPr lang="en-GB" dirty="0"/>
          </a:p>
        </p:txBody>
      </p:sp>
      <p:sp>
        <p:nvSpPr>
          <p:cNvPr id="4" name="Rectangle 3"/>
          <p:cNvSpPr/>
          <p:nvPr/>
        </p:nvSpPr>
        <p:spPr>
          <a:xfrm>
            <a:off x="5760612" y="3258677"/>
            <a:ext cx="4263760" cy="2246769"/>
          </a:xfrm>
          <a:prstGeom prst="rect">
            <a:avLst/>
          </a:prstGeom>
        </p:spPr>
        <p:txBody>
          <a:bodyPr wrap="square">
            <a:spAutoFit/>
          </a:bodyPr>
          <a:lstStyle/>
          <a:p>
            <a:r>
              <a:rPr lang="en-US" sz="1000" b="0" dirty="0">
                <a:latin typeface="Verdana"/>
                <a:cs typeface="Verdana"/>
              </a:rPr>
              <a:t>Also, the needs and resources required in order to implement a project must be clarified at the end of the Screening Phase. The availability of a project team to act as project office must be confirmed. The need for external capabilities should be clearly identified and the costs of such services estimated so as to provide a budget estimate.</a:t>
            </a:r>
            <a:r>
              <a:rPr lang="en-GB" sz="1000" b="0" dirty="0">
                <a:latin typeface="Verdana"/>
                <a:cs typeface="Verdana"/>
              </a:rPr>
              <a:t> </a:t>
            </a:r>
            <a:r>
              <a:rPr lang="en-US" sz="1000" b="0" dirty="0">
                <a:latin typeface="Verdana"/>
                <a:cs typeface="Verdana"/>
              </a:rPr>
              <a:t>Note that the project team/advisory team may be hired at once (a team integrated by technical, legal, and financial experts) or in separate approaches to the market for each set of skills. As with any project, these plans should be developed as part of the procuring authority’s application of good practice project management principles (such as those in the Project Management Body of Knowledge (PMBOK) or the PRINCE2 framework developed by the UK government).</a:t>
            </a:r>
            <a:endParaRPr lang="en-GB" sz="1000" b="0" dirty="0">
              <a:latin typeface="Verdana"/>
              <a:cs typeface="Verdana"/>
            </a:endParaRPr>
          </a:p>
        </p:txBody>
      </p:sp>
    </p:spTree>
    <p:extLst>
      <p:ext uri="{BB962C8B-B14F-4D97-AF65-F5344CB8AC3E}">
        <p14:creationId xmlns:p14="http://schemas.microsoft.com/office/powerpoint/2010/main" val="4164610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2452" y="479425"/>
            <a:ext cx="5198160" cy="6089650"/>
          </a:xfrm>
        </p:spPr>
        <p:txBody>
          <a:bodyPr/>
          <a:lstStyle/>
          <a:p>
            <a:r>
              <a:rPr lang="en-GB" b="1" dirty="0">
                <a:solidFill>
                  <a:srgbClr val="1F497D"/>
                </a:solidFill>
                <a:latin typeface="Verdana" charset="0"/>
              </a:rPr>
              <a:t>Identifying stakeholders and developing the communication strategy</a:t>
            </a:r>
          </a:p>
          <a:p>
            <a:endParaRPr lang="en-US" b="1" dirty="0">
              <a:solidFill>
                <a:srgbClr val="1F497D"/>
              </a:solidFill>
              <a:latin typeface="Verdana" charset="0"/>
            </a:endParaRPr>
          </a:p>
          <a:p>
            <a:r>
              <a:rPr lang="en-US" dirty="0"/>
              <a:t>The interaction between stakeholders, or the parties involved, has an important role in the project cycle. The main goal is not just to communicate about PPPs. Communication with stakeholders is an essential element of all projects, whether through a PPP or traditional procurement process.</a:t>
            </a:r>
            <a:endParaRPr lang="en-GB" dirty="0"/>
          </a:p>
          <a:p>
            <a:r>
              <a:rPr lang="en-US" dirty="0"/>
              <a:t>The government should identify the critical stakeholder groups early in the project process. Communication with stakeholders is essential to facilitate their understanding of the process, to gain social, business and political support for the project, to attract potential investors, and to reduce risks for the project.</a:t>
            </a:r>
            <a:endParaRPr lang="en-GB" dirty="0"/>
          </a:p>
          <a:p>
            <a:r>
              <a:rPr lang="en-US" dirty="0"/>
              <a:t>One of the most important steps in the effective management of key stakeholders is to map their needs, concerns, worries, and interests. This process is vital to a project’s success because it provides project managers with the ability to communicate the appropriate information which addresses their need(s) to each stakeholder.</a:t>
            </a:r>
            <a:endParaRPr lang="en-GB" dirty="0"/>
          </a:p>
          <a:p>
            <a:r>
              <a:rPr lang="en-US" dirty="0"/>
              <a:t>However, research has convincingly shown that governments need to do more than just communicate with stakeholders: in many countries, citizens expect active involvement in projects and to have an active say in the process. Governments should strive toward maximum accountability and transparency by organizing occasions for critical reflection (such as academic conferences, citizens' summits, and so on) to enlarge public support.</a:t>
            </a:r>
          </a:p>
          <a:p>
            <a:r>
              <a:rPr lang="en-US" dirty="0"/>
              <a:t>Furthermore the relationship with stakeholders is not a static process. Throughout the project’s life cycle, this relationship will involve several types of audiences, channels, and practical actions for both the establishment and maintenance of relationships. Early in the process, in the Identification Phase of the project, the audiences, communication channels, and actions to be considered are relatively few. As the process moves forward through the Structuring and Tender Phases, the number of stakeholders increases and the need to use a greater number of channels, actions, and information in order to assist these stakeholders increases as well.</a:t>
            </a:r>
            <a:endParaRPr lang="en-GB" dirty="0"/>
          </a:p>
          <a:p>
            <a:r>
              <a:rPr lang="en-GB" dirty="0"/>
              <a:t> </a:t>
            </a:r>
          </a:p>
        </p:txBody>
      </p:sp>
    </p:spTree>
    <p:extLst>
      <p:ext uri="{BB962C8B-B14F-4D97-AF65-F5344CB8AC3E}">
        <p14:creationId xmlns:p14="http://schemas.microsoft.com/office/powerpoint/2010/main" val="2291964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2452" y="479425"/>
            <a:ext cx="5243520" cy="6089650"/>
          </a:xfrm>
        </p:spPr>
        <p:txBody>
          <a:bodyPr/>
          <a:lstStyle/>
          <a:p>
            <a:r>
              <a:rPr lang="en-GB" b="1" dirty="0">
                <a:solidFill>
                  <a:srgbClr val="1F497D"/>
                </a:solidFill>
                <a:latin typeface="Verdana" charset="0"/>
              </a:rPr>
              <a:t>Who are the stakeholders?</a:t>
            </a:r>
          </a:p>
          <a:p>
            <a:endParaRPr lang="en-US" b="1" dirty="0">
              <a:solidFill>
                <a:srgbClr val="1F497D"/>
              </a:solidFill>
              <a:latin typeface="Verdana" charset="0"/>
            </a:endParaRPr>
          </a:p>
          <a:p>
            <a:r>
              <a:rPr lang="en-US" dirty="0"/>
              <a:t>It is common to think of stakeholders as an external audience. The external audience is composed of all the stakeholders interested in the project, outside the internal scope of the government and of bidders in the procurement process. This audience includes banks, investment funds, government and multilateral funders, public service users, society in general, and the press. Other government agencies —such as a municipality or state government and the federal government, the courts of auditors and state monitoring agencies, regulatory agencies, legislators, party leaders, associations, labor unions, and non-governmental organizations (NGOs) — are also part of this group of stakeholders. All of them require different communication approaches.</a:t>
            </a:r>
            <a:endParaRPr lang="en-GB" dirty="0"/>
          </a:p>
          <a:p>
            <a:r>
              <a:rPr lang="en-US" dirty="0"/>
              <a:t>The internal audience also has a huge importance for projects. They are meant to be "first among equals” in the governance of the sector involved, rather than an interest simply to be satisfied. This audience is very heterogeneous and its composition depends on the government’s decisions in relation to which areas and what professionals should be involved in the projects conducted by the procuring authority. In general, this audience is composed of all the public sector’s officers and employees which are linked, directly or indirectly, to the project cycle and who will monitor or interface with the project at every stage, from the design to the implementation of the work. This internal audience is the one that will also relate, to some extent, to the wide variety of components within the external audience.</a:t>
            </a:r>
            <a:endParaRPr lang="en-GB" dirty="0"/>
          </a:p>
          <a:p>
            <a:r>
              <a:rPr lang="en-US" dirty="0"/>
              <a:t>Stakeholder identification and management is important in all projects, but in PPPs it may also be necessary to communicate with stakeholders about the fact that the project is a PPP and the implications this may have. In some cases, the key stakeholders might neither know nor care that the project is a PPP, but communication with them and gaining their support can be vital to a project’s success. In other cases, delivery of the project as a PPP may be a cause of considerable concern for some external stakeholders. </a:t>
            </a:r>
            <a:endParaRPr lang="en-GB" dirty="0"/>
          </a:p>
          <a:p>
            <a:r>
              <a:rPr lang="en-US" dirty="0"/>
              <a:t>Lack of communication or poor communication can feed false rumors and concerns which, although unsubstantiated, may undermine the success of a project. It is necessary to bring information to the forefront and properly evaluate and transmit it to each of the stakeholders covering both the project aspects and the PPP aspects.</a:t>
            </a:r>
            <a:r>
              <a:rPr lang="en-GB" dirty="0"/>
              <a:t> </a:t>
            </a:r>
            <a:r>
              <a:rPr lang="en-US" dirty="0"/>
              <a:t>To ensure that all stakeholders receive equal information and that no party who might later bid for the project has been unintentionally provided with an unfair competitive advantage, the communication must be carefully coordinated and conducted with transparency.</a:t>
            </a:r>
            <a:endParaRPr lang="en-GB" dirty="0"/>
          </a:p>
          <a:p>
            <a:endParaRPr lang="en-GB" dirty="0"/>
          </a:p>
        </p:txBody>
      </p:sp>
    </p:spTree>
    <p:extLst>
      <p:ext uri="{BB962C8B-B14F-4D97-AF65-F5344CB8AC3E}">
        <p14:creationId xmlns:p14="http://schemas.microsoft.com/office/powerpoint/2010/main" val="14930409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2452" y="479425"/>
            <a:ext cx="5198160" cy="6089650"/>
          </a:xfrm>
        </p:spPr>
        <p:txBody>
          <a:bodyPr/>
          <a:lstStyle/>
          <a:p>
            <a:r>
              <a:rPr lang="en-GB" b="1" dirty="0">
                <a:solidFill>
                  <a:srgbClr val="1F497D"/>
                </a:solidFill>
                <a:latin typeface="Verdana" charset="0"/>
              </a:rPr>
              <a:t>Benefits of good stakeholder identification and communication</a:t>
            </a:r>
          </a:p>
          <a:p>
            <a:endParaRPr lang="en-US" b="1" dirty="0">
              <a:solidFill>
                <a:srgbClr val="1F497D"/>
              </a:solidFill>
              <a:latin typeface="Verdana" charset="0"/>
            </a:endParaRPr>
          </a:p>
          <a:p>
            <a:r>
              <a:rPr lang="en-US" dirty="0"/>
              <a:t>Important benefits of good stakeholder identification and communication are shown on the slide.</a:t>
            </a:r>
            <a:endParaRPr lang="en-GB" dirty="0"/>
          </a:p>
          <a:p>
            <a:r>
              <a:rPr lang="en-GB" dirty="0"/>
              <a:t> </a:t>
            </a:r>
          </a:p>
        </p:txBody>
      </p:sp>
    </p:spTree>
    <p:extLst>
      <p:ext uri="{BB962C8B-B14F-4D97-AF65-F5344CB8AC3E}">
        <p14:creationId xmlns:p14="http://schemas.microsoft.com/office/powerpoint/2010/main" val="9065292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2452" y="479425"/>
            <a:ext cx="5198160" cy="6089650"/>
          </a:xfrm>
        </p:spPr>
        <p:txBody>
          <a:bodyPr/>
          <a:lstStyle/>
          <a:p>
            <a:r>
              <a:rPr lang="en-GB" b="1" dirty="0">
                <a:solidFill>
                  <a:srgbClr val="1F497D"/>
                </a:solidFill>
                <a:latin typeface="Verdana" charset="0"/>
              </a:rPr>
              <a:t>Communication strategy</a:t>
            </a:r>
          </a:p>
          <a:p>
            <a:endParaRPr lang="en-US" b="1" dirty="0">
              <a:solidFill>
                <a:srgbClr val="1F497D"/>
              </a:solidFill>
              <a:latin typeface="Verdana" charset="0"/>
            </a:endParaRPr>
          </a:p>
          <a:p>
            <a:r>
              <a:rPr lang="en-US" dirty="0"/>
              <a:t>During the Screening Phase, but not only then, successful PPP projects often make a specific effort to communicate the results of the various steps of the PPP process, as well as the decisions made during the phase, to the general public and to those specific groups with a particular interest in the project. </a:t>
            </a:r>
            <a:endParaRPr lang="en-GB" dirty="0"/>
          </a:p>
          <a:p>
            <a:r>
              <a:rPr lang="en-US" dirty="0"/>
              <a:t>This communication strategy is commonly considered to be very important in order to promote engagement and soften eventual opposition to the project. </a:t>
            </a:r>
            <a:endParaRPr lang="en-GB" dirty="0"/>
          </a:p>
          <a:p>
            <a:r>
              <a:rPr lang="en-US" dirty="0"/>
              <a:t>Thus, a communication plan describing the general strategy to be adopted should be designed at an early stage of the screening exercise, and it should be implemented by a dedicated and experienced team. The communication plan should include the information shown on the slide.</a:t>
            </a:r>
          </a:p>
          <a:p>
            <a:r>
              <a:rPr lang="en-US" dirty="0"/>
              <a:t>The successful implementation of the communication plan can immensely reduce the political risks which large infrastructure projects are subject to, and thus attract the overall stakeholder support necessary for an effective procurement later on in the PPP process.</a:t>
            </a:r>
            <a:endParaRPr lang="en-GB" dirty="0"/>
          </a:p>
          <a:p>
            <a:endParaRPr lang="en-GB" dirty="0"/>
          </a:p>
        </p:txBody>
      </p:sp>
    </p:spTree>
    <p:extLst>
      <p:ext uri="{BB962C8B-B14F-4D97-AF65-F5344CB8AC3E}">
        <p14:creationId xmlns:p14="http://schemas.microsoft.com/office/powerpoint/2010/main" val="19388376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2452" y="479425"/>
            <a:ext cx="5198160" cy="6089650"/>
          </a:xfrm>
        </p:spPr>
        <p:txBody>
          <a:bodyPr/>
          <a:lstStyle/>
          <a:p>
            <a:r>
              <a:rPr lang="en-GB" b="1" dirty="0">
                <a:solidFill>
                  <a:srgbClr val="1F497D"/>
                </a:solidFill>
                <a:latin typeface="Verdana" charset="0"/>
              </a:rPr>
              <a:t>Assessing capabilities and needs, and hiring advisors</a:t>
            </a:r>
          </a:p>
          <a:p>
            <a:endParaRPr lang="en-US" b="1" dirty="0">
              <a:solidFill>
                <a:srgbClr val="1F497D"/>
              </a:solidFill>
              <a:latin typeface="Verdana" charset="0"/>
            </a:endParaRPr>
          </a:p>
          <a:p>
            <a:r>
              <a:rPr lang="en-US" dirty="0"/>
              <a:t>if a project is identified as the appropriate solution to a need and the results of the PPP suitability test are positive, before moving ahead within the project cycle, a “project team” should be defined, which will carry out the next phases: the Appraisal and potentially the Structuring.</a:t>
            </a:r>
          </a:p>
          <a:p>
            <a:r>
              <a:rPr lang="en-US" dirty="0"/>
              <a:t>This should be done, at least in outline, during the screening (since costs for advisors or an inability to conduct the necessary studies during appraisal may lead to a decision not to move ahead with the project as a PPP). However, a detailed staffing plan and the process of hiring advisors will be developed after the decision is made to move forward. </a:t>
            </a:r>
          </a:p>
          <a:p>
            <a:r>
              <a:rPr lang="en-US" dirty="0"/>
              <a:t>In order to move forward, the procuring authority must assess the capabilities required for the creation of a project team:</a:t>
            </a:r>
            <a:endParaRPr lang="en-GB" dirty="0"/>
          </a:p>
          <a:p>
            <a:pPr marL="171450" lvl="0" indent="-171450">
              <a:buFont typeface="Arial"/>
              <a:buChar char="•"/>
            </a:pPr>
            <a:r>
              <a:rPr lang="en-US" dirty="0"/>
              <a:t>What capabilities are needed?</a:t>
            </a:r>
            <a:endParaRPr lang="en-GB" dirty="0"/>
          </a:p>
          <a:p>
            <a:pPr marL="171450" lvl="0" indent="-171450">
              <a:buFont typeface="Arial"/>
              <a:buChar char="•"/>
            </a:pPr>
            <a:r>
              <a:rPr lang="en-US" dirty="0"/>
              <a:t>Are there sufficient internal capacities within the procuring authority to perform the full appraisal? </a:t>
            </a:r>
            <a:endParaRPr lang="en-GB" dirty="0"/>
          </a:p>
          <a:p>
            <a:pPr marL="527050" lvl="1" indent="-171450">
              <a:buFont typeface="Arial"/>
              <a:buChar char="•"/>
            </a:pPr>
            <a:r>
              <a:rPr lang="en-US" dirty="0"/>
              <a:t>If the answer is yes, are there internal capabilities to be dedicated to the appraisal — will this project affect other potential user-paid or government-paid PPPs with greater economic and financial sense?</a:t>
            </a:r>
            <a:endParaRPr lang="en-GB" dirty="0"/>
          </a:p>
          <a:p>
            <a:pPr marL="527050" lvl="1" indent="-171450">
              <a:buFont typeface="Arial"/>
              <a:buChar char="•"/>
            </a:pPr>
            <a:r>
              <a:rPr lang="en-US" dirty="0"/>
              <a:t>If the answer is no, are there enough resources available, or at least one person, to lead the appraisal? </a:t>
            </a:r>
            <a:endParaRPr lang="en-GB" dirty="0"/>
          </a:p>
          <a:p>
            <a:pPr marL="527050" lvl="1" indent="-171450">
              <a:buFont typeface="Arial"/>
              <a:buChar char="•"/>
            </a:pPr>
            <a:r>
              <a:rPr lang="en-US" dirty="0"/>
              <a:t>Which consultants should be hired, and for what tasks? This requires the development of terms of reference for advisors. How should they be hired? Should there be separate contracts for each discipline, or only one multidisciplinary team? </a:t>
            </a:r>
            <a:endParaRPr lang="en-GB" dirty="0"/>
          </a:p>
          <a:p>
            <a:pPr marL="527050" lvl="1" indent="-171450">
              <a:buFont typeface="Arial"/>
              <a:buChar char="•"/>
            </a:pPr>
            <a:r>
              <a:rPr lang="en-US" dirty="0"/>
              <a:t>What will the cost be (time and fees of third parties acting as advisors) to properly analyze and procure the project?</a:t>
            </a:r>
            <a:endParaRPr lang="en-GB" dirty="0"/>
          </a:p>
          <a:p>
            <a:endParaRPr lang="en-GB" dirty="0"/>
          </a:p>
          <a:p>
            <a:r>
              <a:rPr lang="en-US" dirty="0"/>
              <a:t>Even if it is hiring advisors to support the development of the studies, the public sector will need to appoint a representative to act as project leader.</a:t>
            </a:r>
            <a:endParaRPr lang="en-GB" dirty="0"/>
          </a:p>
          <a:p>
            <a:r>
              <a:rPr lang="en-US" dirty="0"/>
              <a:t>It is important that the public sector, through the project leader, has the expertise to manage its advisors and the stakeholder processes professionally. Poor management of these aspects is a common cause of project failure.</a:t>
            </a:r>
            <a:endParaRPr lang="en-GB" dirty="0"/>
          </a:p>
          <a:p>
            <a:endParaRPr lang="en-GB" dirty="0"/>
          </a:p>
        </p:txBody>
      </p:sp>
    </p:spTree>
    <p:extLst>
      <p:ext uri="{BB962C8B-B14F-4D97-AF65-F5344CB8AC3E}">
        <p14:creationId xmlns:p14="http://schemas.microsoft.com/office/powerpoint/2010/main" val="41886232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2452" y="479425"/>
            <a:ext cx="5198160" cy="6089650"/>
          </a:xfrm>
        </p:spPr>
        <p:txBody>
          <a:bodyPr/>
          <a:lstStyle/>
          <a:p>
            <a:r>
              <a:rPr lang="en-GB" b="1" dirty="0">
                <a:solidFill>
                  <a:srgbClr val="1F497D"/>
                </a:solidFill>
                <a:latin typeface="Verdana" charset="0"/>
              </a:rPr>
              <a:t>The Project Leader roles and capabilities</a:t>
            </a:r>
          </a:p>
          <a:p>
            <a:endParaRPr lang="en-US" b="1" dirty="0">
              <a:solidFill>
                <a:srgbClr val="1F497D"/>
              </a:solidFill>
              <a:latin typeface="Verdana" charset="0"/>
            </a:endParaRPr>
          </a:p>
          <a:p>
            <a:r>
              <a:rPr lang="en-US" dirty="0"/>
              <a:t>The project leader should have the following roles and capabilities.</a:t>
            </a:r>
            <a:r>
              <a:rPr lang="en-GB" dirty="0"/>
              <a:t>  </a:t>
            </a:r>
          </a:p>
        </p:txBody>
      </p:sp>
    </p:spTree>
    <p:extLst>
      <p:ext uri="{BB962C8B-B14F-4D97-AF65-F5344CB8AC3E}">
        <p14:creationId xmlns:p14="http://schemas.microsoft.com/office/powerpoint/2010/main" val="23458249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2452" y="479425"/>
            <a:ext cx="5198160" cy="6089650"/>
          </a:xfrm>
        </p:spPr>
        <p:txBody>
          <a:bodyPr/>
          <a:lstStyle/>
          <a:p>
            <a:r>
              <a:rPr lang="en-GB" b="1" dirty="0">
                <a:solidFill>
                  <a:srgbClr val="1F497D"/>
                </a:solidFill>
                <a:latin typeface="Verdana" charset="0"/>
              </a:rPr>
              <a:t>Capabilities needed to develop the appraisal studies</a:t>
            </a:r>
          </a:p>
          <a:p>
            <a:endParaRPr lang="en-US" b="1" dirty="0">
              <a:solidFill>
                <a:srgbClr val="1F497D"/>
              </a:solidFill>
              <a:latin typeface="Verdana" charset="0"/>
            </a:endParaRPr>
          </a:p>
          <a:p>
            <a:r>
              <a:rPr lang="en-US" dirty="0"/>
              <a:t>The capabilities necessary for an appraisal process can be divided into five main groups.</a:t>
            </a:r>
            <a:endParaRPr lang="en-GB" dirty="0"/>
          </a:p>
          <a:p>
            <a:pPr lvl="0"/>
            <a:r>
              <a:rPr lang="en-US" dirty="0"/>
              <a:t>Technical:</a:t>
            </a:r>
            <a:endParaRPr lang="en-GB" dirty="0"/>
          </a:p>
          <a:p>
            <a:pPr marL="171450" indent="-171450">
              <a:buFont typeface="Arial"/>
              <a:buChar char="•"/>
            </a:pPr>
            <a:r>
              <a:rPr lang="en-US" dirty="0"/>
              <a:t>In charge of the project’s design, with expertise in the type of infrastructure that is the subject of the contract</a:t>
            </a:r>
            <a:endParaRPr lang="en-GB" dirty="0"/>
          </a:p>
          <a:p>
            <a:pPr marL="171450" indent="-171450">
              <a:buFont typeface="Arial"/>
              <a:buChar char="•"/>
            </a:pPr>
            <a:r>
              <a:rPr lang="en-US" dirty="0"/>
              <a:t>Expertise in the technical aspects of the services involved</a:t>
            </a:r>
            <a:endParaRPr lang="en-GB" dirty="0"/>
          </a:p>
          <a:p>
            <a:r>
              <a:rPr lang="en-US" dirty="0"/>
              <a:t> </a:t>
            </a:r>
            <a:endParaRPr lang="en-GB" dirty="0"/>
          </a:p>
          <a:p>
            <a:pPr lvl="0"/>
            <a:r>
              <a:rPr lang="en-US" dirty="0"/>
              <a:t>Environmental:</a:t>
            </a:r>
            <a:endParaRPr lang="en-GB" dirty="0"/>
          </a:p>
          <a:p>
            <a:pPr marL="171450" indent="-171450">
              <a:buFont typeface="Arial"/>
              <a:buChar char="•"/>
            </a:pPr>
            <a:r>
              <a:rPr lang="en-US" dirty="0"/>
              <a:t>In charge of environmental impacts; should provide relevant expertise/ experience in environmental analysis</a:t>
            </a:r>
            <a:endParaRPr lang="en-GB" dirty="0"/>
          </a:p>
          <a:p>
            <a:r>
              <a:rPr lang="en-US" dirty="0"/>
              <a:t> </a:t>
            </a:r>
            <a:endParaRPr lang="en-GB" dirty="0"/>
          </a:p>
          <a:p>
            <a:pPr lvl="0"/>
            <a:r>
              <a:rPr lang="en-US" dirty="0"/>
              <a:t>Economic:</a:t>
            </a:r>
            <a:endParaRPr lang="en-GB" dirty="0"/>
          </a:p>
          <a:p>
            <a:pPr marL="171450" indent="-171450">
              <a:buFont typeface="Arial"/>
              <a:buChar char="•"/>
            </a:pPr>
            <a:r>
              <a:rPr lang="en-US" dirty="0"/>
              <a:t>Expertise in economic appraisal, preferably in the same sector/ infrastructure or service type</a:t>
            </a:r>
            <a:endParaRPr lang="en-GB" dirty="0"/>
          </a:p>
          <a:p>
            <a:endParaRPr lang="en-GB" dirty="0"/>
          </a:p>
          <a:p>
            <a:pPr lvl="0"/>
            <a:r>
              <a:rPr lang="en-US" dirty="0"/>
              <a:t>Financial:</a:t>
            </a:r>
            <a:endParaRPr lang="en-GB" dirty="0"/>
          </a:p>
          <a:p>
            <a:pPr marL="180975" indent="-180975">
              <a:buFont typeface="Arial"/>
              <a:buChar char="•"/>
            </a:pPr>
            <a:r>
              <a:rPr lang="en-US" dirty="0"/>
              <a:t>Expertise in financial analysis in the field of user-paid or government-paid PPPs, preferably in the same sector/infrastructure or service type and also knowledge of financing similar PPP projects (when the government needs to develop a bankable structure)</a:t>
            </a:r>
            <a:endParaRPr lang="en-GB" dirty="0"/>
          </a:p>
          <a:p>
            <a:pPr marL="180975" indent="-180975">
              <a:buFont typeface="Arial"/>
              <a:buChar char="•"/>
            </a:pPr>
            <a:r>
              <a:rPr lang="en-US" dirty="0"/>
              <a:t>Expertise in contract risk structuring and payment mechanisms, preferably in the same sector/infrastructure or service type</a:t>
            </a:r>
            <a:endParaRPr lang="en-GB" dirty="0"/>
          </a:p>
          <a:p>
            <a:endParaRPr lang="en-GB" dirty="0"/>
          </a:p>
          <a:p>
            <a:pPr lvl="0"/>
            <a:r>
              <a:rPr lang="en-US" dirty="0"/>
              <a:t>Legal:</a:t>
            </a:r>
            <a:endParaRPr lang="en-GB" dirty="0"/>
          </a:p>
          <a:p>
            <a:pPr indent="-176213">
              <a:buFont typeface="Arial"/>
              <a:buChar char="•"/>
            </a:pPr>
            <a:r>
              <a:rPr lang="en-US" dirty="0"/>
              <a:t>Expertise in public law/ administrative framework</a:t>
            </a:r>
            <a:endParaRPr lang="en-GB" dirty="0"/>
          </a:p>
          <a:p>
            <a:pPr marL="180975" indent="-180975">
              <a:buFont typeface="Arial"/>
              <a:buChar char="•"/>
            </a:pPr>
            <a:r>
              <a:rPr lang="en-US" dirty="0"/>
              <a:t>Experience in drafting PPP contracts. Although the drafting of the PPP contract will not occur until a later phase, knowledge of PPP contracts will be necessary to enable a proper assessment of the existing legal framework. For a PPP covering existing operations, the legal due diligence will need to look at existing contracts, legal actions, loan contracts, and so on</a:t>
            </a:r>
            <a:endParaRPr lang="en-GB" dirty="0"/>
          </a:p>
        </p:txBody>
      </p:sp>
    </p:spTree>
    <p:extLst>
      <p:ext uri="{BB962C8B-B14F-4D97-AF65-F5344CB8AC3E}">
        <p14:creationId xmlns:p14="http://schemas.microsoft.com/office/powerpoint/2010/main" val="2801958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슬라이드 이미지 개체 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슬라이드 노트 개체 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ko-KR" altLang="en-US"/>
          </a:p>
        </p:txBody>
      </p:sp>
      <p:sp>
        <p:nvSpPr>
          <p:cNvPr id="183300" name="슬라이드 번호 개체 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spcBef>
                <a:spcPct val="30000"/>
              </a:spcBef>
              <a:defRPr sz="1200">
                <a:solidFill>
                  <a:schemeClr val="tx1"/>
                </a:solidFill>
                <a:latin typeface="맑은 고딕" panose="020B0503020000020004" pitchFamily="34" charset="-127"/>
                <a:ea typeface="맑은 고딕" panose="020B0503020000020004" pitchFamily="34" charset="-127"/>
              </a:defRPr>
            </a:lvl1pPr>
            <a:lvl2pPr marL="742950" indent="-285750" latinLnBrk="1">
              <a:spcBef>
                <a:spcPct val="30000"/>
              </a:spcBef>
              <a:defRPr sz="1200">
                <a:solidFill>
                  <a:schemeClr val="tx1"/>
                </a:solidFill>
                <a:latin typeface="맑은 고딕" panose="020B0503020000020004" pitchFamily="34" charset="-127"/>
                <a:ea typeface="맑은 고딕" panose="020B0503020000020004" pitchFamily="34" charset="-127"/>
              </a:defRPr>
            </a:lvl2pPr>
            <a:lvl3pPr marL="11430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3pPr>
            <a:lvl4pPr marL="16002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4pPr>
            <a:lvl5pPr marL="2057400" indent="-228600" latinLnBrk="1">
              <a:spcBef>
                <a:spcPct val="30000"/>
              </a:spcBef>
              <a:defRPr sz="1200">
                <a:solidFill>
                  <a:schemeClr val="tx1"/>
                </a:solidFill>
                <a:latin typeface="맑은 고딕" panose="020B0503020000020004" pitchFamily="34" charset="-127"/>
                <a:ea typeface="맑은 고딕" panose="020B0503020000020004" pitchFamily="34" charset="-127"/>
              </a:defRPr>
            </a:lvl5pPr>
            <a:lvl6pPr marL="2514600" indent="-228600" eaLnBrk="0" fontAlgn="base" latinLnBrk="1"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6pPr>
            <a:lvl7pPr marL="2971800" indent="-228600" eaLnBrk="0" fontAlgn="base" latinLnBrk="1"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7pPr>
            <a:lvl8pPr marL="3429000" indent="-228600" eaLnBrk="0" fontAlgn="base" latinLnBrk="1"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8pPr>
            <a:lvl9pPr marL="3886200" indent="-228600" eaLnBrk="0" fontAlgn="base" latinLnBrk="1" hangingPunct="0">
              <a:spcBef>
                <a:spcPct val="30000"/>
              </a:spcBef>
              <a:spcAft>
                <a:spcPct val="0"/>
              </a:spcAft>
              <a:defRPr sz="1200">
                <a:solidFill>
                  <a:schemeClr val="tx1"/>
                </a:solidFill>
                <a:latin typeface="맑은 고딕" panose="020B0503020000020004" pitchFamily="34" charset="-127"/>
                <a:ea typeface="맑은 고딕" panose="020B0503020000020004" pitchFamily="34" charset="-127"/>
              </a:defRPr>
            </a:lvl9pPr>
          </a:lstStyle>
          <a:p>
            <a:pPr>
              <a:spcBef>
                <a:spcPct val="0"/>
              </a:spcBef>
            </a:pPr>
            <a:fld id="{38959671-2D40-47DB-9F69-41F0CE95297E}" type="slidenum">
              <a:rPr lang="ko-KR" altLang="en-US"/>
              <a:pPr>
                <a:spcBef>
                  <a:spcPct val="0"/>
                </a:spcBef>
              </a:pPr>
              <a:t>27</a:t>
            </a:fld>
            <a:endParaRPr lang="ko-KR" altLang="en-US"/>
          </a:p>
        </p:txBody>
      </p:sp>
    </p:spTree>
    <p:extLst>
      <p:ext uri="{BB962C8B-B14F-4D97-AF65-F5344CB8AC3E}">
        <p14:creationId xmlns:p14="http://schemas.microsoft.com/office/powerpoint/2010/main" val="246469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9669" y="479425"/>
            <a:ext cx="5116512" cy="6089650"/>
          </a:xfrm>
        </p:spPr>
        <p:txBody>
          <a:bodyPr/>
          <a:lstStyle/>
          <a:p>
            <a:r>
              <a:rPr lang="en-GB" b="1" dirty="0">
                <a:solidFill>
                  <a:srgbClr val="1F497D"/>
                </a:solidFill>
                <a:latin typeface="Verdana" charset="0"/>
              </a:rPr>
              <a:t>Timing and scope of the advisory contracts</a:t>
            </a:r>
          </a:p>
          <a:p>
            <a:endParaRPr lang="en-US" b="1" dirty="0">
              <a:solidFill>
                <a:srgbClr val="1F497D"/>
              </a:solidFill>
              <a:latin typeface="Verdana" charset="0"/>
            </a:endParaRPr>
          </a:p>
          <a:p>
            <a:r>
              <a:rPr lang="en-US" dirty="0"/>
              <a:t>The procurement and selection of advisors may be done as a group, that is, selecting a consortium of firms under a single advisory contract to cover all the areas of work, or under separate procurement and contracts.</a:t>
            </a:r>
            <a:endParaRPr lang="en-GB" dirty="0"/>
          </a:p>
          <a:p>
            <a:r>
              <a:rPr lang="en-US" dirty="0"/>
              <a:t>There are pros and cons to both of these options. A single integrated team will ensure the cohesion and coordination of all the tasks and work, while separating the procurement will help to select the best/optimum firm or advisor for each specific area of work — although this route will demand/consume more time and resources from the government.</a:t>
            </a:r>
          </a:p>
          <a:p>
            <a:r>
              <a:rPr lang="en-US" dirty="0"/>
              <a:t>Several considerations may be useful to decide the best approach for each project.</a:t>
            </a:r>
            <a:endParaRPr lang="en-GB" dirty="0"/>
          </a:p>
          <a:p>
            <a:pPr marL="171450" lvl="0" indent="-171450">
              <a:buFont typeface="Arial"/>
              <a:buChar char="•"/>
            </a:pPr>
            <a:r>
              <a:rPr lang="en-US" dirty="0"/>
              <a:t>Time constraints may make it more advisable to appoint only one team under one single contract. A single team is likely to be better coordinated and could be more efficient and is already prepared to work together from the outset.</a:t>
            </a:r>
            <a:endParaRPr lang="en-GB" dirty="0"/>
          </a:p>
          <a:p>
            <a:pPr marL="171450" lvl="0" indent="-171450">
              <a:buFont typeface="Arial"/>
              <a:buChar char="•"/>
            </a:pPr>
            <a:r>
              <a:rPr lang="en-US" dirty="0"/>
              <a:t>When technical advice and work is very important or very intense, it may be reasonable to separate that task to ensure that the best technical solution is designed and the selection of technical experts is not influenced by the procurement of PPP advisors.</a:t>
            </a:r>
            <a:endParaRPr lang="en-GB" dirty="0"/>
          </a:p>
          <a:p>
            <a:pPr marL="171450" lvl="0" indent="-171450">
              <a:buFont typeface="Arial"/>
              <a:buChar char="•"/>
            </a:pPr>
            <a:r>
              <a:rPr lang="en-US" dirty="0"/>
              <a:t>A number of authorities only select a separate technical team. A joint financial and legal advisory team is selected in a separate contract, as these two areas are more clearly linked and overlap in some tasks.</a:t>
            </a:r>
            <a:endParaRPr lang="en-GB" dirty="0"/>
          </a:p>
          <a:p>
            <a:pPr marL="171450" lvl="0" indent="-171450">
              <a:buFont typeface="Arial"/>
              <a:buChar char="•"/>
            </a:pPr>
            <a:r>
              <a:rPr lang="en-US" dirty="0"/>
              <a:t>There will always be some things that a third party adviser cannot do, such as approving advisers’ invoices on behalf of the procuring authority. The procuring authority must always have staff to perform these functions.</a:t>
            </a:r>
            <a:endParaRPr lang="en-GB" dirty="0"/>
          </a:p>
          <a:p>
            <a:r>
              <a:rPr lang="en-US" dirty="0"/>
              <a:t>Another consideration is the duration of the engagement: whether to enter into one contract to cover all the processes through to contract execution, or to appoint advisors only for the Appraisal Phase and decide later on the selection of advisors to support the structuring and design of the contract and tender process (including potentially supporting the Tender Phase).</a:t>
            </a:r>
            <a:endParaRPr lang="en-GB" dirty="0"/>
          </a:p>
          <a:p>
            <a:r>
              <a:rPr lang="en-US" dirty="0"/>
              <a:t>In general terms, it is often more appropriate that the advisors involved in appraisal ultimately structure the project contract and define the final contract and tender solution because PPP preparation through to structuring and tendering is a progressive process.</a:t>
            </a:r>
            <a:endParaRPr lang="en-GB" dirty="0"/>
          </a:p>
          <a:p>
            <a:endParaRPr lang="en-GB" dirty="0"/>
          </a:p>
        </p:txBody>
      </p:sp>
      <p:sp>
        <p:nvSpPr>
          <p:cNvPr id="4" name="Notes Placeholder 2"/>
          <p:cNvSpPr txBox="1">
            <a:spLocks/>
          </p:cNvSpPr>
          <p:nvPr/>
        </p:nvSpPr>
        <p:spPr bwMode="auto">
          <a:xfrm>
            <a:off x="5733397" y="3244228"/>
            <a:ext cx="4118611" cy="2806027"/>
          </a:xfrm>
          <a:prstGeom prst="rect">
            <a:avLst/>
          </a:prstGeom>
          <a:noFill/>
          <a:ln w="9525">
            <a:noFill/>
            <a:miter lim="800000"/>
            <a:headEnd/>
            <a:tailEnd/>
          </a:ln>
          <a:effectLst/>
        </p:spPr>
        <p:txBody>
          <a:bodyPr vert="horz" wrap="square" lIns="99032" tIns="49516" rIns="99032" bIns="49516" numCol="1" anchor="t" anchorCtr="0" compatLnSpc="1">
            <a:prstTxWarp prst="textNoShape">
              <a:avLst/>
            </a:prstTxWarp>
          </a:bodyPr>
          <a:lstStyle>
            <a:lvl1pPr algn="l" rtl="0" eaLnBrk="0" fontAlgn="base" hangingPunct="0">
              <a:spcBef>
                <a:spcPct val="30000"/>
              </a:spcBef>
              <a:spcAft>
                <a:spcPct val="0"/>
              </a:spcAft>
              <a:defRPr sz="1000" kern="1200">
                <a:solidFill>
                  <a:schemeClr val="tx1"/>
                </a:solidFill>
                <a:latin typeface="Verdana" pitchFamily="34" charset="0"/>
                <a:ea typeface="ＭＳ Ｐゴシック" charset="0"/>
                <a:cs typeface="ＭＳ Ｐゴシック" charset="0"/>
              </a:defRPr>
            </a:lvl1pPr>
            <a:lvl2pPr marL="355600" indent="-176213" algn="l" rtl="0" eaLnBrk="0" fontAlgn="base" hangingPunct="0">
              <a:spcBef>
                <a:spcPct val="30000"/>
              </a:spcBef>
              <a:spcAft>
                <a:spcPct val="0"/>
              </a:spcAft>
              <a:buChar char="•"/>
              <a:defRPr sz="1000" kern="1200">
                <a:solidFill>
                  <a:schemeClr val="tx1"/>
                </a:solidFill>
                <a:latin typeface="Verdana" pitchFamily="34" charset="0"/>
                <a:ea typeface="ＭＳ Ｐゴシック" charset="0"/>
                <a:cs typeface="+mn-cs"/>
              </a:defRPr>
            </a:lvl2pPr>
            <a:lvl3pPr marL="914400" algn="l" rtl="0" eaLnBrk="0" fontAlgn="base" hangingPunct="0">
              <a:spcBef>
                <a:spcPct val="30000"/>
              </a:spcBef>
              <a:spcAft>
                <a:spcPct val="0"/>
              </a:spcAft>
              <a:defRPr sz="1000" kern="1200">
                <a:solidFill>
                  <a:schemeClr val="tx1"/>
                </a:solidFill>
                <a:latin typeface="Verdana" pitchFamily="34" charset="0"/>
                <a:ea typeface="ＭＳ Ｐゴシック" charset="0"/>
                <a:cs typeface="+mn-cs"/>
              </a:defRPr>
            </a:lvl3pPr>
            <a:lvl4pPr marL="1371600" algn="l" rtl="0" eaLnBrk="0" fontAlgn="base" hangingPunct="0">
              <a:spcBef>
                <a:spcPct val="30000"/>
              </a:spcBef>
              <a:spcAft>
                <a:spcPct val="0"/>
              </a:spcAft>
              <a:defRPr sz="1000" kern="1200">
                <a:solidFill>
                  <a:schemeClr val="tx1"/>
                </a:solidFill>
                <a:latin typeface="Verdana" pitchFamily="34" charset="0"/>
                <a:ea typeface="ＭＳ Ｐゴシック" charset="0"/>
                <a:cs typeface="+mn-cs"/>
              </a:defRPr>
            </a:lvl4pPr>
            <a:lvl5pPr marL="1828800" algn="l" rtl="0" eaLnBrk="0" fontAlgn="base" hangingPunct="0">
              <a:spcBef>
                <a:spcPct val="30000"/>
              </a:spcBef>
              <a:spcAft>
                <a:spcPct val="0"/>
              </a:spcAft>
              <a:defRPr sz="1000" kern="1200">
                <a:solidFill>
                  <a:schemeClr val="tx1"/>
                </a:solidFill>
                <a:latin typeface="Verdana"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b="0" dirty="0"/>
              <a:t>However, if there are no relevant time constraints or if there are doubts as whether it is suitable to be a PPP, it may be sensible to limit the advisory contract or contracts to the Appraisal Phase. This has the added advantage of preventing potential conflicts of interest that might arise if advisers during the Appraisal Phase are also contracted for the later phases and hence recommend a tender process that offers the best outcome for them. </a:t>
            </a:r>
            <a:endParaRPr lang="en-GB" b="0" dirty="0"/>
          </a:p>
          <a:p>
            <a:r>
              <a:rPr lang="en-US" b="0" dirty="0"/>
              <a:t>Another solution to deal with potential uncertainty regarding the result of the appraisal and the decision to procure is for the tender and contract for the advisory role(s) to provide an option for the procuring authority to retain the advisors for the next stage. In addition, some flexibility as to the ability of the advisory firms to change team members should be included in the contract.</a:t>
            </a:r>
            <a:endParaRPr lang="en-GB" b="0" dirty="0"/>
          </a:p>
          <a:p>
            <a:r>
              <a:rPr lang="en-US" b="0" dirty="0"/>
              <a:t>Consideration must be given to the advisor's technical capability and experience of working on similar projects in addition to price. International experience is a must, especially in countries in the early stages of PPP development, but this has to be enriched with adequate local knowledge.</a:t>
            </a:r>
            <a:endParaRPr lang="en-GB" b="0" dirty="0"/>
          </a:p>
        </p:txBody>
      </p:sp>
    </p:spTree>
    <p:extLst>
      <p:ext uri="{BB962C8B-B14F-4D97-AF65-F5344CB8AC3E}">
        <p14:creationId xmlns:p14="http://schemas.microsoft.com/office/powerpoint/2010/main" val="18943317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9669" y="479425"/>
            <a:ext cx="5116512" cy="6089650"/>
          </a:xfrm>
        </p:spPr>
        <p:txBody>
          <a:bodyPr/>
          <a:lstStyle/>
          <a:p>
            <a:r>
              <a:rPr lang="en-GB" b="1" dirty="0">
                <a:solidFill>
                  <a:srgbClr val="1F497D"/>
                </a:solidFill>
                <a:latin typeface="Verdana" charset="0"/>
              </a:rPr>
              <a:t>Funding advisory contracts</a:t>
            </a:r>
          </a:p>
          <a:p>
            <a:endParaRPr lang="en-US" b="1" dirty="0">
              <a:solidFill>
                <a:srgbClr val="1F497D"/>
              </a:solidFill>
              <a:latin typeface="Verdana" charset="0"/>
            </a:endParaRPr>
          </a:p>
          <a:p>
            <a:r>
              <a:rPr lang="en-US" dirty="0"/>
              <a:t>The costs of project preparation should not be underestimated.  </a:t>
            </a:r>
          </a:p>
          <a:p>
            <a:r>
              <a:rPr lang="en-US" dirty="0"/>
              <a:t>Development Finance Institutions (DFIs) and donor organizations have established facilities in many regions to support the payment of costs of project preparation including the hiring of advisors.</a:t>
            </a:r>
          </a:p>
          <a:p>
            <a:r>
              <a:rPr lang="en-US" dirty="0"/>
              <a:t>The usual source to fund the advisory contracts is the budget. However, the authority should consider the possibility of asking for support from Multilateral Development Banks (MDB) to fund the studies. </a:t>
            </a:r>
          </a:p>
          <a:p>
            <a:r>
              <a:rPr lang="en-US" dirty="0"/>
              <a:t>Another recent trend for funding the preparation and structuring of PPP projects is the creation of a “development fund” (in which MDBs may also participate). This fund is a revolving fund that provides resources for appraisal and structuring, which will be paid back by applying a fee to the successful proposer. The winning bidders refinance their costs at contract signing, recycling funds back to other public authorities.</a:t>
            </a:r>
            <a:r>
              <a:rPr lang="en-GB" dirty="0"/>
              <a:t> </a:t>
            </a:r>
          </a:p>
        </p:txBody>
      </p:sp>
    </p:spTree>
    <p:extLst>
      <p:ext uri="{BB962C8B-B14F-4D97-AF65-F5344CB8AC3E}">
        <p14:creationId xmlns:p14="http://schemas.microsoft.com/office/powerpoint/2010/main" val="23255050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9669" y="479425"/>
            <a:ext cx="5116512" cy="6089650"/>
          </a:xfrm>
        </p:spPr>
        <p:txBody>
          <a:bodyPr/>
          <a:lstStyle/>
          <a:p>
            <a:r>
              <a:rPr lang="en-GB" b="1" dirty="0">
                <a:solidFill>
                  <a:srgbClr val="1F497D"/>
                </a:solidFill>
                <a:latin typeface="Verdana" charset="0"/>
              </a:rPr>
              <a:t>Screening report</a:t>
            </a:r>
          </a:p>
          <a:p>
            <a:endParaRPr lang="en-US" b="1" dirty="0">
              <a:solidFill>
                <a:srgbClr val="1F497D"/>
              </a:solidFill>
              <a:latin typeface="Verdana" charset="0"/>
            </a:endParaRPr>
          </a:p>
          <a:p>
            <a:r>
              <a:rPr lang="en-US" dirty="0"/>
              <a:t>It is good practice to complete a report containing at least the listed sections before entering the full appraisal process and, specifically, before committing staff and/or hiring advisors. </a:t>
            </a:r>
          </a:p>
          <a:p>
            <a:endParaRPr lang="en-GB" dirty="0"/>
          </a:p>
        </p:txBody>
      </p:sp>
    </p:spTree>
    <p:extLst>
      <p:ext uri="{BB962C8B-B14F-4D97-AF65-F5344CB8AC3E}">
        <p14:creationId xmlns:p14="http://schemas.microsoft.com/office/powerpoint/2010/main" val="40936315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2452" y="479425"/>
            <a:ext cx="5134658" cy="6089650"/>
          </a:xfrm>
        </p:spPr>
        <p:txBody>
          <a:bodyPr/>
          <a:lstStyle/>
          <a:p>
            <a:r>
              <a:rPr lang="en-GB" b="1" dirty="0">
                <a:solidFill>
                  <a:srgbClr val="1F497D"/>
                </a:solidFill>
                <a:latin typeface="Verdana" charset="0"/>
              </a:rPr>
              <a:t>Result of suitability test</a:t>
            </a:r>
          </a:p>
          <a:p>
            <a:endParaRPr lang="en-US" b="1" dirty="0">
              <a:solidFill>
                <a:srgbClr val="1F497D"/>
              </a:solidFill>
              <a:latin typeface="Verdana" charset="0"/>
            </a:endParaRPr>
          </a:p>
          <a:p>
            <a:r>
              <a:rPr lang="en-US" dirty="0"/>
              <a:t>The result of the suitability test may be one of the following. </a:t>
            </a:r>
            <a:endParaRPr lang="en-GB" dirty="0"/>
          </a:p>
          <a:p>
            <a:pPr marL="171450" lvl="0" indent="-171450">
              <a:buFont typeface="Arial"/>
              <a:buChar char="•"/>
            </a:pPr>
            <a:r>
              <a:rPr lang="en-US" dirty="0"/>
              <a:t>The project appears to be sound as a PPP and can move on to the next stage.</a:t>
            </a:r>
            <a:endParaRPr lang="en-GB" dirty="0"/>
          </a:p>
          <a:p>
            <a:pPr marL="171450" lvl="0" indent="-171450">
              <a:buFont typeface="Arial"/>
              <a:buChar char="•"/>
            </a:pPr>
            <a:r>
              <a:rPr lang="en-US" dirty="0"/>
              <a:t>The project is not suitable as a PPP. Appraising the project for traditional procurement methods is recommended if a public budget is available.</a:t>
            </a:r>
            <a:endParaRPr lang="en-GB" dirty="0"/>
          </a:p>
          <a:p>
            <a:pPr marL="171450" lvl="0" indent="-171450">
              <a:buFont typeface="Arial"/>
              <a:buChar char="•"/>
            </a:pPr>
            <a:r>
              <a:rPr lang="en-US" dirty="0"/>
              <a:t>The project is missing relevant information, or there is a need to clarify some uncertainties. In this case, the appraiser has to state the project’s weaknesses and recommend a further analysis by the procuring authority.</a:t>
            </a:r>
            <a:endParaRPr lang="en-GB" dirty="0"/>
          </a:p>
          <a:p>
            <a:r>
              <a:rPr lang="en-US" dirty="0"/>
              <a:t>Screening ensures that the project is better prepared for procurement, that uncertainties are identified, and that the necessary resources and schedules are duly accommodated for a more reliable procurement process. If the screening has been satisfactorily conducted, the government will avoid the risk of unnecessarily consuming resources by continuing the process, thus benefitting from the stage-by-stage approach. The procuring authority/PPP unit may then enter the next phase of the PPP process cycle: the full appraisal.</a:t>
            </a:r>
            <a:endParaRPr lang="en-GB" dirty="0"/>
          </a:p>
          <a:p>
            <a:r>
              <a:rPr lang="en-US" dirty="0"/>
              <a:t>However, before the definitive decision of moving forward within the PPP cycle is taken, it is desirable to develop an initial project management plan, as well as design a governance strategy for the project process.</a:t>
            </a:r>
            <a:endParaRPr lang="en-GB" dirty="0"/>
          </a:p>
        </p:txBody>
      </p:sp>
    </p:spTree>
    <p:extLst>
      <p:ext uri="{BB962C8B-B14F-4D97-AF65-F5344CB8AC3E}">
        <p14:creationId xmlns:p14="http://schemas.microsoft.com/office/powerpoint/2010/main" val="21939039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9669" y="479425"/>
            <a:ext cx="5116512" cy="6089650"/>
          </a:xfrm>
        </p:spPr>
        <p:txBody>
          <a:bodyPr/>
          <a:lstStyle/>
          <a:p>
            <a:r>
              <a:rPr lang="en-GB" b="1" dirty="0">
                <a:solidFill>
                  <a:srgbClr val="1F497D"/>
                </a:solidFill>
                <a:latin typeface="Verdana" charset="0"/>
              </a:rPr>
              <a:t>Outcomes of the phase</a:t>
            </a:r>
          </a:p>
          <a:p>
            <a:endParaRPr lang="en-US" b="1" dirty="0">
              <a:solidFill>
                <a:srgbClr val="1F497D"/>
              </a:solidFill>
              <a:latin typeface="Verdana" charset="0"/>
            </a:endParaRPr>
          </a:p>
          <a:p>
            <a:r>
              <a:rPr lang="en-US" dirty="0"/>
              <a:t>There are three possible outcomes of the project analysis in this phase: move on to the next stage (the project appears to be economically sound and is a suitable PPP candidate); it is not suitable to be a PPP; or since some relevant information is missing, or there is a need to clarify some constraints or dependencies, further analysis should be undertaken.</a:t>
            </a:r>
          </a:p>
          <a:p>
            <a:r>
              <a:rPr lang="en-US" dirty="0"/>
              <a:t>The key outputs from the process are</a:t>
            </a:r>
            <a:r>
              <a:rPr lang="en-GB" dirty="0"/>
              <a:t> listed.</a:t>
            </a:r>
          </a:p>
        </p:txBody>
      </p:sp>
    </p:spTree>
    <p:extLst>
      <p:ext uri="{BB962C8B-B14F-4D97-AF65-F5344CB8AC3E}">
        <p14:creationId xmlns:p14="http://schemas.microsoft.com/office/powerpoint/2010/main" val="4259347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5487" y="479425"/>
            <a:ext cx="4981045" cy="6089650"/>
          </a:xfrm>
        </p:spPr>
        <p:txBody>
          <a:bodyPr/>
          <a:lstStyle/>
          <a:p>
            <a:r>
              <a:rPr lang="en-US" b="1" dirty="0">
                <a:solidFill>
                  <a:srgbClr val="1F497D"/>
                </a:solidFill>
                <a:latin typeface="Verdana" charset="0"/>
              </a:rPr>
              <a:t>Overview of the Project identification and Screening Phase</a:t>
            </a:r>
          </a:p>
          <a:p>
            <a:endParaRPr lang="en-US" b="1" dirty="0">
              <a:solidFill>
                <a:srgbClr val="1F497D"/>
              </a:solidFill>
              <a:latin typeface="Verdana" charset="0"/>
            </a:endParaRPr>
          </a:p>
          <a:p>
            <a:r>
              <a:rPr lang="en-US" dirty="0"/>
              <a:t>The starting point of this phase and of the full PPP process is the same starting point as for any procurement of public goods and services process: identification of the need.</a:t>
            </a:r>
            <a:endParaRPr lang="en-GB" dirty="0"/>
          </a:p>
          <a:p>
            <a:r>
              <a:rPr lang="en-US" dirty="0"/>
              <a:t>There are some steps in the Screening Phase which includes: project identification (entry routes), scope and preliminary economic analysis of these projects and then the decision to move forward to the Appraisal Phase. This final step of prioritization is important to avoid wasting time on projects that will not go ahead guaranteeing that the Public Sector are not going to spend their limited recourses in failed projects. </a:t>
            </a:r>
          </a:p>
          <a:p>
            <a:r>
              <a:rPr lang="en-US" dirty="0"/>
              <a:t>If potential alternatives for the project (from a technical standpoint) are possible, a preferred technical solution must be selected to ensure that the choice best suits the identified needs that the public sector is seeking to address. To fully understand those needs, it is necessary to identify the benefits created by satisfying them; for example, better access for users, a lower price of provided service or investment, and so on.</a:t>
            </a:r>
            <a:r>
              <a:rPr lang="en-GB" dirty="0"/>
              <a:t> </a:t>
            </a:r>
          </a:p>
          <a:p>
            <a:r>
              <a:rPr lang="en-US" dirty="0"/>
              <a:t>The next step after defining the technical solution is to clarify the technical scope, including a detailed description and requirements for the most important aspects of the project (technical outline of the project).</a:t>
            </a:r>
            <a:endParaRPr lang="en-GB" dirty="0"/>
          </a:p>
          <a:p>
            <a:r>
              <a:rPr lang="en-US" dirty="0"/>
              <a:t>Subsequently, the economic sense and soundness of the project must be tested. If Cost-Benefit Analysis (CBA) is used as a selection technique, this will implicitly confirm (or not) the economic sense of the project. If another selection technique is used, CBA must still be performed on the selected technical solution. </a:t>
            </a:r>
          </a:p>
          <a:p>
            <a:r>
              <a:rPr lang="en-US" dirty="0"/>
              <a:t>An economically sound or optimal project solution will be part of a plan (that is, a planned pipeline of projects) or it may be a stand-alone project candidate if there is no planning approach. It may also be a project that has been identified after the plan has been put together. Every project in the pipeline is a potential PPP candidate, regardless of whether there is a public finance alternative. </a:t>
            </a:r>
          </a:p>
          <a:p>
            <a:r>
              <a:rPr lang="en-US" dirty="0"/>
              <a:t>If the project appears to have the potential to be developed through a PPP process, the government must screen the project for PPP suitability to test whether the project makes sense as a PPP. A preliminary financial analysis to pre-test affordability should also be done. When conducting the PPP suitability analysis, the government must assess the potential gap in information and any uncertainties, and thus the need for additional information.</a:t>
            </a:r>
            <a:r>
              <a:rPr lang="en-GB" dirty="0"/>
              <a:t> </a:t>
            </a:r>
            <a:endParaRPr lang="en-US" dirty="0">
              <a:solidFill>
                <a:srgbClr val="FF0000"/>
              </a:solidFill>
            </a:endParaRPr>
          </a:p>
          <a:p>
            <a:endParaRPr lang="en-GB" dirty="0"/>
          </a:p>
          <a:p>
            <a:endParaRPr lang="en-GB" dirty="0"/>
          </a:p>
        </p:txBody>
      </p:sp>
      <p:sp>
        <p:nvSpPr>
          <p:cNvPr id="4" name="Notes Placeholder 2"/>
          <p:cNvSpPr txBox="1">
            <a:spLocks/>
          </p:cNvSpPr>
          <p:nvPr/>
        </p:nvSpPr>
        <p:spPr bwMode="auto">
          <a:xfrm>
            <a:off x="5695288" y="3247363"/>
            <a:ext cx="4102289" cy="3220127"/>
          </a:xfrm>
          <a:prstGeom prst="rect">
            <a:avLst/>
          </a:prstGeom>
          <a:noFill/>
          <a:ln w="9525">
            <a:noFill/>
            <a:miter lim="800000"/>
            <a:headEnd/>
            <a:tailEnd/>
          </a:ln>
          <a:effectLst/>
        </p:spPr>
        <p:txBody>
          <a:bodyPr vert="horz" wrap="square" lIns="99032" tIns="49516" rIns="99032" bIns="49516" numCol="1" anchor="t" anchorCtr="0" compatLnSpc="1">
            <a:prstTxWarp prst="textNoShape">
              <a:avLst/>
            </a:prstTxWarp>
          </a:bodyPr>
          <a:lstStyle>
            <a:lvl1pPr algn="l" rtl="0" eaLnBrk="0" fontAlgn="base" hangingPunct="0">
              <a:spcBef>
                <a:spcPct val="30000"/>
              </a:spcBef>
              <a:spcAft>
                <a:spcPct val="0"/>
              </a:spcAft>
              <a:defRPr sz="1000" kern="1200">
                <a:solidFill>
                  <a:schemeClr val="tx1"/>
                </a:solidFill>
                <a:latin typeface="Verdana" pitchFamily="34" charset="0"/>
                <a:ea typeface="ＭＳ Ｐゴシック" charset="0"/>
                <a:cs typeface="ＭＳ Ｐゴシック" charset="0"/>
              </a:defRPr>
            </a:lvl1pPr>
            <a:lvl2pPr marL="355600" indent="-176213" algn="l" rtl="0" eaLnBrk="0" fontAlgn="base" hangingPunct="0">
              <a:spcBef>
                <a:spcPct val="30000"/>
              </a:spcBef>
              <a:spcAft>
                <a:spcPct val="0"/>
              </a:spcAft>
              <a:buChar char="•"/>
              <a:defRPr sz="1000" kern="1200">
                <a:solidFill>
                  <a:schemeClr val="tx1"/>
                </a:solidFill>
                <a:latin typeface="Verdana" pitchFamily="34" charset="0"/>
                <a:ea typeface="ＭＳ Ｐゴシック" charset="0"/>
                <a:cs typeface="+mn-cs"/>
              </a:defRPr>
            </a:lvl2pPr>
            <a:lvl3pPr marL="914400" algn="l" rtl="0" eaLnBrk="0" fontAlgn="base" hangingPunct="0">
              <a:spcBef>
                <a:spcPct val="30000"/>
              </a:spcBef>
              <a:spcAft>
                <a:spcPct val="0"/>
              </a:spcAft>
              <a:defRPr sz="1000" kern="1200">
                <a:solidFill>
                  <a:schemeClr val="tx1"/>
                </a:solidFill>
                <a:latin typeface="Verdana" pitchFamily="34" charset="0"/>
                <a:ea typeface="ＭＳ Ｐゴシック" charset="0"/>
                <a:cs typeface="+mn-cs"/>
              </a:defRPr>
            </a:lvl3pPr>
            <a:lvl4pPr marL="1371600" algn="l" rtl="0" eaLnBrk="0" fontAlgn="base" hangingPunct="0">
              <a:spcBef>
                <a:spcPct val="30000"/>
              </a:spcBef>
              <a:spcAft>
                <a:spcPct val="0"/>
              </a:spcAft>
              <a:defRPr sz="1000" kern="1200">
                <a:solidFill>
                  <a:schemeClr val="tx1"/>
                </a:solidFill>
                <a:latin typeface="Verdana" pitchFamily="34" charset="0"/>
                <a:ea typeface="ＭＳ Ｐゴシック" charset="0"/>
                <a:cs typeface="+mn-cs"/>
              </a:defRPr>
            </a:lvl4pPr>
            <a:lvl5pPr marL="1828800" algn="l" rtl="0" eaLnBrk="0" fontAlgn="base" hangingPunct="0">
              <a:spcBef>
                <a:spcPct val="30000"/>
              </a:spcBef>
              <a:spcAft>
                <a:spcPct val="0"/>
              </a:spcAft>
              <a:defRPr sz="1000" kern="1200">
                <a:solidFill>
                  <a:schemeClr val="tx1"/>
                </a:solidFill>
                <a:latin typeface="Verdana"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GB" b="0" dirty="0"/>
          </a:p>
        </p:txBody>
      </p:sp>
      <p:sp>
        <p:nvSpPr>
          <p:cNvPr id="6" name="Rectangle 5"/>
          <p:cNvSpPr/>
          <p:nvPr/>
        </p:nvSpPr>
        <p:spPr>
          <a:xfrm>
            <a:off x="5733398" y="3258677"/>
            <a:ext cx="4227472" cy="2708434"/>
          </a:xfrm>
          <a:prstGeom prst="rect">
            <a:avLst/>
          </a:prstGeom>
        </p:spPr>
        <p:txBody>
          <a:bodyPr wrap="square">
            <a:spAutoFit/>
          </a:bodyPr>
          <a:lstStyle/>
          <a:p>
            <a:r>
              <a:rPr lang="en-US" sz="1000" b="0" dirty="0">
                <a:latin typeface="Verdana"/>
                <a:cs typeface="Verdana"/>
              </a:rPr>
              <a:t>Once the project has been properly identified and pre-defined, and if the suitability test is satisfactory and the information gaps and main uncertainties have been identified, as well as the key stakeholders, then a project management plan should be developed. This will need to include the development of a staffing plan and the identification of any potential needs for advisors to support the feasibility studies that will be needed for the appraisal. It should also include budget estimates and a funding plan for hiring any external expertise that may be needed.</a:t>
            </a:r>
          </a:p>
          <a:p>
            <a:r>
              <a:rPr lang="en-US" sz="1000" b="0" dirty="0">
                <a:latin typeface="Verdana"/>
                <a:cs typeface="Verdana"/>
              </a:rPr>
              <a:t>After that, or during the course of these tasks, all the information should be consistently recorded in a report on the basis of which an important decision must be taken: whether to move forward to the Appraisal Phase.</a:t>
            </a:r>
            <a:endParaRPr lang="en-GB" sz="1000" b="0" dirty="0">
              <a:latin typeface="Verdana"/>
              <a:cs typeface="Verdana"/>
            </a:endParaRPr>
          </a:p>
          <a:p>
            <a:r>
              <a:rPr lang="en-US" sz="1000" b="0" dirty="0">
                <a:latin typeface="Verdana"/>
                <a:cs typeface="Verdana"/>
              </a:rPr>
              <a:t>A full appraisal (of technical, environmental, socio-economic, and financial aspects) will take place in the next phase of the PPP cycle. </a:t>
            </a:r>
          </a:p>
        </p:txBody>
      </p:sp>
    </p:spTree>
    <p:extLst>
      <p:ext uri="{BB962C8B-B14F-4D97-AF65-F5344CB8AC3E}">
        <p14:creationId xmlns:p14="http://schemas.microsoft.com/office/powerpoint/2010/main" val="2406581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5487" y="479425"/>
            <a:ext cx="5071413" cy="6089650"/>
          </a:xfrm>
        </p:spPr>
        <p:txBody>
          <a:bodyPr/>
          <a:lstStyle/>
          <a:p>
            <a:r>
              <a:rPr lang="en-US" b="1" dirty="0">
                <a:solidFill>
                  <a:srgbClr val="1F497D"/>
                </a:solidFill>
                <a:latin typeface="Verdana" charset="0"/>
              </a:rPr>
              <a:t>Identifying needs: Entry routes to the pipeline (up to feasibility)</a:t>
            </a:r>
          </a:p>
          <a:p>
            <a:endParaRPr lang="en-US" b="1" dirty="0">
              <a:solidFill>
                <a:srgbClr val="1F497D"/>
              </a:solidFill>
              <a:latin typeface="Verdana" charset="0"/>
            </a:endParaRPr>
          </a:p>
          <a:p>
            <a:r>
              <a:rPr lang="en-US" dirty="0"/>
              <a:t>The first stage of project identification is the identification of a public need. Projects are not an end in themselves. They are enablers for the government to meet its service delivery obligations. Hence, the government needs to understand what the problem is that it is trying to solve before it starts identifying possible projects. Possible problems might be a lack of transportation links within the country, or a low quality of health service. Having identified the problem, the government can then identify what is needed to solve that problem. For many needs, an infrastructure project is part of the solution.</a:t>
            </a:r>
            <a:endParaRPr lang="en-GB" dirty="0"/>
          </a:p>
          <a:p>
            <a:r>
              <a:rPr lang="en-US" dirty="0"/>
              <a:t>There are two broad ways in which a government can respond to identified needs.</a:t>
            </a:r>
            <a:endParaRPr lang="en-GB" dirty="0"/>
          </a:p>
          <a:p>
            <a:pPr marL="228600" lvl="0" indent="-228600">
              <a:buFont typeface="+mj-lt"/>
              <a:buAutoNum type="arabicPeriod"/>
            </a:pPr>
            <a:r>
              <a:rPr lang="en-US" dirty="0"/>
              <a:t>The government can respond to an individual need by identifying an individual project. The overall project may have one or more infrastructure components that should be tested for PPP suitability.</a:t>
            </a:r>
            <a:endParaRPr lang="en-GB" dirty="0"/>
          </a:p>
          <a:p>
            <a:pPr marL="228600" indent="-228600">
              <a:buFont typeface="+mj-lt"/>
              <a:buAutoNum type="arabicPeriod"/>
            </a:pPr>
            <a:r>
              <a:rPr lang="en-US" dirty="0"/>
              <a:t>The government can respond to a related group of needs by developing a comprehensive plan that identifies a range of proposed projects. The plan may be for a single sector or across a range of sectors, and it may be for a single geographical area or for the entire country.</a:t>
            </a:r>
            <a:r>
              <a:rPr lang="en-GB" dirty="0"/>
              <a:t> </a:t>
            </a:r>
            <a:r>
              <a:rPr lang="en-US" dirty="0"/>
              <a:t>We are assuming that the need is already identified in a previous stage.</a:t>
            </a:r>
            <a:endParaRPr lang="en-GB" dirty="0"/>
          </a:p>
          <a:p>
            <a:r>
              <a:rPr lang="en-US" dirty="0"/>
              <a:t>The list of identified projects, responding to individual needs or forming part of a plan, is called a pipeline. It is also important that the connectedness of projects is not overlooked. The effectiveness of one project might be increased significantly if another project is also undertaken. Awareness of such connections should be taken into consideration in a plan and should have an impact on how projects are evaluated.</a:t>
            </a:r>
            <a:endParaRPr lang="en-GB" dirty="0"/>
          </a:p>
          <a:p>
            <a:endParaRPr lang="en-US" dirty="0"/>
          </a:p>
        </p:txBody>
      </p:sp>
    </p:spTree>
    <p:extLst>
      <p:ext uri="{BB962C8B-B14F-4D97-AF65-F5344CB8AC3E}">
        <p14:creationId xmlns:p14="http://schemas.microsoft.com/office/powerpoint/2010/main" val="1824925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5487" y="479425"/>
            <a:ext cx="5071413" cy="6089650"/>
          </a:xfrm>
        </p:spPr>
        <p:txBody>
          <a:bodyPr/>
          <a:lstStyle/>
          <a:p>
            <a:r>
              <a:rPr lang="en-US" b="1" dirty="0">
                <a:solidFill>
                  <a:srgbClr val="1F497D"/>
                </a:solidFill>
                <a:latin typeface="Verdana" charset="0"/>
              </a:rPr>
              <a:t>Project pipeline</a:t>
            </a:r>
          </a:p>
          <a:p>
            <a:endParaRPr lang="en-US" b="1" dirty="0">
              <a:solidFill>
                <a:srgbClr val="1F497D"/>
              </a:solidFill>
              <a:latin typeface="Verdana" charset="0"/>
            </a:endParaRPr>
          </a:p>
          <a:p>
            <a:r>
              <a:rPr lang="en-US" dirty="0"/>
              <a:t>A pipeline is important to attract investors, because investors prefer to invest in a market that has a recognizable pipeline rather than a small number of isolated projects. A government's project pipeline should contain all of its major projects, regardless of procurement method. All other factors (for example, risk, return, and so on) being equal, the presence of a pipeline is attractive because it suggests a structured approach is being followed and that there is a genuine intention to invest in the future prosperity of a wider market segment rather than just an isolated project. Another good reason for having a pipeline is to enable an investor to see the potential to invest across a spread of projects in the same market segment, where they can also benefit from lessons learned and a similar contextual background. Moreover, a consistent approach to determining the appropriate procurement method will give the market the comfort that a sufficient number of PPPs are likely to be forthcoming, which in turn makes the market more attractive, attracting robust competition.</a:t>
            </a:r>
            <a:endParaRPr lang="en-GB" dirty="0"/>
          </a:p>
          <a:p>
            <a:r>
              <a:rPr lang="en-US" dirty="0"/>
              <a:t>After identifying the project, it is necessary to clarify the scope and definition and any other related, specific information. This includes a description of the main aspects of the project and related matters such as the physical condition of the site. </a:t>
            </a:r>
          </a:p>
          <a:p>
            <a:r>
              <a:rPr lang="en-US" dirty="0"/>
              <a:t>A project’s economic soundness and its alignment and consistency with the public sector’s strategic objectives are paramount factors before deciding to move forward with a technical alternative. Any project selected should be tested for economic feasibility regardless of the procurement route/method (PPP or traditional). Therefore, another benefit of a plan is the fact that projects in the plan have usually already been selected on the basis of their economic feasibility.</a:t>
            </a:r>
          </a:p>
          <a:p>
            <a:r>
              <a:rPr lang="en-US" dirty="0"/>
              <a:t>When a potential project comes from a plan, it will be moved directly to assessment, with the first task being a CBA analysis to confirm that the project solution selected (the project identified) has Value for Money to the society in socio-economic terms. A CBA might already have been done at the time of the definition of the project for inclusion in the plan. When this is the case, the CBA may need to be re-assessed depending on the level of confidence and work done at the time of the plan definition.</a:t>
            </a:r>
            <a:endParaRPr lang="en-GB" dirty="0"/>
          </a:p>
        </p:txBody>
      </p:sp>
      <p:sp>
        <p:nvSpPr>
          <p:cNvPr id="4" name="Rectangle 3"/>
          <p:cNvSpPr/>
          <p:nvPr/>
        </p:nvSpPr>
        <p:spPr>
          <a:xfrm>
            <a:off x="5733398" y="3258677"/>
            <a:ext cx="4227472" cy="1938992"/>
          </a:xfrm>
          <a:prstGeom prst="rect">
            <a:avLst/>
          </a:prstGeom>
        </p:spPr>
        <p:txBody>
          <a:bodyPr wrap="square">
            <a:spAutoFit/>
          </a:bodyPr>
          <a:lstStyle/>
          <a:p>
            <a:r>
              <a:rPr lang="en-US" sz="1000" b="0" dirty="0">
                <a:latin typeface="Verdana"/>
                <a:cs typeface="Verdana"/>
              </a:rPr>
              <a:t>An alternative way to feed the pipeline is through unsolicited proposals. According to the Public-Private Infrastructure Advisory Facility (PPIAF) from the World Bank, there are various motivations for a government to pursue infrastructure projects through unsolicited proposals. Regardless of these motivations, an unsolicited proposal will have to fit with strategic objectives or respond to a clear need already identified by the public sector and have to be included in the project list or the plan. The challenge that unsolicited proposals bring is that they should not bypass the system. Instead, if the government wishes to consider unsolicited proposals, it should make them part of the system.</a:t>
            </a:r>
            <a:endParaRPr lang="en-GB" sz="1000" b="0" dirty="0">
              <a:latin typeface="Verdana"/>
              <a:cs typeface="Verdana"/>
            </a:endParaRPr>
          </a:p>
        </p:txBody>
      </p:sp>
    </p:spTree>
    <p:extLst>
      <p:ext uri="{BB962C8B-B14F-4D97-AF65-F5344CB8AC3E}">
        <p14:creationId xmlns:p14="http://schemas.microsoft.com/office/powerpoint/2010/main" val="2687098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5487" y="479425"/>
            <a:ext cx="5071413" cy="6089650"/>
          </a:xfrm>
        </p:spPr>
        <p:txBody>
          <a:bodyPr/>
          <a:lstStyle/>
          <a:p>
            <a:r>
              <a:rPr lang="en-US" b="1" dirty="0">
                <a:solidFill>
                  <a:srgbClr val="1F497D"/>
                </a:solidFill>
                <a:latin typeface="Verdana" charset="0"/>
              </a:rPr>
              <a:t>Project prioritization</a:t>
            </a:r>
          </a:p>
          <a:p>
            <a:endParaRPr lang="en-US" b="1" dirty="0">
              <a:solidFill>
                <a:srgbClr val="1F497D"/>
              </a:solidFill>
              <a:latin typeface="Verdana" charset="0"/>
            </a:endParaRPr>
          </a:p>
          <a:p>
            <a:r>
              <a:rPr lang="en-US" dirty="0"/>
              <a:t>A government may face a situation in which there is no room in the budget (either the current budget or a future budget) to procure all potential projects/government-pays PPPs, regardless of whether all those projects respond to relevant needs of the society in an efficient way, creating public wealth, and generating strong net benefits. In this scenario of a restricted budget, a government may need to undertake a prioritization exercise to choose between different projects.</a:t>
            </a:r>
            <a:endParaRPr lang="en-GB" dirty="0"/>
          </a:p>
          <a:p>
            <a:r>
              <a:rPr lang="en-US" dirty="0"/>
              <a:t>In addition to budget restrictions, there are also, for example, limits to society's ability and appetite to make user payments. An individual project with user payments may be, in itself, financially and economically viable. However, if there are a large number of new projects with significant user charges, this may have an unacceptable impact on people's cost of living or the cost of doing business in the region.</a:t>
            </a:r>
            <a:endParaRPr lang="en-GB" dirty="0"/>
          </a:p>
          <a:p>
            <a:r>
              <a:rPr lang="en-US" dirty="0"/>
              <a:t>Project prioritization enables the government to choose the right alternatives when there are numerous economically and technically feasible projects to address the public needs. The main objective is to ensure that public funds are well spent and produce the highest benefit for society — even if there is a restriction in the budget or in users’ capacity to pay. Prioritization may require the government to abandon a project for the time being, or move it to later in the program.</a:t>
            </a:r>
            <a:endParaRPr lang="en-GB" dirty="0"/>
          </a:p>
          <a:p>
            <a:r>
              <a:rPr lang="en-US" dirty="0"/>
              <a:t>Many jurisdictions use economic analysis to prioritize, that is, projects showing a higher economic Net Present Value (</a:t>
            </a:r>
            <a:r>
              <a:rPr lang="en-US" dirty="0" err="1"/>
              <a:t>eNPV</a:t>
            </a:r>
            <a:r>
              <a:rPr lang="en-US" dirty="0"/>
              <a:t>) or higher economic Internal Rate of Return (</a:t>
            </a:r>
            <a:r>
              <a:rPr lang="en-US" dirty="0" err="1"/>
              <a:t>eIRR</a:t>
            </a:r>
            <a:r>
              <a:rPr lang="en-US" dirty="0"/>
              <a:t>)</a:t>
            </a:r>
            <a:r>
              <a:rPr lang="en-US" baseline="30000" dirty="0"/>
              <a:t> </a:t>
            </a:r>
            <a:r>
              <a:rPr lang="en-US" dirty="0"/>
              <a:t>will be prioritized. </a:t>
            </a:r>
            <a:endParaRPr lang="en-GB" dirty="0"/>
          </a:p>
          <a:p>
            <a:r>
              <a:rPr lang="en-US" dirty="0" err="1"/>
              <a:t>eNPV</a:t>
            </a:r>
            <a:r>
              <a:rPr lang="en-US" dirty="0"/>
              <a:t> is defined as the difference between the discounted investment expenditure and the discounted value of the social net benefits generated by the project during its lifetime. The social impact (benefits and costs) are calculated after taking into account externalities (such as economic, social, political, and environmental costs and benefits) not included in financial NPV calculation.</a:t>
            </a:r>
            <a:endParaRPr lang="en-GB" dirty="0"/>
          </a:p>
          <a:p>
            <a:r>
              <a:rPr lang="en-US" dirty="0" err="1"/>
              <a:t>eIRR</a:t>
            </a:r>
            <a:r>
              <a:rPr lang="en-US" dirty="0"/>
              <a:t> is the project’s internal rate of return produces a zero value for the </a:t>
            </a:r>
            <a:r>
              <a:rPr lang="en-US" dirty="0" err="1"/>
              <a:t>eNPV</a:t>
            </a:r>
            <a:r>
              <a:rPr lang="en-US" dirty="0"/>
              <a:t>.</a:t>
            </a:r>
            <a:endParaRPr lang="en-GB" dirty="0"/>
          </a:p>
          <a:p>
            <a:r>
              <a:rPr lang="en-GB" dirty="0"/>
              <a:t> </a:t>
            </a:r>
          </a:p>
        </p:txBody>
      </p:sp>
    </p:spTree>
    <p:extLst>
      <p:ext uri="{BB962C8B-B14F-4D97-AF65-F5344CB8AC3E}">
        <p14:creationId xmlns:p14="http://schemas.microsoft.com/office/powerpoint/2010/main" val="1699175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5487" y="479425"/>
            <a:ext cx="5071413" cy="6089650"/>
          </a:xfrm>
        </p:spPr>
        <p:txBody>
          <a:bodyPr/>
          <a:lstStyle/>
          <a:p>
            <a:r>
              <a:rPr lang="en-US" b="1" dirty="0">
                <a:solidFill>
                  <a:srgbClr val="1F497D"/>
                </a:solidFill>
                <a:latin typeface="Verdana" charset="0"/>
              </a:rPr>
              <a:t>Project prioritization</a:t>
            </a:r>
          </a:p>
          <a:p>
            <a:endParaRPr lang="en-US" b="1" dirty="0">
              <a:solidFill>
                <a:srgbClr val="1F497D"/>
              </a:solidFill>
              <a:latin typeface="Verdana" charset="0"/>
            </a:endParaRPr>
          </a:p>
          <a:p>
            <a:r>
              <a:rPr lang="en-US" dirty="0"/>
              <a:t>Governments need to invest in three areas to ensure that they can evaluate projects with the necessary rigor.</a:t>
            </a:r>
            <a:endParaRPr lang="en-GB" dirty="0"/>
          </a:p>
          <a:p>
            <a:r>
              <a:rPr lang="en-US" dirty="0"/>
              <a:t>First, they should train the right people and develop the appropriate systems for conducting these evaluations. One approach is to create new units within a government that have the experience and tools to conduct these analyses. Initially, it may make sense to tap outside experts to lead the effort while training in-house staff along the way.</a:t>
            </a:r>
            <a:endParaRPr lang="en-GB" dirty="0"/>
          </a:p>
          <a:p>
            <a:r>
              <a:rPr lang="en-US" dirty="0"/>
              <a:t>Second, governments must develop benchmark databases that collect cost information on both public and PPP infrastructure projects. This information, which should include not only the capital expenditures for developing a project but also the cost of operating the project over its life cycle, will drive the projected cost analysis of similar projects. One Asia-Pacific government developed a database of road construction projects for just this purpose.</a:t>
            </a:r>
            <a:endParaRPr lang="en-GB" dirty="0"/>
          </a:p>
          <a:p>
            <a:r>
              <a:rPr lang="en-US" dirty="0"/>
              <a:t>And third, governments need to develop standardized methodologies for making these assessments and identify a source of common key assumptions, such as what the financing costs would look like under a public-sector approach versus a private-sector approach.</a:t>
            </a:r>
            <a:r>
              <a:rPr lang="en-GB" dirty="0"/>
              <a:t> </a:t>
            </a:r>
          </a:p>
        </p:txBody>
      </p:sp>
    </p:spTree>
    <p:extLst>
      <p:ext uri="{BB962C8B-B14F-4D97-AF65-F5344CB8AC3E}">
        <p14:creationId xmlns:p14="http://schemas.microsoft.com/office/powerpoint/2010/main" val="727272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5487" y="479425"/>
            <a:ext cx="5071413" cy="6089650"/>
          </a:xfrm>
        </p:spPr>
        <p:txBody>
          <a:bodyPr/>
          <a:lstStyle/>
          <a:p>
            <a:r>
              <a:rPr lang="en-US" b="1" dirty="0">
                <a:solidFill>
                  <a:srgbClr val="1F497D"/>
                </a:solidFill>
                <a:latin typeface="Verdana" charset="0"/>
              </a:rPr>
              <a:t>Information requirements</a:t>
            </a:r>
          </a:p>
          <a:p>
            <a:endParaRPr lang="en-US" b="1" dirty="0">
              <a:solidFill>
                <a:srgbClr val="1F497D"/>
              </a:solidFill>
              <a:latin typeface="Verdana" charset="0"/>
            </a:endParaRPr>
          </a:p>
          <a:p>
            <a:r>
              <a:rPr lang="en-US" dirty="0"/>
              <a:t>The information and data required to properly assess CBA analysis, economic feasibility, and later on screen the suitability of a project as a PPP (to finally determine whether it should proceed to appraisal) includes that shown on the slide. Note that this list is a summary and does not include all the information that may be necessary to properly pre-assess the project and screen the suitability of the project as a PPP, or to determine whether it should proceed to appraisal.</a:t>
            </a:r>
            <a:endParaRPr lang="en-GB" dirty="0"/>
          </a:p>
          <a:p>
            <a:r>
              <a:rPr lang="en-US" dirty="0"/>
              <a:t>Some of the basic information can be collected directly from the project management team. Data related to estimates of </a:t>
            </a:r>
            <a:r>
              <a:rPr lang="en-US" dirty="0" err="1"/>
              <a:t>Capex</a:t>
            </a:r>
            <a:r>
              <a:rPr lang="en-US" dirty="0"/>
              <a:t>, operational expenditures (</a:t>
            </a:r>
            <a:r>
              <a:rPr lang="en-US" dirty="0" err="1"/>
              <a:t>Opex</a:t>
            </a:r>
            <a:r>
              <a:rPr lang="en-US" dirty="0"/>
              <a:t>), and O&amp;M costs (as well as similar precedents, and so on) can be collected in a variety of different ways. It may be possible to directly estimate the costs of delivering the project scope. But even in this case, it is important to compare these costs to market parameters for similar projects. A data base of comparator projects can greatly assist the project team to assess the reasonableness of these estimates.</a:t>
            </a:r>
            <a:endParaRPr lang="en-GB" dirty="0"/>
          </a:p>
          <a:p>
            <a:endParaRPr lang="en-US" dirty="0"/>
          </a:p>
          <a:p>
            <a:endParaRPr lang="en-GB" dirty="0"/>
          </a:p>
        </p:txBody>
      </p:sp>
    </p:spTree>
    <p:extLst>
      <p:ext uri="{BB962C8B-B14F-4D97-AF65-F5344CB8AC3E}">
        <p14:creationId xmlns:p14="http://schemas.microsoft.com/office/powerpoint/2010/main" val="2207151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4BD99-EA09-4C5A-8E3F-4ED370C67B2F}"/>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77580BD1-EACC-4627-8F20-AF73F621A8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CC1801CA-BF58-4A74-A638-EE67B2E43EDA}"/>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4F1D0BD6-FA82-4C39-BD40-3BD005F7D7D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5C0679-5A8D-4EFA-A01B-FF2D85609AF1}"/>
              </a:ext>
            </a:extLst>
          </p:cNvPr>
          <p:cNvSpPr>
            <a:spLocks noGrp="1"/>
          </p:cNvSpPr>
          <p:nvPr>
            <p:ph type="sldNum" sz="quarter" idx="12"/>
          </p:nvPr>
        </p:nvSpPr>
        <p:spPr/>
        <p:txBody>
          <a:bodyPr/>
          <a:lstStyle/>
          <a:p>
            <a:fld id="{83B96A96-5A12-401B-9A24-4C89331884F0}" type="slidenum">
              <a:rPr lang="de-DE" smtClean="0"/>
              <a:t>‹#›</a:t>
            </a:fld>
            <a:endParaRPr lang="de-DE"/>
          </a:p>
        </p:txBody>
      </p:sp>
    </p:spTree>
    <p:extLst>
      <p:ext uri="{BB962C8B-B14F-4D97-AF65-F5344CB8AC3E}">
        <p14:creationId xmlns:p14="http://schemas.microsoft.com/office/powerpoint/2010/main" val="1351094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4E4931-B66B-498E-BD08-EDCAFC2C15FF}"/>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7D414F8C-A96A-4A8B-B0AA-8AF47B2BFB6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678DCD3-F4D7-412F-A29A-91086A88167D}"/>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E5F4F674-4D3D-462C-91FC-71313CA4331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D8B3C88-3DD2-4025-9B6F-73CD55DB7822}"/>
              </a:ext>
            </a:extLst>
          </p:cNvPr>
          <p:cNvSpPr>
            <a:spLocks noGrp="1"/>
          </p:cNvSpPr>
          <p:nvPr>
            <p:ph type="sldNum" sz="quarter" idx="12"/>
          </p:nvPr>
        </p:nvSpPr>
        <p:spPr/>
        <p:txBody>
          <a:bodyPr/>
          <a:lstStyle/>
          <a:p>
            <a:fld id="{83B96A96-5A12-401B-9A24-4C89331884F0}" type="slidenum">
              <a:rPr lang="de-DE" smtClean="0"/>
              <a:t>‹#›</a:t>
            </a:fld>
            <a:endParaRPr lang="de-DE"/>
          </a:p>
        </p:txBody>
      </p:sp>
    </p:spTree>
    <p:extLst>
      <p:ext uri="{BB962C8B-B14F-4D97-AF65-F5344CB8AC3E}">
        <p14:creationId xmlns:p14="http://schemas.microsoft.com/office/powerpoint/2010/main" val="2797597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2EC1E47B-7D67-4ACF-BAE2-FB0FDA786EA7}"/>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2761CDD1-D5E5-4624-AF19-6AD3E56FF7C9}"/>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B0313B0-02BA-4D6D-A26B-8B1587EADC04}"/>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2815B7C8-B1CE-4F07-9D01-C3DE73E354C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0D3C42A-E4CD-4360-91A8-C22F38CB0918}"/>
              </a:ext>
            </a:extLst>
          </p:cNvPr>
          <p:cNvSpPr>
            <a:spLocks noGrp="1"/>
          </p:cNvSpPr>
          <p:nvPr>
            <p:ph type="sldNum" sz="quarter" idx="12"/>
          </p:nvPr>
        </p:nvSpPr>
        <p:spPr/>
        <p:txBody>
          <a:bodyPr/>
          <a:lstStyle/>
          <a:p>
            <a:fld id="{83B96A96-5A12-401B-9A24-4C89331884F0}" type="slidenum">
              <a:rPr lang="de-DE" smtClean="0"/>
              <a:t>‹#›</a:t>
            </a:fld>
            <a:endParaRPr lang="de-DE"/>
          </a:p>
        </p:txBody>
      </p:sp>
    </p:spTree>
    <p:extLst>
      <p:ext uri="{BB962C8B-B14F-4D97-AF65-F5344CB8AC3E}">
        <p14:creationId xmlns:p14="http://schemas.microsoft.com/office/powerpoint/2010/main" val="1703063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ext Placeholder 2"/>
          <p:cNvSpPr>
            <a:spLocks noGrp="1"/>
          </p:cNvSpPr>
          <p:nvPr userDrawn="1">
            <p:ph type="body" sz="quarter" idx="10" hasCustomPrompt="1"/>
          </p:nvPr>
        </p:nvSpPr>
        <p:spPr>
          <a:xfrm>
            <a:off x="2297736" y="2354516"/>
            <a:ext cx="7789674" cy="2253996"/>
          </a:xfrm>
        </p:spPr>
        <p:txBody>
          <a:bodyPr>
            <a:normAutofit/>
          </a:bodyPr>
          <a:lstStyle>
            <a:lvl1pPr marL="0" indent="0" algn="ctr">
              <a:lnSpc>
                <a:spcPct val="100000"/>
              </a:lnSpc>
              <a:buNone/>
              <a:defRPr sz="14347" spc="2400" baseline="0">
                <a:solidFill>
                  <a:srgbClr val="0E4D52"/>
                </a:solidFill>
                <a:latin typeface="+mj-lt"/>
              </a:defRPr>
            </a:lvl1pPr>
          </a:lstStyle>
          <a:p>
            <a:pPr lvl="0"/>
            <a:r>
              <a:rPr lang="en-US" dirty="0"/>
              <a:t>CLICK</a:t>
            </a:r>
          </a:p>
        </p:txBody>
      </p:sp>
      <p:sp>
        <p:nvSpPr>
          <p:cNvPr id="11" name="Text Placeholder 2"/>
          <p:cNvSpPr>
            <a:spLocks noGrp="1"/>
          </p:cNvSpPr>
          <p:nvPr userDrawn="1">
            <p:ph type="body" sz="quarter" idx="11" hasCustomPrompt="1"/>
          </p:nvPr>
        </p:nvSpPr>
        <p:spPr>
          <a:xfrm>
            <a:off x="1445401" y="3265971"/>
            <a:ext cx="1371421" cy="324612"/>
          </a:xfrm>
        </p:spPr>
        <p:txBody>
          <a:bodyPr>
            <a:normAutofit/>
          </a:bodyPr>
          <a:lstStyle>
            <a:lvl1pPr marL="0" indent="0" algn="ctr">
              <a:lnSpc>
                <a:spcPct val="100000"/>
              </a:lnSpc>
              <a:buNone/>
              <a:defRPr sz="1800">
                <a:solidFill>
                  <a:schemeClr val="bg1">
                    <a:lumMod val="50000"/>
                  </a:schemeClr>
                </a:solidFill>
                <a:latin typeface="+mj-lt"/>
              </a:defRPr>
            </a:lvl1pPr>
          </a:lstStyle>
          <a:p>
            <a:pPr lvl="0"/>
            <a:r>
              <a:rPr lang="en-US" dirty="0"/>
              <a:t>00</a:t>
            </a:r>
          </a:p>
        </p:txBody>
      </p:sp>
      <p:sp>
        <p:nvSpPr>
          <p:cNvPr id="12" name="Text Placeholder 2"/>
          <p:cNvSpPr>
            <a:spLocks noGrp="1"/>
          </p:cNvSpPr>
          <p:nvPr>
            <p:ph type="body" sz="quarter" idx="12" hasCustomPrompt="1"/>
          </p:nvPr>
        </p:nvSpPr>
        <p:spPr>
          <a:xfrm>
            <a:off x="9375178" y="3265971"/>
            <a:ext cx="1371421" cy="324612"/>
          </a:xfrm>
        </p:spPr>
        <p:txBody>
          <a:bodyPr>
            <a:normAutofit/>
          </a:bodyPr>
          <a:lstStyle>
            <a:lvl1pPr marL="0" indent="0" algn="ctr">
              <a:lnSpc>
                <a:spcPct val="100000"/>
              </a:lnSpc>
              <a:buNone/>
              <a:defRPr sz="1800">
                <a:solidFill>
                  <a:schemeClr val="bg1">
                    <a:lumMod val="50000"/>
                  </a:schemeClr>
                </a:solidFill>
                <a:latin typeface="+mj-lt"/>
              </a:defRPr>
            </a:lvl1pPr>
          </a:lstStyle>
          <a:p>
            <a:pPr lvl="0"/>
            <a:r>
              <a:rPr lang="en-US" dirty="0"/>
              <a:t>00</a:t>
            </a:r>
          </a:p>
        </p:txBody>
      </p:sp>
      <p:sp>
        <p:nvSpPr>
          <p:cNvPr id="14" name="Text Placeholder 13"/>
          <p:cNvSpPr>
            <a:spLocks noGrp="1"/>
          </p:cNvSpPr>
          <p:nvPr>
            <p:ph type="body" sz="quarter" idx="13" hasCustomPrompt="1"/>
          </p:nvPr>
        </p:nvSpPr>
        <p:spPr>
          <a:xfrm>
            <a:off x="3857695" y="4606173"/>
            <a:ext cx="4475595" cy="233172"/>
          </a:xfrm>
        </p:spPr>
        <p:txBody>
          <a:bodyPr>
            <a:noAutofit/>
          </a:bodyPr>
          <a:lstStyle>
            <a:lvl1pPr marL="0" indent="0" algn="ctr">
              <a:lnSpc>
                <a:spcPct val="100000"/>
              </a:lnSpc>
              <a:buNone/>
              <a:defRPr sz="1200" spc="300">
                <a:solidFill>
                  <a:srgbClr val="0E4D52"/>
                </a:solidFill>
              </a:defRPr>
            </a:lvl1pPr>
            <a:lvl2pPr>
              <a:lnSpc>
                <a:spcPct val="100000"/>
              </a:lnSpc>
              <a:defRPr sz="1200" spc="300"/>
            </a:lvl2pPr>
            <a:lvl3pPr>
              <a:lnSpc>
                <a:spcPct val="100000"/>
              </a:lnSpc>
              <a:defRPr sz="1200" spc="300"/>
            </a:lvl3pPr>
            <a:lvl4pPr>
              <a:lnSpc>
                <a:spcPct val="100000"/>
              </a:lnSpc>
              <a:defRPr sz="1200" spc="300"/>
            </a:lvl4pPr>
            <a:lvl5pPr>
              <a:lnSpc>
                <a:spcPct val="100000"/>
              </a:lnSpc>
              <a:defRPr sz="1200" spc="300"/>
            </a:lvl5pPr>
          </a:lstStyle>
          <a:p>
            <a:pPr lvl="0"/>
            <a:r>
              <a:rPr lang="en-US" dirty="0"/>
              <a:t>CLICK TO EDIT MASTER TEXT STYLES</a:t>
            </a:r>
          </a:p>
        </p:txBody>
      </p:sp>
    </p:spTree>
    <p:extLst>
      <p:ext uri="{BB962C8B-B14F-4D97-AF65-F5344CB8AC3E}">
        <p14:creationId xmlns:p14="http://schemas.microsoft.com/office/powerpoint/2010/main" val="11778981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Custom">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8182815" y="3898077"/>
            <a:ext cx="2885660" cy="1850351"/>
          </a:xfrm>
          <a:custGeom>
            <a:avLst/>
            <a:gdLst>
              <a:gd name="connsiteX0" fmla="*/ 0 w 5772072"/>
              <a:gd name="connsiteY0" fmla="*/ 0 h 3700702"/>
              <a:gd name="connsiteX1" fmla="*/ 5772072 w 5772072"/>
              <a:gd name="connsiteY1" fmla="*/ 0 h 3700702"/>
              <a:gd name="connsiteX2" fmla="*/ 5772072 w 5772072"/>
              <a:gd name="connsiteY2" fmla="*/ 3700702 h 3700702"/>
              <a:gd name="connsiteX3" fmla="*/ 0 w 5772072"/>
              <a:gd name="connsiteY3" fmla="*/ 3700702 h 3700702"/>
            </a:gdLst>
            <a:ahLst/>
            <a:cxnLst>
              <a:cxn ang="0">
                <a:pos x="connsiteX0" y="connsiteY0"/>
              </a:cxn>
              <a:cxn ang="0">
                <a:pos x="connsiteX1" y="connsiteY1"/>
              </a:cxn>
              <a:cxn ang="0">
                <a:pos x="connsiteX2" y="connsiteY2"/>
              </a:cxn>
              <a:cxn ang="0">
                <a:pos x="connsiteX3" y="connsiteY3"/>
              </a:cxn>
            </a:cxnLst>
            <a:rect l="l" t="t" r="r" b="b"/>
            <a:pathLst>
              <a:path w="5772072" h="3700702">
                <a:moveTo>
                  <a:pt x="0" y="0"/>
                </a:moveTo>
                <a:lnTo>
                  <a:pt x="5772072" y="0"/>
                </a:lnTo>
                <a:lnTo>
                  <a:pt x="5772072" y="3700702"/>
                </a:lnTo>
                <a:lnTo>
                  <a:pt x="0" y="3700702"/>
                </a:lnTo>
                <a:close/>
              </a:path>
            </a:pathLst>
          </a:custGeom>
          <a:solidFill>
            <a:schemeClr val="accent1">
              <a:lumMod val="40000"/>
              <a:lumOff val="60000"/>
            </a:schemeClr>
          </a:solidFill>
        </p:spPr>
        <p:txBody>
          <a:bodyPr wrap="square">
            <a:noAutofit/>
          </a:bodyPr>
          <a:lstStyle>
            <a:lvl1pPr algn="ctr">
              <a:defRPr sz="1200"/>
            </a:lvl1pPr>
          </a:lstStyle>
          <a:p>
            <a:endParaRPr lang="en-US" dirty="0"/>
          </a:p>
        </p:txBody>
      </p:sp>
      <p:sp>
        <p:nvSpPr>
          <p:cNvPr id="9" name="Picture Placeholder 8"/>
          <p:cNvSpPr>
            <a:spLocks noGrp="1"/>
          </p:cNvSpPr>
          <p:nvPr>
            <p:ph type="pic" sz="quarter" idx="13"/>
          </p:nvPr>
        </p:nvSpPr>
        <p:spPr>
          <a:xfrm>
            <a:off x="8182815" y="938153"/>
            <a:ext cx="2885660" cy="1850351"/>
          </a:xfrm>
          <a:custGeom>
            <a:avLst/>
            <a:gdLst>
              <a:gd name="connsiteX0" fmla="*/ 0 w 5772072"/>
              <a:gd name="connsiteY0" fmla="*/ 0 h 3700702"/>
              <a:gd name="connsiteX1" fmla="*/ 5772072 w 5772072"/>
              <a:gd name="connsiteY1" fmla="*/ 0 h 3700702"/>
              <a:gd name="connsiteX2" fmla="*/ 5772072 w 5772072"/>
              <a:gd name="connsiteY2" fmla="*/ 3700702 h 3700702"/>
              <a:gd name="connsiteX3" fmla="*/ 0 w 5772072"/>
              <a:gd name="connsiteY3" fmla="*/ 3700702 h 3700702"/>
            </a:gdLst>
            <a:ahLst/>
            <a:cxnLst>
              <a:cxn ang="0">
                <a:pos x="connsiteX0" y="connsiteY0"/>
              </a:cxn>
              <a:cxn ang="0">
                <a:pos x="connsiteX1" y="connsiteY1"/>
              </a:cxn>
              <a:cxn ang="0">
                <a:pos x="connsiteX2" y="connsiteY2"/>
              </a:cxn>
              <a:cxn ang="0">
                <a:pos x="connsiteX3" y="connsiteY3"/>
              </a:cxn>
            </a:cxnLst>
            <a:rect l="l" t="t" r="r" b="b"/>
            <a:pathLst>
              <a:path w="5772072" h="3700702">
                <a:moveTo>
                  <a:pt x="0" y="0"/>
                </a:moveTo>
                <a:lnTo>
                  <a:pt x="5772072" y="0"/>
                </a:lnTo>
                <a:lnTo>
                  <a:pt x="5772072" y="3700702"/>
                </a:lnTo>
                <a:lnTo>
                  <a:pt x="0" y="3700702"/>
                </a:lnTo>
                <a:close/>
              </a:path>
            </a:pathLst>
          </a:custGeom>
          <a:solidFill>
            <a:schemeClr val="accent1">
              <a:lumMod val="40000"/>
              <a:lumOff val="60000"/>
            </a:schemeClr>
          </a:solidFill>
        </p:spPr>
        <p:txBody>
          <a:bodyPr wrap="square">
            <a:noAutofit/>
          </a:bodyPr>
          <a:lstStyle>
            <a:lvl1pPr algn="ctr">
              <a:defRPr sz="1200"/>
            </a:lvl1pPr>
          </a:lstStyle>
          <a:p>
            <a:endParaRPr lang="en-US" dirty="0"/>
          </a:p>
        </p:txBody>
      </p:sp>
      <p:sp>
        <p:nvSpPr>
          <p:cNvPr id="5" name="Footer Placeholder 4"/>
          <p:cNvSpPr>
            <a:spLocks noGrp="1"/>
          </p:cNvSpPr>
          <p:nvPr>
            <p:ph type="ftr" sz="quarter" idx="11"/>
          </p:nvPr>
        </p:nvSpPr>
        <p:spPr>
          <a:xfrm>
            <a:off x="250154" y="197950"/>
            <a:ext cx="822853" cy="484632"/>
          </a:xfrm>
        </p:spPr>
        <p:txBody>
          <a:bodyPr/>
          <a:lstStyle>
            <a:lvl1pPr marL="0" marR="0" indent="0" algn="l" defTabSz="914217" rtl="0" eaLnBrk="1" fontAlgn="auto" latinLnBrk="0" hangingPunct="1">
              <a:lnSpc>
                <a:spcPct val="150000"/>
              </a:lnSpc>
              <a:spcBef>
                <a:spcPts val="0"/>
              </a:spcBef>
              <a:spcAft>
                <a:spcPts val="0"/>
              </a:spcAft>
              <a:buClrTx/>
              <a:buSzTx/>
              <a:buFontTx/>
              <a:buNone/>
              <a:defRPr sz="1000"/>
            </a:lvl1pPr>
          </a:lstStyle>
          <a:p>
            <a:r>
              <a:rPr lang="en-US" spc="300" dirty="0">
                <a:solidFill>
                  <a:prstClr val="white">
                    <a:lumMod val="50000"/>
                  </a:prstClr>
                </a:solidFill>
                <a:ea typeface="Roboto" panose="02000000000000000000" pitchFamily="2" charset="0"/>
              </a:rPr>
              <a:t>DESIGN PAGE  </a:t>
            </a:r>
          </a:p>
        </p:txBody>
      </p:sp>
      <p:sp>
        <p:nvSpPr>
          <p:cNvPr id="6" name="Slide Number Placeholder 5"/>
          <p:cNvSpPr>
            <a:spLocks noGrp="1"/>
          </p:cNvSpPr>
          <p:nvPr>
            <p:ph type="sldNum" sz="quarter" idx="12"/>
          </p:nvPr>
        </p:nvSpPr>
        <p:spPr>
          <a:xfrm>
            <a:off x="1070604" y="238988"/>
            <a:ext cx="612568" cy="201168"/>
          </a:xfrm>
        </p:spPr>
        <p:txBody>
          <a:bodyPr/>
          <a:lstStyle>
            <a:lvl1pPr algn="l">
              <a:defRPr sz="1000"/>
            </a:lvl1pPr>
          </a:lstStyle>
          <a:p>
            <a:r>
              <a:rPr lang="en-US" sz="1000" dirty="0">
                <a:solidFill>
                  <a:schemeClr val="bg1">
                    <a:lumMod val="50000"/>
                  </a:schemeClr>
                </a:solidFill>
                <a:latin typeface="Roboto" panose="02000000000000000000" pitchFamily="2" charset="0"/>
                <a:ea typeface="Roboto" panose="02000000000000000000" pitchFamily="2" charset="0"/>
              </a:rPr>
              <a:t>— </a:t>
            </a:r>
            <a:fld id="{CC95641F-A6BA-41C7-BC7B-97AEC4FB8E43}" type="slidenum">
              <a:rPr lang="en-US" sz="1000" dirty="0" smtClean="0">
                <a:solidFill>
                  <a:schemeClr val="bg1">
                    <a:lumMod val="50000"/>
                  </a:schemeClr>
                </a:solidFill>
                <a:latin typeface="Roboto" panose="02000000000000000000" pitchFamily="2" charset="0"/>
                <a:ea typeface="Roboto" panose="02000000000000000000" pitchFamily="2" charset="0"/>
              </a:rPr>
              <a:t>‹#›</a:t>
            </a:fld>
            <a:endParaRPr lang="en-US" dirty="0"/>
          </a:p>
        </p:txBody>
      </p:sp>
      <p:sp>
        <p:nvSpPr>
          <p:cNvPr id="12" name="Text Placeholder 2"/>
          <p:cNvSpPr>
            <a:spLocks noGrp="1"/>
          </p:cNvSpPr>
          <p:nvPr>
            <p:ph type="body" sz="quarter" idx="18" hasCustomPrompt="1"/>
          </p:nvPr>
        </p:nvSpPr>
        <p:spPr>
          <a:xfrm>
            <a:off x="1376888" y="3096920"/>
            <a:ext cx="3487982" cy="662940"/>
          </a:xfrm>
        </p:spPr>
        <p:txBody>
          <a:bodyPr>
            <a:noAutofit/>
          </a:bodyPr>
          <a:lstStyle>
            <a:lvl1pPr marL="0" indent="0" algn="ctr">
              <a:lnSpc>
                <a:spcPct val="100000"/>
              </a:lnSpc>
              <a:buNone/>
              <a:defRPr sz="3999">
                <a:solidFill>
                  <a:srgbClr val="0E4D52"/>
                </a:solidFill>
                <a:latin typeface="+mj-lt"/>
              </a:defRPr>
            </a:lvl1pPr>
          </a:lstStyle>
          <a:p>
            <a:pPr lvl="0"/>
            <a:r>
              <a:rPr lang="en-US" dirty="0"/>
              <a:t>CLICK TO EDIT</a:t>
            </a:r>
          </a:p>
        </p:txBody>
      </p:sp>
      <p:sp>
        <p:nvSpPr>
          <p:cNvPr id="13" name="Text Placeholder 2"/>
          <p:cNvSpPr>
            <a:spLocks noGrp="1"/>
          </p:cNvSpPr>
          <p:nvPr>
            <p:ph type="body" sz="quarter" idx="19" hasCustomPrompt="1"/>
          </p:nvPr>
        </p:nvSpPr>
        <p:spPr>
          <a:xfrm>
            <a:off x="6773254" y="1579868"/>
            <a:ext cx="1586277" cy="598932"/>
          </a:xfrm>
        </p:spPr>
        <p:txBody>
          <a:bodyPr>
            <a:normAutofit/>
          </a:bodyPr>
          <a:lstStyle>
            <a:lvl1pPr marL="0" indent="0">
              <a:lnSpc>
                <a:spcPct val="150000"/>
              </a:lnSpc>
              <a:buNone/>
              <a:defRPr sz="1200">
                <a:solidFill>
                  <a:schemeClr val="bg1"/>
                </a:solidFill>
              </a:defRPr>
            </a:lvl1pPr>
          </a:lstStyle>
          <a:p>
            <a:pPr lvl="0"/>
            <a:r>
              <a:rPr lang="en-US" dirty="0"/>
              <a:t>Click To Edit Master Text Style</a:t>
            </a:r>
          </a:p>
        </p:txBody>
      </p:sp>
      <p:sp>
        <p:nvSpPr>
          <p:cNvPr id="14" name="Text Placeholder 2"/>
          <p:cNvSpPr>
            <a:spLocks noGrp="1"/>
          </p:cNvSpPr>
          <p:nvPr>
            <p:ph type="body" sz="quarter" idx="20" hasCustomPrompt="1"/>
          </p:nvPr>
        </p:nvSpPr>
        <p:spPr>
          <a:xfrm>
            <a:off x="6773254" y="4539791"/>
            <a:ext cx="1586277" cy="598932"/>
          </a:xfrm>
        </p:spPr>
        <p:txBody>
          <a:bodyPr>
            <a:normAutofit/>
          </a:bodyPr>
          <a:lstStyle>
            <a:lvl1pPr marL="0" indent="0">
              <a:lnSpc>
                <a:spcPct val="150000"/>
              </a:lnSpc>
              <a:buNone/>
              <a:defRPr sz="1200">
                <a:solidFill>
                  <a:schemeClr val="bg1"/>
                </a:solidFill>
              </a:defRPr>
            </a:lvl1pPr>
          </a:lstStyle>
          <a:p>
            <a:pPr lvl="0"/>
            <a:r>
              <a:rPr lang="en-US" dirty="0"/>
              <a:t>Click To Edit Master Text Style</a:t>
            </a:r>
          </a:p>
        </p:txBody>
      </p:sp>
    </p:spTree>
    <p:extLst>
      <p:ext uri="{BB962C8B-B14F-4D97-AF65-F5344CB8AC3E}">
        <p14:creationId xmlns:p14="http://schemas.microsoft.com/office/powerpoint/2010/main" val="19039006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u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9403" y="188641"/>
            <a:ext cx="7680853" cy="1030561"/>
          </a:xfrm>
          <a:prstGeom prst="rect">
            <a:avLst/>
          </a:prstGeo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GB" sz="2800" b="1" i="0" kern="1200" dirty="0">
                <a:solidFill>
                  <a:srgbClr val="0070C0"/>
                </a:solidFill>
                <a:latin typeface="+mj-lt"/>
                <a:ea typeface="Abadi MT Condensed Extra Bold" charset="0"/>
                <a:cs typeface="Abadi MT Condensed Extra Bold" charset="0"/>
              </a:defRPr>
            </a:lvl1pPr>
          </a:lstStyle>
          <a:p>
            <a:r>
              <a:rPr lang="en-US" dirty="0"/>
              <a:t>Click to edit Master title style</a:t>
            </a:r>
            <a:endParaRPr lang="en-GB" dirty="0"/>
          </a:p>
        </p:txBody>
      </p:sp>
      <p:sp>
        <p:nvSpPr>
          <p:cNvPr id="9"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19B0651-EE4F-4900-A07F-96A6BFA9D0F0}" type="slidenum">
              <a:rPr lang="ru-RU" smtClean="0"/>
              <a:t>‹#›</a:t>
            </a:fld>
            <a:endParaRPr lang="ru-RU" dirty="0"/>
          </a:p>
        </p:txBody>
      </p:sp>
    </p:spTree>
    <p:extLst>
      <p:ext uri="{BB962C8B-B14F-4D97-AF65-F5344CB8AC3E}">
        <p14:creationId xmlns:p14="http://schemas.microsoft.com/office/powerpoint/2010/main" val="1740754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30963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17AFBE-7A4E-4857-9505-6A8D2667210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25DE17E-222E-4C5A-8474-F69182189087}"/>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2AB6FED-D67D-4378-98B8-62D1276B2AA3}"/>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A7CDD5A3-F650-40B5-9865-FE04FDF0864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699EA26-492C-4CFA-B977-9DEA15C692BA}"/>
              </a:ext>
            </a:extLst>
          </p:cNvPr>
          <p:cNvSpPr>
            <a:spLocks noGrp="1"/>
          </p:cNvSpPr>
          <p:nvPr>
            <p:ph type="sldNum" sz="quarter" idx="12"/>
          </p:nvPr>
        </p:nvSpPr>
        <p:spPr/>
        <p:txBody>
          <a:bodyPr/>
          <a:lstStyle/>
          <a:p>
            <a:fld id="{83B96A96-5A12-401B-9A24-4C89331884F0}" type="slidenum">
              <a:rPr lang="de-DE" smtClean="0"/>
              <a:t>‹#›</a:t>
            </a:fld>
            <a:endParaRPr lang="de-DE"/>
          </a:p>
        </p:txBody>
      </p:sp>
    </p:spTree>
    <p:extLst>
      <p:ext uri="{BB962C8B-B14F-4D97-AF65-F5344CB8AC3E}">
        <p14:creationId xmlns:p14="http://schemas.microsoft.com/office/powerpoint/2010/main" val="1495089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47EA39-85B9-420A-88A4-548C7196AA1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5F8A0FE5-5E2F-4994-AF4C-BA96C82727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76AFEE9-5B56-4AE6-97E1-50B164776E3E}"/>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94C61520-FB81-4012-8EDC-A88D161F6EC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0E33C8D-8F79-421B-8B28-32D5BE4AB75C}"/>
              </a:ext>
            </a:extLst>
          </p:cNvPr>
          <p:cNvSpPr>
            <a:spLocks noGrp="1"/>
          </p:cNvSpPr>
          <p:nvPr>
            <p:ph type="sldNum" sz="quarter" idx="12"/>
          </p:nvPr>
        </p:nvSpPr>
        <p:spPr/>
        <p:txBody>
          <a:bodyPr/>
          <a:lstStyle/>
          <a:p>
            <a:fld id="{83B96A96-5A12-401B-9A24-4C89331884F0}" type="slidenum">
              <a:rPr lang="de-DE" smtClean="0"/>
              <a:t>‹#›</a:t>
            </a:fld>
            <a:endParaRPr lang="de-DE"/>
          </a:p>
        </p:txBody>
      </p:sp>
    </p:spTree>
    <p:extLst>
      <p:ext uri="{BB962C8B-B14F-4D97-AF65-F5344CB8AC3E}">
        <p14:creationId xmlns:p14="http://schemas.microsoft.com/office/powerpoint/2010/main" val="153583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BDE47-4EF0-43F7-9561-0900F2757ED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BBC88B9-AB8C-4E22-B99F-3CBC8FA9ACD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DFC3092-18ED-4F59-A645-4806CBE3E01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DC1F6E84-7025-4BB5-A9A8-1CBC055CDE43}"/>
              </a:ext>
            </a:extLst>
          </p:cNvPr>
          <p:cNvSpPr>
            <a:spLocks noGrp="1"/>
          </p:cNvSpPr>
          <p:nvPr>
            <p:ph type="dt" sz="half" idx="10"/>
          </p:nvPr>
        </p:nvSpPr>
        <p:spPr/>
        <p:txBody>
          <a:bodyPr/>
          <a:lstStyle/>
          <a:p>
            <a:endParaRPr lang="de-DE"/>
          </a:p>
        </p:txBody>
      </p:sp>
      <p:sp>
        <p:nvSpPr>
          <p:cNvPr id="6" name="Fußzeilenplatzhalter 5">
            <a:extLst>
              <a:ext uri="{FF2B5EF4-FFF2-40B4-BE49-F238E27FC236}">
                <a16:creationId xmlns:a16="http://schemas.microsoft.com/office/drawing/2014/main" id="{D2C02C49-7E68-4157-8703-09AB2F9E87E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3849069-87DB-489B-87D3-F2ED9910F7D6}"/>
              </a:ext>
            </a:extLst>
          </p:cNvPr>
          <p:cNvSpPr>
            <a:spLocks noGrp="1"/>
          </p:cNvSpPr>
          <p:nvPr>
            <p:ph type="sldNum" sz="quarter" idx="12"/>
          </p:nvPr>
        </p:nvSpPr>
        <p:spPr/>
        <p:txBody>
          <a:bodyPr/>
          <a:lstStyle/>
          <a:p>
            <a:fld id="{83B96A96-5A12-401B-9A24-4C89331884F0}" type="slidenum">
              <a:rPr lang="de-DE" smtClean="0"/>
              <a:t>‹#›</a:t>
            </a:fld>
            <a:endParaRPr lang="de-DE"/>
          </a:p>
        </p:txBody>
      </p:sp>
    </p:spTree>
    <p:extLst>
      <p:ext uri="{BB962C8B-B14F-4D97-AF65-F5344CB8AC3E}">
        <p14:creationId xmlns:p14="http://schemas.microsoft.com/office/powerpoint/2010/main" val="258294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8F4430-9F51-490C-95A5-9E39495409A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D0C605D7-5CA8-4B7A-9776-39435B3A49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37955C13-270A-46ED-AF86-12D14BA4CDD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AF9C7CB4-EDFC-4147-ACCF-BBE4AD7697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71D3EAE-0035-49F9-AB34-86E17E44990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F30C8819-34B5-4EC2-8738-342EF1E4FF35}"/>
              </a:ext>
            </a:extLst>
          </p:cNvPr>
          <p:cNvSpPr>
            <a:spLocks noGrp="1"/>
          </p:cNvSpPr>
          <p:nvPr>
            <p:ph type="dt" sz="half" idx="10"/>
          </p:nvPr>
        </p:nvSpPr>
        <p:spPr/>
        <p:txBody>
          <a:bodyPr/>
          <a:lstStyle/>
          <a:p>
            <a:endParaRPr lang="de-DE"/>
          </a:p>
        </p:txBody>
      </p:sp>
      <p:sp>
        <p:nvSpPr>
          <p:cNvPr id="8" name="Fußzeilenplatzhalter 7">
            <a:extLst>
              <a:ext uri="{FF2B5EF4-FFF2-40B4-BE49-F238E27FC236}">
                <a16:creationId xmlns:a16="http://schemas.microsoft.com/office/drawing/2014/main" id="{B28BE105-1AB2-4E90-B9E3-6C94511E282F}"/>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25710F42-546E-4980-98EE-4D7B945046F8}"/>
              </a:ext>
            </a:extLst>
          </p:cNvPr>
          <p:cNvSpPr>
            <a:spLocks noGrp="1"/>
          </p:cNvSpPr>
          <p:nvPr>
            <p:ph type="sldNum" sz="quarter" idx="12"/>
          </p:nvPr>
        </p:nvSpPr>
        <p:spPr/>
        <p:txBody>
          <a:bodyPr/>
          <a:lstStyle/>
          <a:p>
            <a:fld id="{83B96A96-5A12-401B-9A24-4C89331884F0}" type="slidenum">
              <a:rPr lang="de-DE" smtClean="0"/>
              <a:t>‹#›</a:t>
            </a:fld>
            <a:endParaRPr lang="de-DE"/>
          </a:p>
        </p:txBody>
      </p:sp>
    </p:spTree>
    <p:extLst>
      <p:ext uri="{BB962C8B-B14F-4D97-AF65-F5344CB8AC3E}">
        <p14:creationId xmlns:p14="http://schemas.microsoft.com/office/powerpoint/2010/main" val="3048533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8B735E-8A11-492A-8EE1-17D67CC5E59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06E2D5F2-D358-43BD-874F-C0491A754289}"/>
              </a:ext>
            </a:extLst>
          </p:cNvPr>
          <p:cNvSpPr>
            <a:spLocks noGrp="1"/>
          </p:cNvSpPr>
          <p:nvPr>
            <p:ph type="dt" sz="half" idx="10"/>
          </p:nvPr>
        </p:nvSpPr>
        <p:spPr/>
        <p:txBody>
          <a:bodyPr/>
          <a:lstStyle/>
          <a:p>
            <a:endParaRPr lang="de-DE"/>
          </a:p>
        </p:txBody>
      </p:sp>
      <p:sp>
        <p:nvSpPr>
          <p:cNvPr id="4" name="Fußzeilenplatzhalter 3">
            <a:extLst>
              <a:ext uri="{FF2B5EF4-FFF2-40B4-BE49-F238E27FC236}">
                <a16:creationId xmlns:a16="http://schemas.microsoft.com/office/drawing/2014/main" id="{4BF98ABD-CF31-4951-BA96-7DAC730EC7CF}"/>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DF192CD0-FC97-46EF-A08D-3FA191B61E86}"/>
              </a:ext>
            </a:extLst>
          </p:cNvPr>
          <p:cNvSpPr>
            <a:spLocks noGrp="1"/>
          </p:cNvSpPr>
          <p:nvPr>
            <p:ph type="sldNum" sz="quarter" idx="12"/>
          </p:nvPr>
        </p:nvSpPr>
        <p:spPr/>
        <p:txBody>
          <a:bodyPr/>
          <a:lstStyle/>
          <a:p>
            <a:fld id="{83B96A96-5A12-401B-9A24-4C89331884F0}" type="slidenum">
              <a:rPr lang="de-DE" smtClean="0"/>
              <a:t>‹#›</a:t>
            </a:fld>
            <a:endParaRPr lang="de-DE"/>
          </a:p>
        </p:txBody>
      </p:sp>
    </p:spTree>
    <p:extLst>
      <p:ext uri="{BB962C8B-B14F-4D97-AF65-F5344CB8AC3E}">
        <p14:creationId xmlns:p14="http://schemas.microsoft.com/office/powerpoint/2010/main" val="1909477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061E6AB-3D7A-4DE2-A317-044250F2FA4E}"/>
              </a:ext>
            </a:extLst>
          </p:cNvPr>
          <p:cNvSpPr>
            <a:spLocks noGrp="1"/>
          </p:cNvSpPr>
          <p:nvPr>
            <p:ph type="dt" sz="half" idx="10"/>
          </p:nvPr>
        </p:nvSpPr>
        <p:spPr/>
        <p:txBody>
          <a:bodyPr/>
          <a:lstStyle/>
          <a:p>
            <a:endParaRPr lang="de-DE"/>
          </a:p>
        </p:txBody>
      </p:sp>
      <p:sp>
        <p:nvSpPr>
          <p:cNvPr id="3" name="Fußzeilenplatzhalter 2">
            <a:extLst>
              <a:ext uri="{FF2B5EF4-FFF2-40B4-BE49-F238E27FC236}">
                <a16:creationId xmlns:a16="http://schemas.microsoft.com/office/drawing/2014/main" id="{5BDD5DD6-4410-4471-8DE0-36BBDC2911D3}"/>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C9662990-3D33-4997-A190-1417713F65E3}"/>
              </a:ext>
            </a:extLst>
          </p:cNvPr>
          <p:cNvSpPr>
            <a:spLocks noGrp="1"/>
          </p:cNvSpPr>
          <p:nvPr>
            <p:ph type="sldNum" sz="quarter" idx="12"/>
          </p:nvPr>
        </p:nvSpPr>
        <p:spPr/>
        <p:txBody>
          <a:bodyPr/>
          <a:lstStyle/>
          <a:p>
            <a:fld id="{83B96A96-5A12-401B-9A24-4C89331884F0}" type="slidenum">
              <a:rPr lang="de-DE" smtClean="0"/>
              <a:t>‹#›</a:t>
            </a:fld>
            <a:endParaRPr lang="de-DE"/>
          </a:p>
        </p:txBody>
      </p:sp>
    </p:spTree>
    <p:extLst>
      <p:ext uri="{BB962C8B-B14F-4D97-AF65-F5344CB8AC3E}">
        <p14:creationId xmlns:p14="http://schemas.microsoft.com/office/powerpoint/2010/main" val="1250366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808BC7-21EF-40F0-BAE5-CF2F4F294FE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C60C4BE-BEC6-4187-BF59-CCF497BFDF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275A1352-8BCD-41F3-BCA2-6BF9FFF7E0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D8F5AA2-1B78-4365-9F66-EB67A7A9BB1A}"/>
              </a:ext>
            </a:extLst>
          </p:cNvPr>
          <p:cNvSpPr>
            <a:spLocks noGrp="1"/>
          </p:cNvSpPr>
          <p:nvPr>
            <p:ph type="dt" sz="half" idx="10"/>
          </p:nvPr>
        </p:nvSpPr>
        <p:spPr/>
        <p:txBody>
          <a:bodyPr/>
          <a:lstStyle/>
          <a:p>
            <a:endParaRPr lang="de-DE"/>
          </a:p>
        </p:txBody>
      </p:sp>
      <p:sp>
        <p:nvSpPr>
          <p:cNvPr id="6" name="Fußzeilenplatzhalter 5">
            <a:extLst>
              <a:ext uri="{FF2B5EF4-FFF2-40B4-BE49-F238E27FC236}">
                <a16:creationId xmlns:a16="http://schemas.microsoft.com/office/drawing/2014/main" id="{9FC092F8-AFCE-4FE9-82EA-34DF64BFE56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15F8122-FA7B-4148-873E-DBDCA2CB7851}"/>
              </a:ext>
            </a:extLst>
          </p:cNvPr>
          <p:cNvSpPr>
            <a:spLocks noGrp="1"/>
          </p:cNvSpPr>
          <p:nvPr>
            <p:ph type="sldNum" sz="quarter" idx="12"/>
          </p:nvPr>
        </p:nvSpPr>
        <p:spPr/>
        <p:txBody>
          <a:bodyPr/>
          <a:lstStyle/>
          <a:p>
            <a:fld id="{83B96A96-5A12-401B-9A24-4C89331884F0}" type="slidenum">
              <a:rPr lang="de-DE" smtClean="0"/>
              <a:t>‹#›</a:t>
            </a:fld>
            <a:endParaRPr lang="de-DE"/>
          </a:p>
        </p:txBody>
      </p:sp>
    </p:spTree>
    <p:extLst>
      <p:ext uri="{BB962C8B-B14F-4D97-AF65-F5344CB8AC3E}">
        <p14:creationId xmlns:p14="http://schemas.microsoft.com/office/powerpoint/2010/main" val="3792314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13023B-C83A-440D-98F5-97DC5F0BE33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32781329-E9D2-41C7-92CF-BD7BBE8C68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8687E955-34BE-434C-AFCE-CC612A06C8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5F59D37-74AF-40AD-B49C-58E9DDC4C4A5}"/>
              </a:ext>
            </a:extLst>
          </p:cNvPr>
          <p:cNvSpPr>
            <a:spLocks noGrp="1"/>
          </p:cNvSpPr>
          <p:nvPr>
            <p:ph type="dt" sz="half" idx="10"/>
          </p:nvPr>
        </p:nvSpPr>
        <p:spPr/>
        <p:txBody>
          <a:bodyPr/>
          <a:lstStyle/>
          <a:p>
            <a:endParaRPr lang="de-DE"/>
          </a:p>
        </p:txBody>
      </p:sp>
      <p:sp>
        <p:nvSpPr>
          <p:cNvPr id="6" name="Fußzeilenplatzhalter 5">
            <a:extLst>
              <a:ext uri="{FF2B5EF4-FFF2-40B4-BE49-F238E27FC236}">
                <a16:creationId xmlns:a16="http://schemas.microsoft.com/office/drawing/2014/main" id="{FA8DD8AD-6988-4723-B537-D378154A451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9E0561E-378B-4106-BA36-B233A3A19472}"/>
              </a:ext>
            </a:extLst>
          </p:cNvPr>
          <p:cNvSpPr>
            <a:spLocks noGrp="1"/>
          </p:cNvSpPr>
          <p:nvPr>
            <p:ph type="sldNum" sz="quarter" idx="12"/>
          </p:nvPr>
        </p:nvSpPr>
        <p:spPr/>
        <p:txBody>
          <a:bodyPr/>
          <a:lstStyle/>
          <a:p>
            <a:fld id="{83B96A96-5A12-401B-9A24-4C89331884F0}" type="slidenum">
              <a:rPr lang="de-DE" smtClean="0"/>
              <a:t>‹#›</a:t>
            </a:fld>
            <a:endParaRPr lang="de-DE"/>
          </a:p>
        </p:txBody>
      </p:sp>
    </p:spTree>
    <p:extLst>
      <p:ext uri="{BB962C8B-B14F-4D97-AF65-F5344CB8AC3E}">
        <p14:creationId xmlns:p14="http://schemas.microsoft.com/office/powerpoint/2010/main" val="1396577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BE5BFED-326F-4EE0-963D-07D6009479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75A74FE1-0871-4FA3-90FD-E80B522444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5095F97-BD17-46B2-A5AF-830994FDD8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a:extLst>
              <a:ext uri="{FF2B5EF4-FFF2-40B4-BE49-F238E27FC236}">
                <a16:creationId xmlns:a16="http://schemas.microsoft.com/office/drawing/2014/main" id="{C88894B7-1779-4412-AFF6-FD3AEA18C9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FF46BC33-A539-45E4-8F81-E8AEECC0BD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B96A96-5A12-401B-9A24-4C89331884F0}" type="slidenum">
              <a:rPr lang="de-DE" smtClean="0"/>
              <a:t>‹#›</a:t>
            </a:fld>
            <a:endParaRPr lang="de-DE"/>
          </a:p>
        </p:txBody>
      </p:sp>
    </p:spTree>
    <p:extLst>
      <p:ext uri="{BB962C8B-B14F-4D97-AF65-F5344CB8AC3E}">
        <p14:creationId xmlns:p14="http://schemas.microsoft.com/office/powerpoint/2010/main" val="3029062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26" Type="http://schemas.openxmlformats.org/officeDocument/2006/relationships/tags" Target="../tags/tag25.xml"/><Relationship Id="rId39" Type="http://schemas.openxmlformats.org/officeDocument/2006/relationships/image" Target="../media/image17.emf"/><Relationship Id="rId3" Type="http://schemas.openxmlformats.org/officeDocument/2006/relationships/tags" Target="../tags/tag2.xml"/><Relationship Id="rId21" Type="http://schemas.openxmlformats.org/officeDocument/2006/relationships/tags" Target="../tags/tag20.xml"/><Relationship Id="rId34" Type="http://schemas.openxmlformats.org/officeDocument/2006/relationships/tags" Target="../tags/tag33.xml"/><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5" Type="http://schemas.openxmlformats.org/officeDocument/2006/relationships/tags" Target="../tags/tag24.xml"/><Relationship Id="rId33" Type="http://schemas.openxmlformats.org/officeDocument/2006/relationships/tags" Target="../tags/tag32.xml"/><Relationship Id="rId38" Type="http://schemas.openxmlformats.org/officeDocument/2006/relationships/oleObject" Target="../embeddings/oleObject1.bin"/><Relationship Id="rId2" Type="http://schemas.openxmlformats.org/officeDocument/2006/relationships/tags" Target="../tags/tag1.xml"/><Relationship Id="rId16" Type="http://schemas.openxmlformats.org/officeDocument/2006/relationships/tags" Target="../tags/tag15.xml"/><Relationship Id="rId20" Type="http://schemas.openxmlformats.org/officeDocument/2006/relationships/tags" Target="../tags/tag19.xml"/><Relationship Id="rId29" Type="http://schemas.openxmlformats.org/officeDocument/2006/relationships/tags" Target="../tags/tag28.xml"/><Relationship Id="rId41" Type="http://schemas.openxmlformats.org/officeDocument/2006/relationships/image" Target="../media/image18.emf"/><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tags" Target="../tags/tag23.xml"/><Relationship Id="rId32" Type="http://schemas.openxmlformats.org/officeDocument/2006/relationships/tags" Target="../tags/tag31.xml"/><Relationship Id="rId37" Type="http://schemas.openxmlformats.org/officeDocument/2006/relationships/notesSlide" Target="../notesSlides/notesSlide2.xml"/><Relationship Id="rId40" Type="http://schemas.openxmlformats.org/officeDocument/2006/relationships/oleObject" Target="../embeddings/oleObject2.bin"/><Relationship Id="rId5" Type="http://schemas.openxmlformats.org/officeDocument/2006/relationships/tags" Target="../tags/tag4.xml"/><Relationship Id="rId15" Type="http://schemas.openxmlformats.org/officeDocument/2006/relationships/tags" Target="../tags/tag14.xml"/><Relationship Id="rId23" Type="http://schemas.openxmlformats.org/officeDocument/2006/relationships/tags" Target="../tags/tag22.xml"/><Relationship Id="rId28" Type="http://schemas.openxmlformats.org/officeDocument/2006/relationships/tags" Target="../tags/tag27.xml"/><Relationship Id="rId36" Type="http://schemas.openxmlformats.org/officeDocument/2006/relationships/slideLayout" Target="../slideLayouts/slideLayout15.xml"/><Relationship Id="rId10" Type="http://schemas.openxmlformats.org/officeDocument/2006/relationships/tags" Target="../tags/tag9.xml"/><Relationship Id="rId19" Type="http://schemas.openxmlformats.org/officeDocument/2006/relationships/tags" Target="../tags/tag18.xml"/><Relationship Id="rId31" Type="http://schemas.openxmlformats.org/officeDocument/2006/relationships/tags" Target="../tags/tag30.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tags" Target="../tags/tag21.xml"/><Relationship Id="rId27" Type="http://schemas.openxmlformats.org/officeDocument/2006/relationships/tags" Target="../tags/tag26.xml"/><Relationship Id="rId30" Type="http://schemas.openxmlformats.org/officeDocument/2006/relationships/tags" Target="../tags/tag29.xml"/><Relationship Id="rId35" Type="http://schemas.openxmlformats.org/officeDocument/2006/relationships/tags" Target="../tags/tag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www.uneceppp-icoe.org/people-first-ppps/what-are-people-first-ppps/" TargetMode="External"/><Relationship Id="rId7" Type="http://schemas.openxmlformats.org/officeDocument/2006/relationships/image" Target="../media/image5.png"/><Relationship Id="rId12" Type="http://schemas.openxmlformats.org/officeDocument/2006/relationships/hyperlink" Target="https://www.youracclaim.com/badges/523c7d4e-6fbe-4384-b112-7cea18b9eceb/linked_in"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s://impppact.org/" TargetMode="External"/><Relationship Id="rId5" Type="http://schemas.openxmlformats.org/officeDocument/2006/relationships/hyperlink" Target="http://globalpppforum.com/" TargetMode="External"/><Relationship Id="rId10" Type="http://schemas.openxmlformats.org/officeDocument/2006/relationships/image" Target="../media/image8.png"/><Relationship Id="rId4" Type="http://schemas.openxmlformats.org/officeDocument/2006/relationships/hyperlink" Target="http://www.p3korea.com/" TargetMode="Externa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ppp-certification.com/ppp-certification-guide/russia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85948" y="3999318"/>
            <a:ext cx="10620103" cy="1909763"/>
          </a:xfrm>
          <a:solidFill>
            <a:schemeClr val="bg1"/>
          </a:solidFill>
        </p:spPr>
        <p:txBody>
          <a:bodyPr>
            <a:noAutofit/>
          </a:bodyPr>
          <a:lstStyle/>
          <a:p>
            <a:r>
              <a:rPr lang="ru-RU" sz="3000" b="1" spc="0" dirty="0">
                <a:solidFill>
                  <a:schemeClr val="accent1"/>
                </a:solidFill>
                <a:ea typeface="Adobe Heiti Std R" panose="020B0400000000000000" pitchFamily="34" charset="-128"/>
                <a:cs typeface="Times New Roman" panose="02020603050405020304" pitchFamily="18" charset="0"/>
              </a:rPr>
              <a:t>Вебинар</a:t>
            </a:r>
          </a:p>
          <a:p>
            <a:r>
              <a:rPr lang="ru-RU" sz="3000" b="1" spc="0" dirty="0">
                <a:solidFill>
                  <a:schemeClr val="accent1"/>
                </a:solidFill>
                <a:ea typeface="Adobe Heiti Std R" panose="020B0400000000000000" pitchFamily="34" charset="-128"/>
                <a:cs typeface="Times New Roman" panose="02020603050405020304" pitchFamily="18" charset="0"/>
              </a:rPr>
              <a:t>«Практическое применение ГЧП в сфере предоставления социальных услуг и управления социальными учреждениями»</a:t>
            </a:r>
            <a:endParaRPr lang="en-US" sz="3000" b="1" spc="0" dirty="0">
              <a:solidFill>
                <a:schemeClr val="accent1"/>
              </a:solidFill>
              <a:ea typeface="Adobe Heiti Std R" panose="020B0400000000000000" pitchFamily="34" charset="-128"/>
              <a:cs typeface="Times New Roman" panose="02020603050405020304" pitchFamily="18" charset="0"/>
            </a:endParaRPr>
          </a:p>
        </p:txBody>
      </p:sp>
      <p:sp>
        <p:nvSpPr>
          <p:cNvPr id="3" name="Rechteck 2">
            <a:extLst>
              <a:ext uri="{FF2B5EF4-FFF2-40B4-BE49-F238E27FC236}">
                <a16:creationId xmlns:a16="http://schemas.microsoft.com/office/drawing/2014/main" id="{A0A31FD8-C14B-4E0B-806A-ABCB4012F960}"/>
              </a:ext>
            </a:extLst>
          </p:cNvPr>
          <p:cNvSpPr/>
          <p:nvPr/>
        </p:nvSpPr>
        <p:spPr>
          <a:xfrm>
            <a:off x="0" y="6154363"/>
            <a:ext cx="12192000" cy="703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Луганская область, Украина</a:t>
            </a:r>
          </a:p>
          <a:p>
            <a:pPr algn="ctr"/>
            <a:r>
              <a:rPr lang="ru-RU" dirty="0"/>
              <a:t>22-24 июля, 2020 г. </a:t>
            </a:r>
            <a:endParaRPr lang="de-DE" dirty="0"/>
          </a:p>
        </p:txBody>
      </p:sp>
      <p:cxnSp>
        <p:nvCxnSpPr>
          <p:cNvPr id="5" name="Gerader Verbinder 4">
            <a:extLst>
              <a:ext uri="{FF2B5EF4-FFF2-40B4-BE49-F238E27FC236}">
                <a16:creationId xmlns:a16="http://schemas.microsoft.com/office/drawing/2014/main" id="{F159B9A9-D96C-4E89-80F0-FEB01EDA9614}"/>
              </a:ext>
            </a:extLst>
          </p:cNvPr>
          <p:cNvCxnSpPr>
            <a:cxnSpLocks/>
          </p:cNvCxnSpPr>
          <p:nvPr/>
        </p:nvCxnSpPr>
        <p:spPr>
          <a:xfrm>
            <a:off x="1484671" y="5861430"/>
            <a:ext cx="92226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BAF60763-E429-472A-8F15-7FFCF01665E1}"/>
              </a:ext>
            </a:extLst>
          </p:cNvPr>
          <p:cNvCxnSpPr>
            <a:cxnSpLocks/>
          </p:cNvCxnSpPr>
          <p:nvPr/>
        </p:nvCxnSpPr>
        <p:spPr>
          <a:xfrm>
            <a:off x="1484671" y="3884571"/>
            <a:ext cx="9222658"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Grafik 12">
            <a:extLst>
              <a:ext uri="{FF2B5EF4-FFF2-40B4-BE49-F238E27FC236}">
                <a16:creationId xmlns:a16="http://schemas.microsoft.com/office/drawing/2014/main" id="{9397E73A-74A1-4BB4-AC01-631845B5B00E}"/>
              </a:ext>
            </a:extLst>
          </p:cNvPr>
          <p:cNvPicPr>
            <a:picLocks noChangeAspect="1"/>
          </p:cNvPicPr>
          <p:nvPr/>
        </p:nvPicPr>
        <p:blipFill>
          <a:blip r:embed="rId2"/>
          <a:stretch>
            <a:fillRect/>
          </a:stretch>
        </p:blipFill>
        <p:spPr>
          <a:xfrm>
            <a:off x="4640827" y="-9130"/>
            <a:ext cx="7551173" cy="3778955"/>
          </a:xfrm>
          <a:prstGeom prst="rect">
            <a:avLst/>
          </a:prstGeom>
        </p:spPr>
      </p:pic>
      <p:sp>
        <p:nvSpPr>
          <p:cNvPr id="19" name="Rechteck 18">
            <a:extLst>
              <a:ext uri="{FF2B5EF4-FFF2-40B4-BE49-F238E27FC236}">
                <a16:creationId xmlns:a16="http://schemas.microsoft.com/office/drawing/2014/main" id="{295388FD-6D2E-41B5-BB52-9C596E902FD9}"/>
              </a:ext>
            </a:extLst>
          </p:cNvPr>
          <p:cNvSpPr/>
          <p:nvPr/>
        </p:nvSpPr>
        <p:spPr>
          <a:xfrm>
            <a:off x="0" y="15364"/>
            <a:ext cx="4522839" cy="3766448"/>
          </a:xfrm>
          <a:prstGeom prst="rect">
            <a:avLst/>
          </a:prstGeom>
          <a:solidFill>
            <a:srgbClr val="F599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Rechteck 10">
            <a:extLst>
              <a:ext uri="{FF2B5EF4-FFF2-40B4-BE49-F238E27FC236}">
                <a16:creationId xmlns:a16="http://schemas.microsoft.com/office/drawing/2014/main" id="{A1D32B5F-19B4-4C03-9929-2215C01AB1A4}"/>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12" name="Rechteck 11">
            <a:extLst>
              <a:ext uri="{FF2B5EF4-FFF2-40B4-BE49-F238E27FC236}">
                <a16:creationId xmlns:a16="http://schemas.microsoft.com/office/drawing/2014/main" id="{46EA9556-02B6-498A-866A-3D1447664862}"/>
              </a:ext>
            </a:extLst>
          </p:cNvPr>
          <p:cNvSpPr/>
          <p:nvPr/>
        </p:nvSpPr>
        <p:spPr>
          <a:xfrm>
            <a:off x="0" y="-28569"/>
            <a:ext cx="12192000" cy="10784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pic>
        <p:nvPicPr>
          <p:cNvPr id="10" name="Picture 3" descr="C:\Users\Livelife\Documents\2011\работа\sos children\_Branding\Logo Ukraine\English\country name\blu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34" y="206525"/>
            <a:ext cx="237648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84DCA29-A53D-4C57-952F-BE5BD0FA1780}"/>
              </a:ext>
            </a:extLst>
          </p:cNvPr>
          <p:cNvSpPr>
            <a:spLocks noGrp="1"/>
          </p:cNvSpPr>
          <p:nvPr>
            <p:ph type="sldNum" sz="quarter" idx="4"/>
          </p:nvPr>
        </p:nvSpPr>
        <p:spPr/>
        <p:txBody>
          <a:bodyPr>
            <a:normAutofit fontScale="85000" lnSpcReduction="20000"/>
          </a:bodyPr>
          <a:lstStyle/>
          <a:p>
            <a:fld id="{B19B0651-EE4F-4900-A07F-96A6BFA9D0F0}" type="slidenum">
              <a:rPr lang="ru-RU" smtClean="0">
                <a:latin typeface="+mj-lt"/>
              </a:rPr>
              <a:t>10</a:t>
            </a:fld>
            <a:endParaRPr lang="ru-RU" dirty="0">
              <a:latin typeface="+mj-lt"/>
            </a:endParaRPr>
          </a:p>
        </p:txBody>
      </p:sp>
      <p:sp>
        <p:nvSpPr>
          <p:cNvPr id="4" name="Title 1">
            <a:extLst>
              <a:ext uri="{FF2B5EF4-FFF2-40B4-BE49-F238E27FC236}">
                <a16:creationId xmlns:a16="http://schemas.microsoft.com/office/drawing/2014/main" id="{F66B0226-5948-40D4-8089-21CCE276B42F}"/>
              </a:ext>
            </a:extLst>
          </p:cNvPr>
          <p:cNvSpPr>
            <a:spLocks noGrp="1"/>
          </p:cNvSpPr>
          <p:nvPr/>
        </p:nvSpPr>
        <p:spPr>
          <a:xfrm>
            <a:off x="2306855" y="208736"/>
            <a:ext cx="8281054" cy="719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3000" b="1" dirty="0"/>
              <a:t>Базовая структура ГЧП контракта</a:t>
            </a:r>
            <a:br>
              <a:rPr lang="ru-RU" sz="3000" b="1" dirty="0"/>
            </a:br>
            <a:r>
              <a:rPr lang="ru-RU" sz="3000" b="1" dirty="0"/>
              <a:t>ГЧП на основе платежей потребителя</a:t>
            </a:r>
            <a:r>
              <a:rPr lang="en-US" sz="3000" b="1" dirty="0"/>
              <a:t> </a:t>
            </a:r>
            <a:endParaRPr lang="en-US" sz="3000" i="1" dirty="0"/>
          </a:p>
        </p:txBody>
      </p:sp>
      <p:sp>
        <p:nvSpPr>
          <p:cNvPr id="5" name="Rectangle 4">
            <a:extLst>
              <a:ext uri="{FF2B5EF4-FFF2-40B4-BE49-F238E27FC236}">
                <a16:creationId xmlns:a16="http://schemas.microsoft.com/office/drawing/2014/main" id="{61DFC69F-778F-41A6-A741-E7D3B546AA7C}"/>
              </a:ext>
            </a:extLst>
          </p:cNvPr>
          <p:cNvSpPr/>
          <p:nvPr/>
        </p:nvSpPr>
        <p:spPr>
          <a:xfrm>
            <a:off x="6043960" y="1301979"/>
            <a:ext cx="1681316" cy="88238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b="1" dirty="0">
                <a:latin typeface="+mj-lt"/>
              </a:rPr>
              <a:t>Департамент образования г.Кызылорда</a:t>
            </a:r>
            <a:endParaRPr lang="en-US" b="1" dirty="0">
              <a:latin typeface="+mj-lt"/>
            </a:endParaRPr>
          </a:p>
        </p:txBody>
      </p:sp>
      <p:sp>
        <p:nvSpPr>
          <p:cNvPr id="6" name="Rectangle 5">
            <a:extLst>
              <a:ext uri="{FF2B5EF4-FFF2-40B4-BE49-F238E27FC236}">
                <a16:creationId xmlns:a16="http://schemas.microsoft.com/office/drawing/2014/main" id="{76D6EEBE-CBD2-4CF4-B70A-81D29F150220}"/>
              </a:ext>
            </a:extLst>
          </p:cNvPr>
          <p:cNvSpPr/>
          <p:nvPr/>
        </p:nvSpPr>
        <p:spPr>
          <a:xfrm>
            <a:off x="6071204" y="3436746"/>
            <a:ext cx="1681410" cy="1153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2400" b="1" dirty="0">
                <a:latin typeface="+mj-lt"/>
              </a:rPr>
              <a:t>Частный</a:t>
            </a:r>
            <a:r>
              <a:rPr lang="en-US" sz="2400" b="1" dirty="0">
                <a:latin typeface="+mj-lt"/>
              </a:rPr>
              <a:t> </a:t>
            </a:r>
            <a:r>
              <a:rPr lang="ru-RU" sz="2400" b="1" dirty="0">
                <a:latin typeface="+mj-lt"/>
              </a:rPr>
              <a:t>партнер</a:t>
            </a:r>
            <a:endParaRPr lang="en-US" b="1" dirty="0">
              <a:latin typeface="+mj-lt"/>
            </a:endParaRPr>
          </a:p>
        </p:txBody>
      </p:sp>
      <p:sp>
        <p:nvSpPr>
          <p:cNvPr id="7" name="Rectangle 6">
            <a:extLst>
              <a:ext uri="{FF2B5EF4-FFF2-40B4-BE49-F238E27FC236}">
                <a16:creationId xmlns:a16="http://schemas.microsoft.com/office/drawing/2014/main" id="{02640350-3925-4480-931C-296C4CB209E5}"/>
              </a:ext>
            </a:extLst>
          </p:cNvPr>
          <p:cNvSpPr/>
          <p:nvPr/>
        </p:nvSpPr>
        <p:spPr>
          <a:xfrm>
            <a:off x="8462065" y="4927634"/>
            <a:ext cx="1899581" cy="746496"/>
          </a:xfrm>
          <a:prstGeom prst="rect">
            <a:avLst/>
          </a:prstGeom>
          <a:solidFill>
            <a:srgbClr val="5D7EB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ru-RU" b="1" dirty="0">
                <a:latin typeface="+mj-lt"/>
              </a:rPr>
              <a:t>Учредители</a:t>
            </a:r>
            <a:r>
              <a:rPr lang="en-US" b="1" dirty="0">
                <a:latin typeface="+mj-lt"/>
              </a:rPr>
              <a:t> </a:t>
            </a:r>
          </a:p>
          <a:p>
            <a:endParaRPr lang="en-US" i="1" dirty="0">
              <a:latin typeface="+mj-lt"/>
            </a:endParaRPr>
          </a:p>
        </p:txBody>
      </p:sp>
      <p:sp>
        <p:nvSpPr>
          <p:cNvPr id="8" name="Rectangle 7">
            <a:extLst>
              <a:ext uri="{FF2B5EF4-FFF2-40B4-BE49-F238E27FC236}">
                <a16:creationId xmlns:a16="http://schemas.microsoft.com/office/drawing/2014/main" id="{8E57F68D-A9E8-4DA1-B02C-8D8C3FBC16C7}"/>
              </a:ext>
            </a:extLst>
          </p:cNvPr>
          <p:cNvSpPr/>
          <p:nvPr/>
        </p:nvSpPr>
        <p:spPr>
          <a:xfrm>
            <a:off x="3086393" y="4929220"/>
            <a:ext cx="1947400" cy="831795"/>
          </a:xfrm>
          <a:prstGeom prst="rect">
            <a:avLst/>
          </a:prstGeom>
          <a:solidFill>
            <a:srgbClr val="5D7EB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ru-RU" b="1" dirty="0">
                <a:latin typeface="+mj-lt"/>
              </a:rPr>
              <a:t>Кредиторы</a:t>
            </a:r>
            <a:r>
              <a:rPr lang="en-US" b="1" dirty="0">
                <a:latin typeface="+mj-lt"/>
              </a:rPr>
              <a:t> </a:t>
            </a:r>
          </a:p>
        </p:txBody>
      </p:sp>
      <p:sp>
        <p:nvSpPr>
          <p:cNvPr id="9" name="Rectangle 8">
            <a:extLst>
              <a:ext uri="{FF2B5EF4-FFF2-40B4-BE49-F238E27FC236}">
                <a16:creationId xmlns:a16="http://schemas.microsoft.com/office/drawing/2014/main" id="{35E8D5DC-1C7F-439C-AC4A-E489CD605049}"/>
              </a:ext>
            </a:extLst>
          </p:cNvPr>
          <p:cNvSpPr/>
          <p:nvPr/>
        </p:nvSpPr>
        <p:spPr>
          <a:xfrm>
            <a:off x="1830354" y="1103436"/>
            <a:ext cx="3221658" cy="3416320"/>
          </a:xfrm>
          <a:prstGeom prst="rect">
            <a:avLst/>
          </a:prstGeom>
          <a:solidFill>
            <a:schemeClr val="accent4">
              <a:lumMod val="40000"/>
              <a:lumOff val="60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b="1" dirty="0">
                <a:latin typeface="+mj-lt"/>
              </a:rPr>
              <a:t>Детский лагерь, срок - 10 лет</a:t>
            </a:r>
            <a:r>
              <a:rPr lang="en-US" sz="1200" b="1" dirty="0">
                <a:latin typeface="+mj-lt"/>
              </a:rPr>
              <a:t>:</a:t>
            </a:r>
          </a:p>
          <a:p>
            <a:pPr marL="171450" indent="-171450">
              <a:buFontTx/>
              <a:buChar char="-"/>
            </a:pPr>
            <a:r>
              <a:rPr lang="ru-RU" sz="1200" b="1" dirty="0">
                <a:latin typeface="+mj-lt"/>
              </a:rPr>
              <a:t>Строительство 2 общежитий, кампуса и котельной</a:t>
            </a:r>
            <a:r>
              <a:rPr lang="en-US" sz="1200" dirty="0">
                <a:latin typeface="+mj-lt"/>
              </a:rPr>
              <a:t>; 300 </a:t>
            </a:r>
            <a:r>
              <a:rPr lang="ru-RU" sz="1200" dirty="0">
                <a:latin typeface="+mj-lt"/>
              </a:rPr>
              <a:t>детей летом</a:t>
            </a:r>
            <a:r>
              <a:rPr lang="en-US" sz="1200" dirty="0">
                <a:latin typeface="+mj-lt"/>
              </a:rPr>
              <a:t>, 160 </a:t>
            </a:r>
            <a:r>
              <a:rPr lang="ru-RU" sz="1200" dirty="0">
                <a:latin typeface="+mj-lt"/>
              </a:rPr>
              <a:t>- зимой</a:t>
            </a:r>
            <a:endParaRPr lang="en-US" sz="1200" dirty="0">
              <a:latin typeface="+mj-lt"/>
            </a:endParaRPr>
          </a:p>
          <a:p>
            <a:pPr marL="171450" indent="-171450">
              <a:buFontTx/>
              <a:buChar char="-"/>
            </a:pPr>
            <a:r>
              <a:rPr lang="ru-RU" sz="1200" dirty="0">
                <a:latin typeface="+mj-lt"/>
              </a:rPr>
              <a:t>Операционная деятельность детского лагеря (закуп продуктов, домашней утвари, регулярный ремонт, пр.)</a:t>
            </a:r>
            <a:endParaRPr lang="en-US" sz="1200" dirty="0">
              <a:latin typeface="+mj-lt"/>
            </a:endParaRPr>
          </a:p>
          <a:p>
            <a:pPr marL="171450" indent="-171450">
              <a:buFontTx/>
              <a:buChar char="-"/>
            </a:pPr>
            <a:endParaRPr lang="en-US" sz="1200" dirty="0">
              <a:latin typeface="+mj-lt"/>
            </a:endParaRPr>
          </a:p>
          <a:p>
            <a:r>
              <a:rPr lang="ru-RU" sz="1200" b="1" dirty="0">
                <a:latin typeface="+mj-lt"/>
              </a:rPr>
              <a:t>Вклад государства</a:t>
            </a:r>
            <a:r>
              <a:rPr lang="en-US" sz="1200" b="1" dirty="0">
                <a:latin typeface="+mj-lt"/>
              </a:rPr>
              <a:t>:</a:t>
            </a:r>
            <a:r>
              <a:rPr lang="en-US" sz="1200" dirty="0">
                <a:latin typeface="+mj-lt"/>
              </a:rPr>
              <a:t> </a:t>
            </a:r>
          </a:p>
          <a:p>
            <a:r>
              <a:rPr lang="en-US" sz="1200" dirty="0">
                <a:latin typeface="+mj-lt"/>
              </a:rPr>
              <a:t>-   </a:t>
            </a:r>
            <a:r>
              <a:rPr lang="ru-RU" sz="1200" dirty="0">
                <a:latin typeface="+mj-lt"/>
              </a:rPr>
              <a:t>Земля, коммуникации</a:t>
            </a:r>
            <a:endParaRPr lang="en-US" sz="1200" dirty="0">
              <a:latin typeface="+mj-lt"/>
            </a:endParaRPr>
          </a:p>
          <a:p>
            <a:pPr marL="171450" indent="-171450">
              <a:buFontTx/>
              <a:buChar char="-"/>
            </a:pPr>
            <a:r>
              <a:rPr lang="ru-RU" sz="1200" dirty="0">
                <a:latin typeface="+mj-lt"/>
              </a:rPr>
              <a:t>Льготы по налогам</a:t>
            </a:r>
            <a:endParaRPr lang="en-US" sz="1200" dirty="0">
              <a:latin typeface="+mj-lt"/>
            </a:endParaRPr>
          </a:p>
          <a:p>
            <a:pPr marL="171450" indent="-171450">
              <a:buFontTx/>
              <a:buChar char="-"/>
            </a:pPr>
            <a:r>
              <a:rPr lang="ru-RU" sz="1200" dirty="0">
                <a:latin typeface="+mj-lt"/>
              </a:rPr>
              <a:t>Плата за доступность </a:t>
            </a:r>
            <a:r>
              <a:rPr lang="en-US" sz="1200" dirty="0">
                <a:latin typeface="+mj-lt"/>
              </a:rPr>
              <a:t>(</a:t>
            </a:r>
            <a:r>
              <a:rPr lang="ru-RU" sz="1200" dirty="0">
                <a:latin typeface="+mj-lt"/>
              </a:rPr>
              <a:t>строительство, опер.расходы</a:t>
            </a:r>
            <a:r>
              <a:rPr lang="en-US" sz="1200" dirty="0">
                <a:latin typeface="+mj-lt"/>
              </a:rPr>
              <a:t>)</a:t>
            </a:r>
          </a:p>
          <a:p>
            <a:pPr marL="171450" indent="-171450">
              <a:buFontTx/>
              <a:buChar char="-"/>
            </a:pPr>
            <a:r>
              <a:rPr lang="ru-RU" sz="1200" dirty="0">
                <a:latin typeface="+mj-lt"/>
              </a:rPr>
              <a:t>Гарантия минимального дохода</a:t>
            </a:r>
            <a:endParaRPr lang="en-US" sz="1200" dirty="0">
              <a:latin typeface="+mj-lt"/>
            </a:endParaRPr>
          </a:p>
          <a:p>
            <a:r>
              <a:rPr lang="ru-RU" sz="1200" b="1" dirty="0">
                <a:latin typeface="+mj-lt"/>
              </a:rPr>
              <a:t>Вклад частного партнера</a:t>
            </a:r>
            <a:r>
              <a:rPr lang="en-US" sz="1200" b="1" dirty="0">
                <a:latin typeface="+mj-lt"/>
              </a:rPr>
              <a:t>: </a:t>
            </a:r>
          </a:p>
          <a:p>
            <a:pPr marL="171450" indent="-171450">
              <a:buFontTx/>
              <a:buChar char="-"/>
            </a:pPr>
            <a:r>
              <a:rPr lang="ru-RU" sz="1200" dirty="0">
                <a:latin typeface="+mj-lt"/>
              </a:rPr>
              <a:t>Инвестиции на строительство 1</a:t>
            </a:r>
            <a:r>
              <a:rPr lang="en-US" sz="1200" dirty="0">
                <a:latin typeface="+mj-lt"/>
              </a:rPr>
              <a:t>,5 </a:t>
            </a:r>
            <a:r>
              <a:rPr lang="ru-RU" sz="1200" dirty="0">
                <a:latin typeface="+mj-lt"/>
              </a:rPr>
              <a:t>млн</a:t>
            </a:r>
            <a:r>
              <a:rPr lang="en-US" sz="1200" dirty="0">
                <a:latin typeface="+mj-lt"/>
              </a:rPr>
              <a:t>.EUR.</a:t>
            </a:r>
          </a:p>
          <a:p>
            <a:pPr marL="171450" indent="-171450">
              <a:buFontTx/>
              <a:buChar char="-"/>
            </a:pPr>
            <a:r>
              <a:rPr lang="ru-RU" sz="1200" dirty="0">
                <a:latin typeface="+mj-lt"/>
              </a:rPr>
              <a:t>Качество услуг</a:t>
            </a:r>
            <a:r>
              <a:rPr lang="en-US" sz="1200" dirty="0">
                <a:latin typeface="+mj-lt"/>
              </a:rPr>
              <a:t> </a:t>
            </a:r>
          </a:p>
          <a:p>
            <a:pPr marL="171450" indent="-171450">
              <a:buFontTx/>
              <a:buChar char="-"/>
            </a:pPr>
            <a:r>
              <a:rPr lang="ru-RU" sz="1200" dirty="0">
                <a:latin typeface="+mj-lt"/>
              </a:rPr>
              <a:t>Передача знаний, компетенций и технологий штатным сотрудникам</a:t>
            </a:r>
            <a:r>
              <a:rPr lang="en-US" sz="1200" b="1" dirty="0">
                <a:latin typeface="+mj-lt"/>
              </a:rPr>
              <a:t> </a:t>
            </a:r>
          </a:p>
        </p:txBody>
      </p:sp>
      <p:sp>
        <p:nvSpPr>
          <p:cNvPr id="10" name="Rectangle 10">
            <a:extLst>
              <a:ext uri="{FF2B5EF4-FFF2-40B4-BE49-F238E27FC236}">
                <a16:creationId xmlns:a16="http://schemas.microsoft.com/office/drawing/2014/main" id="{80F16FC2-CA60-4C3F-9155-B613E093C20B}"/>
              </a:ext>
            </a:extLst>
          </p:cNvPr>
          <p:cNvSpPr/>
          <p:nvPr/>
        </p:nvSpPr>
        <p:spPr>
          <a:xfrm>
            <a:off x="3918869" y="5996644"/>
            <a:ext cx="1681316" cy="608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1600" b="1" dirty="0">
                <a:latin typeface="+mj-lt"/>
              </a:rPr>
              <a:t>Строительная</a:t>
            </a:r>
            <a:r>
              <a:rPr lang="ru-RU" b="1" dirty="0">
                <a:latin typeface="+mj-lt"/>
              </a:rPr>
              <a:t> компания</a:t>
            </a:r>
            <a:endParaRPr lang="en-US" b="1" dirty="0">
              <a:latin typeface="+mj-lt"/>
            </a:endParaRPr>
          </a:p>
        </p:txBody>
      </p:sp>
      <p:sp>
        <p:nvSpPr>
          <p:cNvPr id="11" name="Rectangle 11">
            <a:extLst>
              <a:ext uri="{FF2B5EF4-FFF2-40B4-BE49-F238E27FC236}">
                <a16:creationId xmlns:a16="http://schemas.microsoft.com/office/drawing/2014/main" id="{A2EC05B6-0FD7-4425-BF08-451C22B0BE04}"/>
              </a:ext>
            </a:extLst>
          </p:cNvPr>
          <p:cNvSpPr/>
          <p:nvPr/>
        </p:nvSpPr>
        <p:spPr>
          <a:xfrm>
            <a:off x="5796653" y="6026500"/>
            <a:ext cx="1681316" cy="6143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b="1" dirty="0">
                <a:latin typeface="+mj-lt"/>
              </a:rPr>
              <a:t>Поставщики услуг</a:t>
            </a:r>
            <a:endParaRPr lang="en-US" b="1" dirty="0">
              <a:latin typeface="+mj-lt"/>
            </a:endParaRPr>
          </a:p>
        </p:txBody>
      </p:sp>
      <p:sp>
        <p:nvSpPr>
          <p:cNvPr id="12" name="Rectangle 12">
            <a:extLst>
              <a:ext uri="{FF2B5EF4-FFF2-40B4-BE49-F238E27FC236}">
                <a16:creationId xmlns:a16="http://schemas.microsoft.com/office/drawing/2014/main" id="{D459AF55-3E81-4B40-919F-FC67945862E4}"/>
              </a:ext>
            </a:extLst>
          </p:cNvPr>
          <p:cNvSpPr/>
          <p:nvPr/>
        </p:nvSpPr>
        <p:spPr>
          <a:xfrm>
            <a:off x="7776580" y="6072910"/>
            <a:ext cx="1681316" cy="53207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b="1" dirty="0">
              <a:solidFill>
                <a:schemeClr val="tx1"/>
              </a:solidFill>
              <a:latin typeface="+mj-lt"/>
            </a:endParaRPr>
          </a:p>
          <a:p>
            <a:pPr algn="ctr"/>
            <a:r>
              <a:rPr lang="ru-RU" sz="1600" b="1" dirty="0">
                <a:solidFill>
                  <a:schemeClr val="tx1"/>
                </a:solidFill>
                <a:latin typeface="+mj-lt"/>
              </a:rPr>
              <a:t>Потребители</a:t>
            </a:r>
            <a:endParaRPr lang="en-US" sz="1600" b="1" dirty="0">
              <a:solidFill>
                <a:schemeClr val="tx1"/>
              </a:solidFill>
              <a:latin typeface="+mj-lt"/>
            </a:endParaRPr>
          </a:p>
          <a:p>
            <a:pPr algn="ctr"/>
            <a:endParaRPr lang="en-US" sz="1600" b="1" i="1" dirty="0">
              <a:solidFill>
                <a:schemeClr val="tx1"/>
              </a:solidFill>
              <a:latin typeface="+mj-lt"/>
            </a:endParaRPr>
          </a:p>
        </p:txBody>
      </p:sp>
      <p:cxnSp>
        <p:nvCxnSpPr>
          <p:cNvPr id="13" name="Straight Arrow Connector 13">
            <a:extLst>
              <a:ext uri="{FF2B5EF4-FFF2-40B4-BE49-F238E27FC236}">
                <a16:creationId xmlns:a16="http://schemas.microsoft.com/office/drawing/2014/main" id="{152210E6-F647-4B56-8F2A-03228758F96D}"/>
              </a:ext>
            </a:extLst>
          </p:cNvPr>
          <p:cNvCxnSpPr/>
          <p:nvPr/>
        </p:nvCxnSpPr>
        <p:spPr>
          <a:xfrm flipH="1" flipV="1">
            <a:off x="7398867" y="4844429"/>
            <a:ext cx="943879" cy="996607"/>
          </a:xfrm>
          <a:prstGeom prst="straightConnector1">
            <a:avLst/>
          </a:prstGeom>
          <a:ln>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24">
            <a:extLst>
              <a:ext uri="{FF2B5EF4-FFF2-40B4-BE49-F238E27FC236}">
                <a16:creationId xmlns:a16="http://schemas.microsoft.com/office/drawing/2014/main" id="{842F7DE5-C88B-413E-92CA-A1C8F9202253}"/>
              </a:ext>
            </a:extLst>
          </p:cNvPr>
          <p:cNvCxnSpPr/>
          <p:nvPr/>
        </p:nvCxnSpPr>
        <p:spPr>
          <a:xfrm>
            <a:off x="6951057" y="4699155"/>
            <a:ext cx="0" cy="114188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26">
            <a:extLst>
              <a:ext uri="{FF2B5EF4-FFF2-40B4-BE49-F238E27FC236}">
                <a16:creationId xmlns:a16="http://schemas.microsoft.com/office/drawing/2014/main" id="{2C07B465-9ECD-4484-9004-27854AA38AF1}"/>
              </a:ext>
            </a:extLst>
          </p:cNvPr>
          <p:cNvCxnSpPr/>
          <p:nvPr/>
        </p:nvCxnSpPr>
        <p:spPr>
          <a:xfrm flipH="1">
            <a:off x="5377240" y="4665411"/>
            <a:ext cx="1243882" cy="120936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29">
            <a:extLst>
              <a:ext uri="{FF2B5EF4-FFF2-40B4-BE49-F238E27FC236}">
                <a16:creationId xmlns:a16="http://schemas.microsoft.com/office/drawing/2014/main" id="{600C4ADD-45BE-41A6-851E-57EE85E4D6AD}"/>
              </a:ext>
            </a:extLst>
          </p:cNvPr>
          <p:cNvCxnSpPr/>
          <p:nvPr/>
        </p:nvCxnSpPr>
        <p:spPr>
          <a:xfrm flipH="1">
            <a:off x="6848500" y="2291697"/>
            <a:ext cx="9838" cy="110607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32">
            <a:extLst>
              <a:ext uri="{FF2B5EF4-FFF2-40B4-BE49-F238E27FC236}">
                <a16:creationId xmlns:a16="http://schemas.microsoft.com/office/drawing/2014/main" id="{73CA577B-C37B-4A7D-9715-87F08B2EDA1C}"/>
              </a:ext>
            </a:extLst>
          </p:cNvPr>
          <p:cNvCxnSpPr/>
          <p:nvPr/>
        </p:nvCxnSpPr>
        <p:spPr>
          <a:xfrm>
            <a:off x="7974189" y="4187040"/>
            <a:ext cx="1170138" cy="5955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35">
            <a:extLst>
              <a:ext uri="{FF2B5EF4-FFF2-40B4-BE49-F238E27FC236}">
                <a16:creationId xmlns:a16="http://schemas.microsoft.com/office/drawing/2014/main" id="{9E4BFEF5-4937-4665-9E7F-33F1749B9818}"/>
              </a:ext>
            </a:extLst>
          </p:cNvPr>
          <p:cNvCxnSpPr/>
          <p:nvPr/>
        </p:nvCxnSpPr>
        <p:spPr>
          <a:xfrm flipH="1">
            <a:off x="4760748" y="4201773"/>
            <a:ext cx="1226522" cy="62543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43">
            <a:extLst>
              <a:ext uri="{FF2B5EF4-FFF2-40B4-BE49-F238E27FC236}">
                <a16:creationId xmlns:a16="http://schemas.microsoft.com/office/drawing/2014/main" id="{98BE0E97-F764-477A-BEAC-A251B5BD2D2A}"/>
              </a:ext>
            </a:extLst>
          </p:cNvPr>
          <p:cNvCxnSpPr/>
          <p:nvPr/>
        </p:nvCxnSpPr>
        <p:spPr>
          <a:xfrm>
            <a:off x="6208408" y="2257215"/>
            <a:ext cx="0" cy="1140553"/>
          </a:xfrm>
          <a:prstGeom prst="straightConnector1">
            <a:avLst/>
          </a:prstGeom>
          <a:ln>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45">
            <a:extLst>
              <a:ext uri="{FF2B5EF4-FFF2-40B4-BE49-F238E27FC236}">
                <a16:creationId xmlns:a16="http://schemas.microsoft.com/office/drawing/2014/main" id="{206B5E82-4EF4-44C4-AB8B-A3412D034D15}"/>
              </a:ext>
            </a:extLst>
          </p:cNvPr>
          <p:cNvCxnSpPr/>
          <p:nvPr/>
        </p:nvCxnSpPr>
        <p:spPr>
          <a:xfrm flipH="1" flipV="1">
            <a:off x="7549156" y="2280755"/>
            <a:ext cx="4595" cy="105999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1" name="Arc 48">
            <a:extLst>
              <a:ext uri="{FF2B5EF4-FFF2-40B4-BE49-F238E27FC236}">
                <a16:creationId xmlns:a16="http://schemas.microsoft.com/office/drawing/2014/main" id="{CA6FD57B-3D93-4E27-9319-4F8368B7A9B0}"/>
              </a:ext>
            </a:extLst>
          </p:cNvPr>
          <p:cNvSpPr/>
          <p:nvPr/>
        </p:nvSpPr>
        <p:spPr>
          <a:xfrm>
            <a:off x="7392225" y="2057958"/>
            <a:ext cx="1306195" cy="1588770"/>
          </a:xfrm>
          <a:prstGeom prst="arc">
            <a:avLst>
              <a:gd name="adj1" fmla="val 15758032"/>
              <a:gd name="adj2" fmla="val 6289711"/>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j-lt"/>
            </a:endParaRPr>
          </a:p>
        </p:txBody>
      </p:sp>
      <p:cxnSp>
        <p:nvCxnSpPr>
          <p:cNvPr id="22" name="Straight Arrow Connector 49">
            <a:extLst>
              <a:ext uri="{FF2B5EF4-FFF2-40B4-BE49-F238E27FC236}">
                <a16:creationId xmlns:a16="http://schemas.microsoft.com/office/drawing/2014/main" id="{C3DD3279-A810-4A06-9788-360604D9EEFB}"/>
              </a:ext>
            </a:extLst>
          </p:cNvPr>
          <p:cNvCxnSpPr>
            <a:stCxn id="21" idx="0"/>
          </p:cNvCxnSpPr>
          <p:nvPr/>
        </p:nvCxnSpPr>
        <p:spPr>
          <a:xfrm flipH="1">
            <a:off x="7885523" y="2067601"/>
            <a:ext cx="58350" cy="43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57">
            <a:extLst>
              <a:ext uri="{FF2B5EF4-FFF2-40B4-BE49-F238E27FC236}">
                <a16:creationId xmlns:a16="http://schemas.microsoft.com/office/drawing/2014/main" id="{55C65622-B197-4ACC-95A9-EB2E5F8E3248}"/>
              </a:ext>
            </a:extLst>
          </p:cNvPr>
          <p:cNvSpPr/>
          <p:nvPr/>
        </p:nvSpPr>
        <p:spPr>
          <a:xfrm>
            <a:off x="8362179" y="2635286"/>
            <a:ext cx="1684504"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900" b="1" dirty="0">
                <a:solidFill>
                  <a:schemeClr val="tx2"/>
                </a:solidFill>
                <a:latin typeface="+mj-lt"/>
              </a:rPr>
              <a:t>Возврат объекта государству чз 10 лет </a:t>
            </a:r>
            <a:r>
              <a:rPr lang="en-US" sz="900" b="1" dirty="0">
                <a:solidFill>
                  <a:schemeClr val="tx2"/>
                </a:solidFill>
                <a:latin typeface="+mj-lt"/>
              </a:rPr>
              <a:t> </a:t>
            </a:r>
          </a:p>
        </p:txBody>
      </p:sp>
      <p:sp>
        <p:nvSpPr>
          <p:cNvPr id="24" name="Rectangle 58">
            <a:extLst>
              <a:ext uri="{FF2B5EF4-FFF2-40B4-BE49-F238E27FC236}">
                <a16:creationId xmlns:a16="http://schemas.microsoft.com/office/drawing/2014/main" id="{9E0850E1-932E-48F5-8A6D-0C76A89B143B}"/>
              </a:ext>
            </a:extLst>
          </p:cNvPr>
          <p:cNvSpPr/>
          <p:nvPr/>
        </p:nvSpPr>
        <p:spPr>
          <a:xfrm>
            <a:off x="5122929" y="2250554"/>
            <a:ext cx="1828128"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solidFill>
                  <a:schemeClr val="tx2"/>
                </a:solidFill>
                <a:latin typeface="+mj-lt"/>
              </a:rPr>
              <a:t>1.</a:t>
            </a:r>
            <a:r>
              <a:rPr lang="ru-RU" sz="800" b="1" dirty="0">
                <a:solidFill>
                  <a:schemeClr val="tx2"/>
                </a:solidFill>
                <a:latin typeface="+mj-lt"/>
              </a:rPr>
              <a:t> Право получения дохода</a:t>
            </a:r>
            <a:r>
              <a:rPr lang="en-US" b="1" dirty="0">
                <a:latin typeface="+mj-lt"/>
              </a:rPr>
              <a:t> </a:t>
            </a:r>
          </a:p>
        </p:txBody>
      </p:sp>
      <p:sp>
        <p:nvSpPr>
          <p:cNvPr id="25" name="Rectangle 62">
            <a:extLst>
              <a:ext uri="{FF2B5EF4-FFF2-40B4-BE49-F238E27FC236}">
                <a16:creationId xmlns:a16="http://schemas.microsoft.com/office/drawing/2014/main" id="{23D36D38-8E0A-4871-9AF3-E61DC4B4CFEC}"/>
              </a:ext>
            </a:extLst>
          </p:cNvPr>
          <p:cNvSpPr/>
          <p:nvPr/>
        </p:nvSpPr>
        <p:spPr>
          <a:xfrm>
            <a:off x="7259457" y="2596153"/>
            <a:ext cx="760260"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solidFill>
                  <a:schemeClr val="tx2"/>
                </a:solidFill>
                <a:latin typeface="+mj-lt"/>
              </a:rPr>
              <a:t>DBFOM</a:t>
            </a:r>
            <a:r>
              <a:rPr lang="en-US" b="1" dirty="0">
                <a:solidFill>
                  <a:schemeClr val="tx2"/>
                </a:solidFill>
                <a:latin typeface="+mj-lt"/>
              </a:rPr>
              <a:t> </a:t>
            </a:r>
          </a:p>
        </p:txBody>
      </p:sp>
      <p:sp>
        <p:nvSpPr>
          <p:cNvPr id="26" name="Rectangle 64">
            <a:extLst>
              <a:ext uri="{FF2B5EF4-FFF2-40B4-BE49-F238E27FC236}">
                <a16:creationId xmlns:a16="http://schemas.microsoft.com/office/drawing/2014/main" id="{4E460F56-CA6A-42B1-B4E6-54FF297C47A4}"/>
              </a:ext>
            </a:extLst>
          </p:cNvPr>
          <p:cNvSpPr/>
          <p:nvPr/>
        </p:nvSpPr>
        <p:spPr>
          <a:xfrm>
            <a:off x="6572985" y="2596153"/>
            <a:ext cx="649629"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dirty="0">
                <a:latin typeface="+mj-lt"/>
              </a:rPr>
              <a:t>ГЧП</a:t>
            </a:r>
            <a:r>
              <a:rPr lang="en-US" b="1" dirty="0">
                <a:latin typeface="+mj-lt"/>
              </a:rPr>
              <a:t> </a:t>
            </a:r>
          </a:p>
        </p:txBody>
      </p:sp>
      <p:sp>
        <p:nvSpPr>
          <p:cNvPr id="27" name="Rectangle 65">
            <a:extLst>
              <a:ext uri="{FF2B5EF4-FFF2-40B4-BE49-F238E27FC236}">
                <a16:creationId xmlns:a16="http://schemas.microsoft.com/office/drawing/2014/main" id="{419A4DD1-2AA6-4012-9C81-A153511A72E2}"/>
              </a:ext>
            </a:extLst>
          </p:cNvPr>
          <p:cNvSpPr/>
          <p:nvPr/>
        </p:nvSpPr>
        <p:spPr>
          <a:xfrm>
            <a:off x="7301437" y="5026448"/>
            <a:ext cx="1084423" cy="49244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800" b="1" dirty="0">
                <a:latin typeface="+mj-lt"/>
              </a:rPr>
              <a:t>Платежи потребителей</a:t>
            </a:r>
            <a:r>
              <a:rPr lang="en-US" b="1" dirty="0">
                <a:latin typeface="+mj-lt"/>
              </a:rPr>
              <a:t> </a:t>
            </a:r>
          </a:p>
        </p:txBody>
      </p:sp>
      <p:sp>
        <p:nvSpPr>
          <p:cNvPr id="28" name="Rectangle 66">
            <a:extLst>
              <a:ext uri="{FF2B5EF4-FFF2-40B4-BE49-F238E27FC236}">
                <a16:creationId xmlns:a16="http://schemas.microsoft.com/office/drawing/2014/main" id="{A42290C6-BF1F-4E3D-87A7-AFF8D3AE42F8}"/>
              </a:ext>
            </a:extLst>
          </p:cNvPr>
          <p:cNvSpPr/>
          <p:nvPr/>
        </p:nvSpPr>
        <p:spPr>
          <a:xfrm>
            <a:off x="4846221" y="4329823"/>
            <a:ext cx="1084423"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800" dirty="0">
                <a:latin typeface="+mj-lt"/>
              </a:rPr>
              <a:t>Договор займа</a:t>
            </a:r>
            <a:r>
              <a:rPr lang="en-US" b="1" dirty="0">
                <a:latin typeface="+mj-lt"/>
              </a:rPr>
              <a:t> </a:t>
            </a:r>
          </a:p>
        </p:txBody>
      </p:sp>
      <p:sp>
        <p:nvSpPr>
          <p:cNvPr id="29" name="Rectangle 67">
            <a:extLst>
              <a:ext uri="{FF2B5EF4-FFF2-40B4-BE49-F238E27FC236}">
                <a16:creationId xmlns:a16="http://schemas.microsoft.com/office/drawing/2014/main" id="{06C8317B-39DD-4F5C-ACF9-8D2B9F9CB49D}"/>
              </a:ext>
            </a:extLst>
          </p:cNvPr>
          <p:cNvSpPr/>
          <p:nvPr/>
        </p:nvSpPr>
        <p:spPr>
          <a:xfrm>
            <a:off x="5035881" y="5395779"/>
            <a:ext cx="1521544"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800" b="1" dirty="0">
                <a:solidFill>
                  <a:schemeClr val="tx2"/>
                </a:solidFill>
                <a:latin typeface="+mj-lt"/>
              </a:rPr>
              <a:t>Контракт на строительство</a:t>
            </a:r>
            <a:r>
              <a:rPr lang="en-US" b="1" dirty="0">
                <a:latin typeface="+mj-lt"/>
              </a:rPr>
              <a:t> </a:t>
            </a:r>
          </a:p>
        </p:txBody>
      </p:sp>
      <p:sp>
        <p:nvSpPr>
          <p:cNvPr id="30" name="Rectangle 68">
            <a:extLst>
              <a:ext uri="{FF2B5EF4-FFF2-40B4-BE49-F238E27FC236}">
                <a16:creationId xmlns:a16="http://schemas.microsoft.com/office/drawing/2014/main" id="{B72386F8-7002-46B5-82E9-81507950355B}"/>
              </a:ext>
            </a:extLst>
          </p:cNvPr>
          <p:cNvSpPr/>
          <p:nvPr/>
        </p:nvSpPr>
        <p:spPr>
          <a:xfrm>
            <a:off x="6355587" y="5249075"/>
            <a:ext cx="1084423"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800" dirty="0">
                <a:latin typeface="+mj-lt"/>
              </a:rPr>
              <a:t>Контракт на услуги</a:t>
            </a:r>
            <a:r>
              <a:rPr lang="en-US" b="1" dirty="0">
                <a:latin typeface="+mj-lt"/>
              </a:rPr>
              <a:t> </a:t>
            </a:r>
          </a:p>
        </p:txBody>
      </p:sp>
      <p:sp>
        <p:nvSpPr>
          <p:cNvPr id="31" name="Rectangle 75">
            <a:extLst>
              <a:ext uri="{FF2B5EF4-FFF2-40B4-BE49-F238E27FC236}">
                <a16:creationId xmlns:a16="http://schemas.microsoft.com/office/drawing/2014/main" id="{BCA34134-FC78-4277-A2B0-BAD41DE710D0}"/>
              </a:ext>
            </a:extLst>
          </p:cNvPr>
          <p:cNvSpPr/>
          <p:nvPr/>
        </p:nvSpPr>
        <p:spPr>
          <a:xfrm>
            <a:off x="7914699" y="4259486"/>
            <a:ext cx="1584407"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800" b="1" dirty="0">
                <a:solidFill>
                  <a:schemeClr val="tx2"/>
                </a:solidFill>
                <a:latin typeface="+mj-lt"/>
              </a:rPr>
              <a:t>Уставные документы</a:t>
            </a:r>
            <a:r>
              <a:rPr lang="en-US" b="1" dirty="0">
                <a:solidFill>
                  <a:schemeClr val="tx2"/>
                </a:solidFill>
                <a:latin typeface="+mj-lt"/>
              </a:rPr>
              <a:t> </a:t>
            </a:r>
          </a:p>
        </p:txBody>
      </p:sp>
      <p:sp>
        <p:nvSpPr>
          <p:cNvPr id="32" name="Rectangle 41">
            <a:extLst>
              <a:ext uri="{FF2B5EF4-FFF2-40B4-BE49-F238E27FC236}">
                <a16:creationId xmlns:a16="http://schemas.microsoft.com/office/drawing/2014/main" id="{768BA5E8-8377-48D4-8095-5695214918E0}"/>
              </a:ext>
            </a:extLst>
          </p:cNvPr>
          <p:cNvSpPr/>
          <p:nvPr/>
        </p:nvSpPr>
        <p:spPr>
          <a:xfrm>
            <a:off x="5152531" y="2526849"/>
            <a:ext cx="1545275"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solidFill>
                  <a:schemeClr val="tx2"/>
                </a:solidFill>
                <a:latin typeface="+mj-lt"/>
              </a:rPr>
              <a:t>2.</a:t>
            </a:r>
            <a:r>
              <a:rPr lang="ru-RU" sz="800" b="1" dirty="0">
                <a:solidFill>
                  <a:schemeClr val="tx2"/>
                </a:solidFill>
                <a:latin typeface="+mj-lt"/>
              </a:rPr>
              <a:t> Плата за доступность</a:t>
            </a:r>
            <a:r>
              <a:rPr lang="en-US" b="1" dirty="0">
                <a:latin typeface="+mj-lt"/>
              </a:rPr>
              <a:t> </a:t>
            </a:r>
          </a:p>
        </p:txBody>
      </p:sp>
      <p:sp>
        <p:nvSpPr>
          <p:cNvPr id="33" name="Rectangle 42">
            <a:extLst>
              <a:ext uri="{FF2B5EF4-FFF2-40B4-BE49-F238E27FC236}">
                <a16:creationId xmlns:a16="http://schemas.microsoft.com/office/drawing/2014/main" id="{17E3FCE1-A376-4EF8-AE1A-C4311E67D8A8}"/>
              </a:ext>
            </a:extLst>
          </p:cNvPr>
          <p:cNvSpPr/>
          <p:nvPr/>
        </p:nvSpPr>
        <p:spPr>
          <a:xfrm>
            <a:off x="5155853" y="2834133"/>
            <a:ext cx="1291529"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solidFill>
                  <a:schemeClr val="tx2"/>
                </a:solidFill>
                <a:latin typeface="+mj-lt"/>
              </a:rPr>
              <a:t>3. </a:t>
            </a:r>
            <a:r>
              <a:rPr lang="ru-RU" sz="800" b="1" dirty="0">
                <a:solidFill>
                  <a:schemeClr val="tx2"/>
                </a:solidFill>
                <a:latin typeface="+mj-lt"/>
              </a:rPr>
              <a:t>Льготы по налогам</a:t>
            </a:r>
            <a:r>
              <a:rPr lang="en-US" b="1" dirty="0">
                <a:latin typeface="+mj-lt"/>
              </a:rPr>
              <a:t> </a:t>
            </a:r>
          </a:p>
        </p:txBody>
      </p:sp>
      <p:sp>
        <p:nvSpPr>
          <p:cNvPr id="34" name="Rechteck 33">
            <a:extLst>
              <a:ext uri="{FF2B5EF4-FFF2-40B4-BE49-F238E27FC236}">
                <a16:creationId xmlns:a16="http://schemas.microsoft.com/office/drawing/2014/main" id="{7471E647-13E9-451E-9AAA-ACF1B5233B79}"/>
              </a:ext>
            </a:extLst>
          </p:cNvPr>
          <p:cNvSpPr/>
          <p:nvPr/>
        </p:nvSpPr>
        <p:spPr>
          <a:xfrm>
            <a:off x="0" y="-2226"/>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35" name="Rechteck 34">
            <a:extLst>
              <a:ext uri="{FF2B5EF4-FFF2-40B4-BE49-F238E27FC236}">
                <a16:creationId xmlns:a16="http://schemas.microsoft.com/office/drawing/2014/main" id="{E21F9C15-A52C-42F1-AAFA-0B22B92B534B}"/>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Tree>
    <p:extLst>
      <p:ext uri="{BB962C8B-B14F-4D97-AF65-F5344CB8AC3E}">
        <p14:creationId xmlns:p14="http://schemas.microsoft.com/office/powerpoint/2010/main" val="3795952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C56F6614-C6BC-4680-94C8-13ED8545CAAA}"/>
              </a:ext>
            </a:extLst>
          </p:cNvPr>
          <p:cNvSpPr>
            <a:spLocks noGrp="1"/>
          </p:cNvSpPr>
          <p:nvPr>
            <p:ph type="sldNum" sz="quarter" idx="4"/>
          </p:nvPr>
        </p:nvSpPr>
        <p:spPr/>
        <p:txBody>
          <a:bodyPr>
            <a:normAutofit fontScale="85000" lnSpcReduction="20000"/>
          </a:bodyPr>
          <a:lstStyle/>
          <a:p>
            <a:fld id="{B19B0651-EE4F-4900-A07F-96A6BFA9D0F0}" type="slidenum">
              <a:rPr lang="ru-RU" smtClean="0">
                <a:latin typeface="+mj-lt"/>
              </a:rPr>
              <a:t>11</a:t>
            </a:fld>
            <a:endParaRPr lang="ru-RU" dirty="0">
              <a:latin typeface="+mj-lt"/>
            </a:endParaRPr>
          </a:p>
        </p:txBody>
      </p:sp>
      <p:sp>
        <p:nvSpPr>
          <p:cNvPr id="4" name="Title 1">
            <a:extLst>
              <a:ext uri="{FF2B5EF4-FFF2-40B4-BE49-F238E27FC236}">
                <a16:creationId xmlns:a16="http://schemas.microsoft.com/office/drawing/2014/main" id="{BB1FD2EB-C6F9-4CFD-A902-B68C63571E16}"/>
              </a:ext>
            </a:extLst>
          </p:cNvPr>
          <p:cNvSpPr>
            <a:spLocks noGrp="1"/>
          </p:cNvSpPr>
          <p:nvPr/>
        </p:nvSpPr>
        <p:spPr>
          <a:xfrm>
            <a:off x="3336202" y="218731"/>
            <a:ext cx="5756890" cy="719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3000" b="1" dirty="0"/>
              <a:t>Базовая структура ГЧП контракта</a:t>
            </a:r>
            <a:br>
              <a:rPr lang="ru-RU" sz="3000" b="1" dirty="0"/>
            </a:br>
            <a:r>
              <a:rPr lang="ru-RU" sz="3000" b="1" dirty="0"/>
              <a:t>с оплатой гос.сектора</a:t>
            </a:r>
            <a:endParaRPr lang="en-US" sz="3000" i="1" dirty="0"/>
          </a:p>
        </p:txBody>
      </p:sp>
      <p:sp>
        <p:nvSpPr>
          <p:cNvPr id="5" name="Rectangle 4">
            <a:extLst>
              <a:ext uri="{FF2B5EF4-FFF2-40B4-BE49-F238E27FC236}">
                <a16:creationId xmlns:a16="http://schemas.microsoft.com/office/drawing/2014/main" id="{BCFEE6BD-053E-41A5-B716-440FE603F22F}"/>
              </a:ext>
            </a:extLst>
          </p:cNvPr>
          <p:cNvSpPr/>
          <p:nvPr/>
        </p:nvSpPr>
        <p:spPr>
          <a:xfrm>
            <a:off x="5863639" y="1269636"/>
            <a:ext cx="1845937" cy="88238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1600" b="1" dirty="0">
                <a:latin typeface="+mj-lt"/>
              </a:rPr>
              <a:t>Администрация Луганской обл.</a:t>
            </a:r>
            <a:endParaRPr lang="en-US" sz="1600" b="1" dirty="0">
              <a:latin typeface="+mj-lt"/>
            </a:endParaRPr>
          </a:p>
        </p:txBody>
      </p:sp>
      <p:sp>
        <p:nvSpPr>
          <p:cNvPr id="6" name="Rectangle 5">
            <a:extLst>
              <a:ext uri="{FF2B5EF4-FFF2-40B4-BE49-F238E27FC236}">
                <a16:creationId xmlns:a16="http://schemas.microsoft.com/office/drawing/2014/main" id="{1989583D-9373-431A-90C9-7343ACE8F7DA}"/>
              </a:ext>
            </a:extLst>
          </p:cNvPr>
          <p:cNvSpPr/>
          <p:nvPr/>
        </p:nvSpPr>
        <p:spPr>
          <a:xfrm>
            <a:off x="6004199" y="3404403"/>
            <a:ext cx="1681410" cy="1153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2400" b="1" dirty="0">
                <a:latin typeface="+mj-lt"/>
              </a:rPr>
              <a:t>СОС Украина</a:t>
            </a:r>
            <a:endParaRPr lang="en-US" b="1" dirty="0">
              <a:latin typeface="+mj-lt"/>
            </a:endParaRPr>
          </a:p>
        </p:txBody>
      </p:sp>
      <p:sp>
        <p:nvSpPr>
          <p:cNvPr id="7" name="Rectangle 6">
            <a:extLst>
              <a:ext uri="{FF2B5EF4-FFF2-40B4-BE49-F238E27FC236}">
                <a16:creationId xmlns:a16="http://schemas.microsoft.com/office/drawing/2014/main" id="{D6BC143A-F204-465E-9DC4-F92723E82FD9}"/>
              </a:ext>
            </a:extLst>
          </p:cNvPr>
          <p:cNvSpPr/>
          <p:nvPr/>
        </p:nvSpPr>
        <p:spPr>
          <a:xfrm>
            <a:off x="8529069" y="5303337"/>
            <a:ext cx="1899581" cy="579611"/>
          </a:xfrm>
          <a:prstGeom prst="rect">
            <a:avLst/>
          </a:prstGeom>
          <a:solidFill>
            <a:srgbClr val="5D7EB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ru-RU" b="1" dirty="0">
                <a:latin typeface="+mj-lt"/>
              </a:rPr>
              <a:t>Учредители</a:t>
            </a:r>
            <a:r>
              <a:rPr lang="en-US" b="1" dirty="0">
                <a:latin typeface="+mj-lt"/>
              </a:rPr>
              <a:t> </a:t>
            </a:r>
          </a:p>
          <a:p>
            <a:endParaRPr lang="en-US" i="1" dirty="0">
              <a:latin typeface="+mj-lt"/>
            </a:endParaRPr>
          </a:p>
        </p:txBody>
      </p:sp>
      <p:sp>
        <p:nvSpPr>
          <p:cNvPr id="8" name="Rectangle 7">
            <a:extLst>
              <a:ext uri="{FF2B5EF4-FFF2-40B4-BE49-F238E27FC236}">
                <a16:creationId xmlns:a16="http://schemas.microsoft.com/office/drawing/2014/main" id="{3E14B1DF-3F05-403C-BD15-037E8AD42554}"/>
              </a:ext>
            </a:extLst>
          </p:cNvPr>
          <p:cNvSpPr/>
          <p:nvPr/>
        </p:nvSpPr>
        <p:spPr>
          <a:xfrm>
            <a:off x="3223366" y="5318740"/>
            <a:ext cx="1947400" cy="612818"/>
          </a:xfrm>
          <a:prstGeom prst="rect">
            <a:avLst/>
          </a:prstGeom>
          <a:solidFill>
            <a:srgbClr val="5D7EB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ru-RU" b="1" dirty="0">
                <a:latin typeface="+mj-lt"/>
              </a:rPr>
              <a:t>Кредиторы</a:t>
            </a:r>
            <a:r>
              <a:rPr lang="en-US" b="1" dirty="0">
                <a:latin typeface="+mj-lt"/>
              </a:rPr>
              <a:t> </a:t>
            </a:r>
          </a:p>
        </p:txBody>
      </p:sp>
      <p:sp>
        <p:nvSpPr>
          <p:cNvPr id="9" name="Rectangle 10">
            <a:extLst>
              <a:ext uri="{FF2B5EF4-FFF2-40B4-BE49-F238E27FC236}">
                <a16:creationId xmlns:a16="http://schemas.microsoft.com/office/drawing/2014/main" id="{7EE08824-F211-4660-97D2-B5C4B0C7A1B7}"/>
              </a:ext>
            </a:extLst>
          </p:cNvPr>
          <p:cNvSpPr/>
          <p:nvPr/>
        </p:nvSpPr>
        <p:spPr>
          <a:xfrm>
            <a:off x="5110017" y="6020143"/>
            <a:ext cx="1681316" cy="608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1600" b="1" dirty="0">
                <a:latin typeface="+mj-lt"/>
              </a:rPr>
              <a:t>Строительная</a:t>
            </a:r>
            <a:r>
              <a:rPr lang="ru-RU" b="1" dirty="0">
                <a:latin typeface="+mj-lt"/>
              </a:rPr>
              <a:t> компания</a:t>
            </a:r>
            <a:endParaRPr lang="en-US" b="1" dirty="0">
              <a:latin typeface="+mj-lt"/>
            </a:endParaRPr>
          </a:p>
        </p:txBody>
      </p:sp>
      <p:sp>
        <p:nvSpPr>
          <p:cNvPr id="10" name="Rectangle 11">
            <a:extLst>
              <a:ext uri="{FF2B5EF4-FFF2-40B4-BE49-F238E27FC236}">
                <a16:creationId xmlns:a16="http://schemas.microsoft.com/office/drawing/2014/main" id="{FC3BA7AF-694E-4C2E-B951-9AC11552E870}"/>
              </a:ext>
            </a:extLst>
          </p:cNvPr>
          <p:cNvSpPr/>
          <p:nvPr/>
        </p:nvSpPr>
        <p:spPr>
          <a:xfrm>
            <a:off x="7036210" y="6058843"/>
            <a:ext cx="1681316" cy="6143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b="1" dirty="0">
                <a:latin typeface="+mj-lt"/>
              </a:rPr>
              <a:t>Поставщики услуг</a:t>
            </a:r>
            <a:endParaRPr lang="en-US" b="1" dirty="0">
              <a:latin typeface="+mj-lt"/>
            </a:endParaRPr>
          </a:p>
        </p:txBody>
      </p:sp>
      <p:cxnSp>
        <p:nvCxnSpPr>
          <p:cNvPr id="11" name="Straight Arrow Connector 24">
            <a:extLst>
              <a:ext uri="{FF2B5EF4-FFF2-40B4-BE49-F238E27FC236}">
                <a16:creationId xmlns:a16="http://schemas.microsoft.com/office/drawing/2014/main" id="{B8056DC5-2435-4CEE-9038-3B3C089170E9}"/>
              </a:ext>
            </a:extLst>
          </p:cNvPr>
          <p:cNvCxnSpPr/>
          <p:nvPr/>
        </p:nvCxnSpPr>
        <p:spPr>
          <a:xfrm>
            <a:off x="7572582" y="4645792"/>
            <a:ext cx="0" cy="114188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26">
            <a:extLst>
              <a:ext uri="{FF2B5EF4-FFF2-40B4-BE49-F238E27FC236}">
                <a16:creationId xmlns:a16="http://schemas.microsoft.com/office/drawing/2014/main" id="{CC8308DE-5DCB-49B3-8258-FC9C0B713C77}"/>
              </a:ext>
            </a:extLst>
          </p:cNvPr>
          <p:cNvCxnSpPr/>
          <p:nvPr/>
        </p:nvCxnSpPr>
        <p:spPr>
          <a:xfrm flipH="1">
            <a:off x="5920265" y="4596475"/>
            <a:ext cx="1243882" cy="120936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29">
            <a:extLst>
              <a:ext uri="{FF2B5EF4-FFF2-40B4-BE49-F238E27FC236}">
                <a16:creationId xmlns:a16="http://schemas.microsoft.com/office/drawing/2014/main" id="{FD0FFD70-5D46-4D60-BFA5-9608B1261E87}"/>
              </a:ext>
            </a:extLst>
          </p:cNvPr>
          <p:cNvCxnSpPr/>
          <p:nvPr/>
        </p:nvCxnSpPr>
        <p:spPr>
          <a:xfrm flipH="1">
            <a:off x="6781495" y="2259354"/>
            <a:ext cx="9838" cy="110607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32">
            <a:extLst>
              <a:ext uri="{FF2B5EF4-FFF2-40B4-BE49-F238E27FC236}">
                <a16:creationId xmlns:a16="http://schemas.microsoft.com/office/drawing/2014/main" id="{63A77CA5-89BF-44B0-80D7-EE6083C721D0}"/>
              </a:ext>
            </a:extLst>
          </p:cNvPr>
          <p:cNvCxnSpPr/>
          <p:nvPr/>
        </p:nvCxnSpPr>
        <p:spPr>
          <a:xfrm>
            <a:off x="7738961" y="4026173"/>
            <a:ext cx="1514538" cy="11749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35">
            <a:extLst>
              <a:ext uri="{FF2B5EF4-FFF2-40B4-BE49-F238E27FC236}">
                <a16:creationId xmlns:a16="http://schemas.microsoft.com/office/drawing/2014/main" id="{379BEDCB-D23A-4047-9EC2-37D792628BFE}"/>
              </a:ext>
            </a:extLst>
          </p:cNvPr>
          <p:cNvCxnSpPr/>
          <p:nvPr/>
        </p:nvCxnSpPr>
        <p:spPr>
          <a:xfrm flipH="1">
            <a:off x="4707295" y="4169430"/>
            <a:ext cx="1212971" cy="107255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43">
            <a:extLst>
              <a:ext uri="{FF2B5EF4-FFF2-40B4-BE49-F238E27FC236}">
                <a16:creationId xmlns:a16="http://schemas.microsoft.com/office/drawing/2014/main" id="{AAEDD5D6-0B16-4C8D-B5E1-4A4F18E50420}"/>
              </a:ext>
            </a:extLst>
          </p:cNvPr>
          <p:cNvCxnSpPr/>
          <p:nvPr/>
        </p:nvCxnSpPr>
        <p:spPr>
          <a:xfrm>
            <a:off x="6141403" y="2224872"/>
            <a:ext cx="0" cy="1140553"/>
          </a:xfrm>
          <a:prstGeom prst="straightConnector1">
            <a:avLst/>
          </a:prstGeom>
          <a:ln>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45">
            <a:extLst>
              <a:ext uri="{FF2B5EF4-FFF2-40B4-BE49-F238E27FC236}">
                <a16:creationId xmlns:a16="http://schemas.microsoft.com/office/drawing/2014/main" id="{815B087D-12B4-4EE9-986C-8658DFA6C9B8}"/>
              </a:ext>
            </a:extLst>
          </p:cNvPr>
          <p:cNvCxnSpPr/>
          <p:nvPr/>
        </p:nvCxnSpPr>
        <p:spPr>
          <a:xfrm flipH="1" flipV="1">
            <a:off x="7482151" y="2248412"/>
            <a:ext cx="4595" cy="105999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8" name="Arc 48">
            <a:extLst>
              <a:ext uri="{FF2B5EF4-FFF2-40B4-BE49-F238E27FC236}">
                <a16:creationId xmlns:a16="http://schemas.microsoft.com/office/drawing/2014/main" id="{2DCB5757-CDF3-42D6-91F3-6A7E6A779F28}"/>
              </a:ext>
            </a:extLst>
          </p:cNvPr>
          <p:cNvSpPr/>
          <p:nvPr/>
        </p:nvSpPr>
        <p:spPr>
          <a:xfrm>
            <a:off x="7325220" y="2025615"/>
            <a:ext cx="1306195" cy="1588770"/>
          </a:xfrm>
          <a:prstGeom prst="arc">
            <a:avLst>
              <a:gd name="adj1" fmla="val 15758032"/>
              <a:gd name="adj2" fmla="val 6289711"/>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j-lt"/>
            </a:endParaRPr>
          </a:p>
        </p:txBody>
      </p:sp>
      <p:cxnSp>
        <p:nvCxnSpPr>
          <p:cNvPr id="19" name="Straight Arrow Connector 49">
            <a:extLst>
              <a:ext uri="{FF2B5EF4-FFF2-40B4-BE49-F238E27FC236}">
                <a16:creationId xmlns:a16="http://schemas.microsoft.com/office/drawing/2014/main" id="{72F884D3-1301-49E5-A2EC-7F00D48F399D}"/>
              </a:ext>
            </a:extLst>
          </p:cNvPr>
          <p:cNvCxnSpPr>
            <a:stCxn id="18" idx="0"/>
          </p:cNvCxnSpPr>
          <p:nvPr/>
        </p:nvCxnSpPr>
        <p:spPr>
          <a:xfrm flipH="1">
            <a:off x="7818518" y="2035258"/>
            <a:ext cx="58350" cy="43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57">
            <a:extLst>
              <a:ext uri="{FF2B5EF4-FFF2-40B4-BE49-F238E27FC236}">
                <a16:creationId xmlns:a16="http://schemas.microsoft.com/office/drawing/2014/main" id="{F648B57C-01EE-4734-ADE2-A3EE547F6B14}"/>
              </a:ext>
            </a:extLst>
          </p:cNvPr>
          <p:cNvSpPr/>
          <p:nvPr/>
        </p:nvSpPr>
        <p:spPr>
          <a:xfrm>
            <a:off x="8295174" y="2602943"/>
            <a:ext cx="1684504"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900" b="1" dirty="0">
                <a:solidFill>
                  <a:schemeClr val="tx2"/>
                </a:solidFill>
                <a:latin typeface="+mj-lt"/>
              </a:rPr>
              <a:t>Возврат объекта государству чз 15 лет </a:t>
            </a:r>
            <a:r>
              <a:rPr lang="en-US" sz="900" b="1" dirty="0">
                <a:solidFill>
                  <a:schemeClr val="tx2"/>
                </a:solidFill>
                <a:latin typeface="+mj-lt"/>
              </a:rPr>
              <a:t> </a:t>
            </a:r>
          </a:p>
        </p:txBody>
      </p:sp>
      <p:sp>
        <p:nvSpPr>
          <p:cNvPr id="21" name="Rectangle 62">
            <a:extLst>
              <a:ext uri="{FF2B5EF4-FFF2-40B4-BE49-F238E27FC236}">
                <a16:creationId xmlns:a16="http://schemas.microsoft.com/office/drawing/2014/main" id="{8D0FCE42-63BF-4FE0-82AB-8F7F98B44CCB}"/>
              </a:ext>
            </a:extLst>
          </p:cNvPr>
          <p:cNvSpPr/>
          <p:nvPr/>
        </p:nvSpPr>
        <p:spPr>
          <a:xfrm>
            <a:off x="7192452" y="2563810"/>
            <a:ext cx="760260"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solidFill>
                  <a:schemeClr val="tx2"/>
                </a:solidFill>
                <a:latin typeface="+mj-lt"/>
              </a:rPr>
              <a:t>DBFOM</a:t>
            </a:r>
            <a:r>
              <a:rPr lang="en-US" b="1" dirty="0">
                <a:solidFill>
                  <a:schemeClr val="tx2"/>
                </a:solidFill>
                <a:latin typeface="+mj-lt"/>
              </a:rPr>
              <a:t> </a:t>
            </a:r>
          </a:p>
        </p:txBody>
      </p:sp>
      <p:sp>
        <p:nvSpPr>
          <p:cNvPr id="22" name="Rectangle 64">
            <a:extLst>
              <a:ext uri="{FF2B5EF4-FFF2-40B4-BE49-F238E27FC236}">
                <a16:creationId xmlns:a16="http://schemas.microsoft.com/office/drawing/2014/main" id="{ECBB2C19-8B5B-46FB-9407-AF872DE92496}"/>
              </a:ext>
            </a:extLst>
          </p:cNvPr>
          <p:cNvSpPr/>
          <p:nvPr/>
        </p:nvSpPr>
        <p:spPr>
          <a:xfrm>
            <a:off x="6505980" y="2563810"/>
            <a:ext cx="649629"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dirty="0">
                <a:latin typeface="+mj-lt"/>
              </a:rPr>
              <a:t>ГЧП</a:t>
            </a:r>
            <a:r>
              <a:rPr lang="en-US" b="1" dirty="0">
                <a:latin typeface="+mj-lt"/>
              </a:rPr>
              <a:t> </a:t>
            </a:r>
          </a:p>
        </p:txBody>
      </p:sp>
      <p:sp>
        <p:nvSpPr>
          <p:cNvPr id="23" name="Rectangle 66">
            <a:extLst>
              <a:ext uri="{FF2B5EF4-FFF2-40B4-BE49-F238E27FC236}">
                <a16:creationId xmlns:a16="http://schemas.microsoft.com/office/drawing/2014/main" id="{0B931131-B813-4A1D-9A4B-B1B7816EEC61}"/>
              </a:ext>
            </a:extLst>
          </p:cNvPr>
          <p:cNvSpPr/>
          <p:nvPr/>
        </p:nvSpPr>
        <p:spPr>
          <a:xfrm>
            <a:off x="5130224" y="4250619"/>
            <a:ext cx="1084423"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800" dirty="0">
                <a:latin typeface="+mj-lt"/>
              </a:rPr>
              <a:t>Договор займа</a:t>
            </a:r>
            <a:r>
              <a:rPr lang="en-US" b="1" dirty="0">
                <a:latin typeface="+mj-lt"/>
              </a:rPr>
              <a:t> </a:t>
            </a:r>
          </a:p>
        </p:txBody>
      </p:sp>
      <p:sp>
        <p:nvSpPr>
          <p:cNvPr id="24" name="Rectangle 67">
            <a:extLst>
              <a:ext uri="{FF2B5EF4-FFF2-40B4-BE49-F238E27FC236}">
                <a16:creationId xmlns:a16="http://schemas.microsoft.com/office/drawing/2014/main" id="{9465B045-202C-4E38-8083-7B9BC0FC4D91}"/>
              </a:ext>
            </a:extLst>
          </p:cNvPr>
          <p:cNvSpPr/>
          <p:nvPr/>
        </p:nvSpPr>
        <p:spPr>
          <a:xfrm>
            <a:off x="5718816" y="5404193"/>
            <a:ext cx="1521544"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800" b="1" dirty="0">
                <a:solidFill>
                  <a:schemeClr val="tx2"/>
                </a:solidFill>
                <a:latin typeface="+mj-lt"/>
              </a:rPr>
              <a:t>Контракт на строительство</a:t>
            </a:r>
            <a:r>
              <a:rPr lang="en-US" b="1" dirty="0">
                <a:latin typeface="+mj-lt"/>
              </a:rPr>
              <a:t> </a:t>
            </a:r>
          </a:p>
        </p:txBody>
      </p:sp>
      <p:sp>
        <p:nvSpPr>
          <p:cNvPr id="25" name="Rectangle 68">
            <a:extLst>
              <a:ext uri="{FF2B5EF4-FFF2-40B4-BE49-F238E27FC236}">
                <a16:creationId xmlns:a16="http://schemas.microsoft.com/office/drawing/2014/main" id="{7D3BD7D7-38AD-4443-A961-74524E4F4299}"/>
              </a:ext>
            </a:extLst>
          </p:cNvPr>
          <p:cNvSpPr/>
          <p:nvPr/>
        </p:nvSpPr>
        <p:spPr>
          <a:xfrm>
            <a:off x="7036211" y="5223810"/>
            <a:ext cx="1084423"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800" dirty="0">
                <a:latin typeface="+mj-lt"/>
              </a:rPr>
              <a:t>Контракт на услуги</a:t>
            </a:r>
            <a:r>
              <a:rPr lang="en-US" b="1" dirty="0">
                <a:latin typeface="+mj-lt"/>
              </a:rPr>
              <a:t> </a:t>
            </a:r>
          </a:p>
        </p:txBody>
      </p:sp>
      <p:sp>
        <p:nvSpPr>
          <p:cNvPr id="26" name="Rectangle 75">
            <a:extLst>
              <a:ext uri="{FF2B5EF4-FFF2-40B4-BE49-F238E27FC236}">
                <a16:creationId xmlns:a16="http://schemas.microsoft.com/office/drawing/2014/main" id="{3CFF674B-9995-4C54-9DEA-E8924381822F}"/>
              </a:ext>
            </a:extLst>
          </p:cNvPr>
          <p:cNvSpPr/>
          <p:nvPr/>
        </p:nvSpPr>
        <p:spPr>
          <a:xfrm>
            <a:off x="7847694" y="4227143"/>
            <a:ext cx="1584407"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800" b="1" dirty="0">
                <a:solidFill>
                  <a:schemeClr val="tx2"/>
                </a:solidFill>
                <a:latin typeface="+mj-lt"/>
              </a:rPr>
              <a:t>Уставные документы</a:t>
            </a:r>
            <a:r>
              <a:rPr lang="en-US" b="1" dirty="0">
                <a:solidFill>
                  <a:schemeClr val="tx2"/>
                </a:solidFill>
                <a:latin typeface="+mj-lt"/>
              </a:rPr>
              <a:t> </a:t>
            </a:r>
          </a:p>
        </p:txBody>
      </p:sp>
      <p:sp>
        <p:nvSpPr>
          <p:cNvPr id="27" name="Rectangle 41">
            <a:extLst>
              <a:ext uri="{FF2B5EF4-FFF2-40B4-BE49-F238E27FC236}">
                <a16:creationId xmlns:a16="http://schemas.microsoft.com/office/drawing/2014/main" id="{49220AD2-E217-4B26-AB73-80BF39AF9783}"/>
              </a:ext>
            </a:extLst>
          </p:cNvPr>
          <p:cNvSpPr/>
          <p:nvPr/>
        </p:nvSpPr>
        <p:spPr>
          <a:xfrm>
            <a:off x="5085526" y="2494506"/>
            <a:ext cx="1545275"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800" b="1" dirty="0">
                <a:solidFill>
                  <a:schemeClr val="tx2"/>
                </a:solidFill>
                <a:latin typeface="+mj-lt"/>
              </a:rPr>
              <a:t>1</a:t>
            </a:r>
            <a:r>
              <a:rPr lang="en-US" sz="800" b="1" dirty="0">
                <a:solidFill>
                  <a:schemeClr val="tx2"/>
                </a:solidFill>
                <a:latin typeface="+mj-lt"/>
              </a:rPr>
              <a:t>.</a:t>
            </a:r>
            <a:r>
              <a:rPr lang="ru-RU" sz="800" b="1" dirty="0">
                <a:solidFill>
                  <a:schemeClr val="tx2"/>
                </a:solidFill>
                <a:latin typeface="+mj-lt"/>
              </a:rPr>
              <a:t> Плата за доступность</a:t>
            </a:r>
            <a:r>
              <a:rPr lang="en-US" b="1" dirty="0">
                <a:latin typeface="+mj-lt"/>
              </a:rPr>
              <a:t> </a:t>
            </a:r>
          </a:p>
        </p:txBody>
      </p:sp>
      <p:sp>
        <p:nvSpPr>
          <p:cNvPr id="28" name="Rectangle 42">
            <a:extLst>
              <a:ext uri="{FF2B5EF4-FFF2-40B4-BE49-F238E27FC236}">
                <a16:creationId xmlns:a16="http://schemas.microsoft.com/office/drawing/2014/main" id="{6BD8708B-7FD2-4512-9A7D-CAA6AE13DE34}"/>
              </a:ext>
            </a:extLst>
          </p:cNvPr>
          <p:cNvSpPr/>
          <p:nvPr/>
        </p:nvSpPr>
        <p:spPr>
          <a:xfrm>
            <a:off x="5088848" y="2801790"/>
            <a:ext cx="1291529"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800" b="1" dirty="0">
                <a:solidFill>
                  <a:schemeClr val="tx2"/>
                </a:solidFill>
                <a:latin typeface="+mj-lt"/>
              </a:rPr>
              <a:t>2</a:t>
            </a:r>
            <a:r>
              <a:rPr lang="en-US" sz="800" b="1" dirty="0">
                <a:solidFill>
                  <a:schemeClr val="tx2"/>
                </a:solidFill>
                <a:latin typeface="+mj-lt"/>
              </a:rPr>
              <a:t>. </a:t>
            </a:r>
            <a:r>
              <a:rPr lang="ru-RU" sz="800" b="1" dirty="0">
                <a:solidFill>
                  <a:schemeClr val="tx2"/>
                </a:solidFill>
                <a:latin typeface="+mj-lt"/>
              </a:rPr>
              <a:t>Льготы по налогам</a:t>
            </a:r>
            <a:r>
              <a:rPr lang="en-US" b="1" dirty="0">
                <a:latin typeface="+mj-lt"/>
              </a:rPr>
              <a:t> </a:t>
            </a:r>
          </a:p>
        </p:txBody>
      </p:sp>
      <p:sp>
        <p:nvSpPr>
          <p:cNvPr id="29" name="Rectangle 33">
            <a:extLst>
              <a:ext uri="{FF2B5EF4-FFF2-40B4-BE49-F238E27FC236}">
                <a16:creationId xmlns:a16="http://schemas.microsoft.com/office/drawing/2014/main" id="{04643219-8062-4A4C-A458-ED8E58596840}"/>
              </a:ext>
            </a:extLst>
          </p:cNvPr>
          <p:cNvSpPr/>
          <p:nvPr/>
        </p:nvSpPr>
        <p:spPr>
          <a:xfrm>
            <a:off x="1763350" y="1005938"/>
            <a:ext cx="3024412" cy="3970318"/>
          </a:xfrm>
          <a:prstGeom prst="rect">
            <a:avLst/>
          </a:prstGeom>
          <a:solidFill>
            <a:schemeClr val="accent4">
              <a:lumMod val="40000"/>
              <a:lumOff val="60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b="1" dirty="0">
                <a:latin typeface="+mj-lt"/>
              </a:rPr>
              <a:t>Создание новых объектов, а также ремонт, модернизация существующей социальной инфраструктуры (15 лет).</a:t>
            </a:r>
            <a:endParaRPr lang="en-US" sz="1200" b="1" dirty="0">
              <a:latin typeface="+mj-lt"/>
            </a:endParaRPr>
          </a:p>
          <a:p>
            <a:endParaRPr lang="ru-RU" sz="1200" b="1" dirty="0">
              <a:latin typeface="+mj-lt"/>
            </a:endParaRPr>
          </a:p>
          <a:p>
            <a:pPr marL="171450" indent="-171450">
              <a:buFontTx/>
              <a:buChar char="-"/>
            </a:pPr>
            <a:r>
              <a:rPr lang="ru-RU" sz="1200" dirty="0">
                <a:latin typeface="+mj-lt"/>
              </a:rPr>
              <a:t>Создание малых групповых домов</a:t>
            </a:r>
          </a:p>
          <a:p>
            <a:pPr marL="171450" indent="-171450">
              <a:buFontTx/>
              <a:buChar char="-"/>
            </a:pPr>
            <a:r>
              <a:rPr lang="ru-RU" sz="1200" dirty="0">
                <a:latin typeface="+mj-lt"/>
              </a:rPr>
              <a:t>Создание сети центров поддержки семей с детьми</a:t>
            </a:r>
          </a:p>
          <a:p>
            <a:pPr marL="171450" indent="-171450">
              <a:buFontTx/>
              <a:buChar char="-"/>
            </a:pPr>
            <a:endParaRPr lang="en-US" sz="1200" dirty="0">
              <a:latin typeface="+mj-lt"/>
            </a:endParaRPr>
          </a:p>
          <a:p>
            <a:r>
              <a:rPr lang="ru-RU" sz="1200" b="1" dirty="0">
                <a:latin typeface="+mj-lt"/>
              </a:rPr>
              <a:t>Вклад государства</a:t>
            </a:r>
            <a:r>
              <a:rPr lang="en-US" sz="1200" b="1" dirty="0">
                <a:latin typeface="+mj-lt"/>
              </a:rPr>
              <a:t>:</a:t>
            </a:r>
            <a:endParaRPr lang="ru-RU" sz="1200" b="1" dirty="0">
              <a:latin typeface="+mj-lt"/>
            </a:endParaRPr>
          </a:p>
          <a:p>
            <a:endParaRPr lang="en-US" sz="1200" b="1" dirty="0">
              <a:latin typeface="+mj-lt"/>
            </a:endParaRPr>
          </a:p>
          <a:p>
            <a:pPr marL="171450" indent="-171450">
              <a:buFontTx/>
              <a:buChar char="-"/>
            </a:pPr>
            <a:r>
              <a:rPr lang="ru-RU" sz="1200" dirty="0">
                <a:latin typeface="+mj-lt"/>
              </a:rPr>
              <a:t>Объекты инфраструктуры</a:t>
            </a:r>
          </a:p>
          <a:p>
            <a:pPr marL="171450" indent="-171450">
              <a:buFontTx/>
              <a:buChar char="-"/>
            </a:pPr>
            <a:r>
              <a:rPr lang="ru-RU" sz="1200" dirty="0">
                <a:latin typeface="+mj-lt"/>
              </a:rPr>
              <a:t>Платежи за доступность (кап.затр. и опер.расходы, оплата за соц.сервисы)</a:t>
            </a:r>
            <a:endParaRPr lang="en-US" sz="1200" dirty="0">
              <a:latin typeface="+mj-lt"/>
            </a:endParaRPr>
          </a:p>
          <a:p>
            <a:pPr marL="171450" indent="-171450">
              <a:buFontTx/>
              <a:buChar char="-"/>
            </a:pPr>
            <a:endParaRPr lang="en-US" sz="1200" b="1" dirty="0">
              <a:latin typeface="+mj-lt"/>
            </a:endParaRPr>
          </a:p>
          <a:p>
            <a:r>
              <a:rPr lang="ru-RU" sz="1200" b="1" dirty="0">
                <a:latin typeface="+mj-lt"/>
              </a:rPr>
              <a:t>Вклад СОС Украины</a:t>
            </a:r>
            <a:r>
              <a:rPr lang="en-US" sz="1200" b="1" dirty="0">
                <a:latin typeface="+mj-lt"/>
              </a:rPr>
              <a:t>:</a:t>
            </a:r>
            <a:endParaRPr lang="ru-RU" sz="1200" b="1" dirty="0">
              <a:latin typeface="+mj-lt"/>
            </a:endParaRPr>
          </a:p>
          <a:p>
            <a:endParaRPr lang="en-US" sz="1200" b="1" dirty="0">
              <a:latin typeface="+mj-lt"/>
            </a:endParaRPr>
          </a:p>
          <a:p>
            <a:pPr marL="171450" indent="-171450">
              <a:buFontTx/>
              <a:buChar char="-"/>
            </a:pPr>
            <a:r>
              <a:rPr lang="ru-RU" sz="1200" dirty="0">
                <a:latin typeface="+mj-lt"/>
              </a:rPr>
              <a:t>Первонач.инвестиции </a:t>
            </a:r>
          </a:p>
          <a:p>
            <a:pPr marL="171450" indent="-171450">
              <a:buFontTx/>
              <a:buChar char="-"/>
            </a:pPr>
            <a:r>
              <a:rPr lang="ru-RU" sz="1200" dirty="0">
                <a:latin typeface="+mj-lt"/>
              </a:rPr>
              <a:t>Устойчивые и качеств.соц.услуги</a:t>
            </a:r>
          </a:p>
          <a:p>
            <a:pPr marL="171450" indent="-171450">
              <a:buFontTx/>
              <a:buChar char="-"/>
            </a:pPr>
            <a:r>
              <a:rPr lang="ru-RU" sz="1200" dirty="0">
                <a:latin typeface="+mj-lt"/>
              </a:rPr>
              <a:t>Передача межд.опыта и технологий</a:t>
            </a:r>
          </a:p>
          <a:p>
            <a:pPr marL="171450" indent="-171450">
              <a:buFontTx/>
              <a:buChar char="-"/>
            </a:pPr>
            <a:r>
              <a:rPr lang="ru-RU" sz="1200" dirty="0"/>
              <a:t>Обучение соц.работников</a:t>
            </a:r>
            <a:endParaRPr lang="en-US" sz="1200" dirty="0"/>
          </a:p>
          <a:p>
            <a:r>
              <a:rPr lang="en-US" sz="1200" dirty="0"/>
              <a:t> </a:t>
            </a:r>
            <a:r>
              <a:rPr lang="en-US" sz="1200" dirty="0">
                <a:latin typeface="+mj-lt"/>
              </a:rPr>
              <a:t>  </a:t>
            </a:r>
          </a:p>
        </p:txBody>
      </p:sp>
      <p:sp>
        <p:nvSpPr>
          <p:cNvPr id="30" name="Rechteck 29">
            <a:extLst>
              <a:ext uri="{FF2B5EF4-FFF2-40B4-BE49-F238E27FC236}">
                <a16:creationId xmlns:a16="http://schemas.microsoft.com/office/drawing/2014/main" id="{C0D5D12C-E3B6-4DBA-82F7-04D0FB1ABF26}"/>
              </a:ext>
            </a:extLst>
          </p:cNvPr>
          <p:cNvSpPr/>
          <p:nvPr/>
        </p:nvSpPr>
        <p:spPr>
          <a:xfrm>
            <a:off x="0" y="-2226"/>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31" name="Rechteck 30">
            <a:extLst>
              <a:ext uri="{FF2B5EF4-FFF2-40B4-BE49-F238E27FC236}">
                <a16:creationId xmlns:a16="http://schemas.microsoft.com/office/drawing/2014/main" id="{8FD5BFA8-3D75-40B1-8E02-471C7CEE31E9}"/>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Tree>
    <p:extLst>
      <p:ext uri="{BB962C8B-B14F-4D97-AF65-F5344CB8AC3E}">
        <p14:creationId xmlns:p14="http://schemas.microsoft.com/office/powerpoint/2010/main" val="2363961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3" y="251767"/>
            <a:ext cx="12087497" cy="1067370"/>
          </a:xfrm>
          <a:solidFill>
            <a:schemeClr val="bg1"/>
          </a:solidFill>
        </p:spPr>
        <p:txBody>
          <a:bodyPr>
            <a:normAutofit/>
          </a:bodyPr>
          <a:lstStyle/>
          <a:p>
            <a:pPr algn="ctr"/>
            <a:r>
              <a:rPr lang="ru-RU" sz="4000" b="1" dirty="0"/>
              <a:t>Когда применяется ГЧП механизм?</a:t>
            </a:r>
            <a:endParaRPr lang="en-US" sz="4000" b="1" dirty="0"/>
          </a:p>
        </p:txBody>
      </p:sp>
      <p:sp>
        <p:nvSpPr>
          <p:cNvPr id="3" name="Content Placeholder 2"/>
          <p:cNvSpPr>
            <a:spLocks noGrp="1"/>
          </p:cNvSpPr>
          <p:nvPr>
            <p:ph idx="1"/>
          </p:nvPr>
        </p:nvSpPr>
        <p:spPr>
          <a:xfrm>
            <a:off x="799092" y="1394332"/>
            <a:ext cx="10515600" cy="4827336"/>
          </a:xfrm>
        </p:spPr>
        <p:txBody>
          <a:bodyPr>
            <a:noAutofit/>
          </a:bodyPr>
          <a:lstStyle/>
          <a:p>
            <a:pPr marL="0" indent="0" algn="ctr">
              <a:buNone/>
            </a:pPr>
            <a:r>
              <a:rPr lang="ru-RU" sz="2500" b="1" dirty="0">
                <a:latin typeface="+mj-lt"/>
              </a:rPr>
              <a:t>Ключевые вопросы:</a:t>
            </a:r>
          </a:p>
          <a:p>
            <a:pPr marL="0" indent="0" algn="ctr">
              <a:buNone/>
            </a:pPr>
            <a:endParaRPr lang="ru-RU" sz="2500" dirty="0">
              <a:latin typeface="+mj-lt"/>
            </a:endParaRPr>
          </a:p>
          <a:p>
            <a:pPr marL="514350" indent="-514350">
              <a:buFont typeface="+mj-lt"/>
              <a:buAutoNum type="arabicPeriod"/>
            </a:pPr>
            <a:r>
              <a:rPr lang="ru-RU" sz="2500" dirty="0">
                <a:latin typeface="+mj-lt"/>
              </a:rPr>
              <a:t>Нужна ли местному сообществу соц.инфраструктура или соц.услуги?</a:t>
            </a:r>
          </a:p>
          <a:p>
            <a:pPr marL="514350" indent="-514350">
              <a:buFont typeface="+mj-lt"/>
              <a:buAutoNum type="arabicPeriod"/>
            </a:pPr>
            <a:r>
              <a:rPr lang="ru-RU" sz="2500" dirty="0">
                <a:latin typeface="+mj-lt"/>
              </a:rPr>
              <a:t>Достаточно ли у государства бюджетных средств на их создание СЕГОДНЯ?</a:t>
            </a:r>
          </a:p>
          <a:p>
            <a:pPr marL="514350" indent="-514350">
              <a:buAutoNum type="arabicPeriod" startAt="2"/>
            </a:pPr>
            <a:r>
              <a:rPr lang="ru-RU" sz="2500" dirty="0">
                <a:latin typeface="+mj-lt"/>
              </a:rPr>
              <a:t>Готово ли государство самостоятельно регулировать РИСКИ недофинансирования строительства и/или некачественного оказания социальных услуг населению?</a:t>
            </a:r>
          </a:p>
          <a:p>
            <a:pPr marL="514350" indent="-514350">
              <a:buAutoNum type="arabicPeriod" startAt="2"/>
            </a:pPr>
            <a:r>
              <a:rPr lang="ru-RU" sz="2500" dirty="0">
                <a:latin typeface="+mj-lt"/>
              </a:rPr>
              <a:t>Достаточно ли у государства квалифицированных кадров, инновационных технологий для обеспечения надлежащего качества социальной инфраструктуры и услуг?</a:t>
            </a:r>
            <a:endParaRPr lang="en-US" sz="2500" dirty="0">
              <a:latin typeface="+mj-lt"/>
            </a:endParaRPr>
          </a:p>
        </p:txBody>
      </p:sp>
      <p:sp>
        <p:nvSpPr>
          <p:cNvPr id="4" name="Rechteck 3">
            <a:extLst>
              <a:ext uri="{FF2B5EF4-FFF2-40B4-BE49-F238E27FC236}">
                <a16:creationId xmlns:a16="http://schemas.microsoft.com/office/drawing/2014/main" id="{023124AE-FFDC-4928-8594-11C2AD3CF5B6}"/>
              </a:ext>
            </a:extLst>
          </p:cNvPr>
          <p:cNvSpPr/>
          <p:nvPr/>
        </p:nvSpPr>
        <p:spPr>
          <a:xfrm>
            <a:off x="0" y="-2226"/>
            <a:ext cx="12192000" cy="8149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5" name="Rechteck 4">
            <a:extLst>
              <a:ext uri="{FF2B5EF4-FFF2-40B4-BE49-F238E27FC236}">
                <a16:creationId xmlns:a16="http://schemas.microsoft.com/office/drawing/2014/main" id="{32685781-5440-4BE5-83A4-915D47FE29C8}"/>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8" name="Rechteck 7">
            <a:extLst>
              <a:ext uri="{FF2B5EF4-FFF2-40B4-BE49-F238E27FC236}">
                <a16:creationId xmlns:a16="http://schemas.microsoft.com/office/drawing/2014/main" id="{D858204E-73CD-4E56-8C4D-1D3E63A17293}"/>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cxnSp>
        <p:nvCxnSpPr>
          <p:cNvPr id="12" name="Gerader Verbinder 11">
            <a:extLst>
              <a:ext uri="{FF2B5EF4-FFF2-40B4-BE49-F238E27FC236}">
                <a16:creationId xmlns:a16="http://schemas.microsoft.com/office/drawing/2014/main" id="{67983B25-E224-4840-B638-0F0AFEEBB124}"/>
              </a:ext>
            </a:extLst>
          </p:cNvPr>
          <p:cNvCxnSpPr>
            <a:cxnSpLocks/>
          </p:cNvCxnSpPr>
          <p:nvPr/>
        </p:nvCxnSpPr>
        <p:spPr>
          <a:xfrm flipH="1">
            <a:off x="721770" y="391755"/>
            <a:ext cx="105269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4ED9C460-3DD4-4EA3-983C-9C6AFA47C919}"/>
              </a:ext>
            </a:extLst>
          </p:cNvPr>
          <p:cNvCxnSpPr>
            <a:cxnSpLocks/>
          </p:cNvCxnSpPr>
          <p:nvPr/>
        </p:nvCxnSpPr>
        <p:spPr>
          <a:xfrm flipH="1">
            <a:off x="721770" y="1191717"/>
            <a:ext cx="1052692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Gerader Verbinder 13">
            <a:extLst>
              <a:ext uri="{FF2B5EF4-FFF2-40B4-BE49-F238E27FC236}">
                <a16:creationId xmlns:a16="http://schemas.microsoft.com/office/drawing/2014/main" id="{C77C0A2F-16D3-43EF-ACD1-BA7C408A4D42}"/>
              </a:ext>
            </a:extLst>
          </p:cNvPr>
          <p:cNvCxnSpPr>
            <a:cxnSpLocks/>
          </p:cNvCxnSpPr>
          <p:nvPr/>
        </p:nvCxnSpPr>
        <p:spPr>
          <a:xfrm flipH="1">
            <a:off x="721770" y="2067891"/>
            <a:ext cx="1052692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852057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161" t="16620" r="1924"/>
          <a:stretch/>
        </p:blipFill>
        <p:spPr>
          <a:xfrm>
            <a:off x="1099207" y="888910"/>
            <a:ext cx="9760725" cy="5702342"/>
          </a:xfrm>
          <a:prstGeom prst="rect">
            <a:avLst/>
          </a:prstGeom>
        </p:spPr>
      </p:pic>
      <p:sp>
        <p:nvSpPr>
          <p:cNvPr id="6" name="Title 4"/>
          <p:cNvSpPr>
            <a:spLocks noGrp="1"/>
          </p:cNvSpPr>
          <p:nvPr>
            <p:ph type="title"/>
          </p:nvPr>
        </p:nvSpPr>
        <p:spPr>
          <a:xfrm>
            <a:off x="721770" y="563363"/>
            <a:ext cx="10515600" cy="329819"/>
          </a:xfrm>
        </p:spPr>
        <p:txBody>
          <a:bodyPr>
            <a:noAutofit/>
          </a:bodyPr>
          <a:lstStyle/>
          <a:p>
            <a:pPr algn="ctr"/>
            <a:r>
              <a:rPr lang="ru-RU" sz="4000" b="1" dirty="0"/>
              <a:t>ГЧП </a:t>
            </a:r>
            <a:r>
              <a:rPr lang="en-US" sz="4000" b="1" dirty="0"/>
              <a:t>vs</a:t>
            </a:r>
            <a:r>
              <a:rPr lang="ru-RU" sz="4000" b="1" dirty="0"/>
              <a:t> Госзаказ</a:t>
            </a:r>
            <a:endParaRPr lang="en-US" sz="4000" b="1" dirty="0"/>
          </a:p>
        </p:txBody>
      </p:sp>
      <p:sp>
        <p:nvSpPr>
          <p:cNvPr id="5" name="Rechteck 4">
            <a:extLst>
              <a:ext uri="{FF2B5EF4-FFF2-40B4-BE49-F238E27FC236}">
                <a16:creationId xmlns:a16="http://schemas.microsoft.com/office/drawing/2014/main" id="{78852F92-5445-4DC4-B158-0A62B6122A47}"/>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8" name="Rechteck 7">
            <a:extLst>
              <a:ext uri="{FF2B5EF4-FFF2-40B4-BE49-F238E27FC236}">
                <a16:creationId xmlns:a16="http://schemas.microsoft.com/office/drawing/2014/main" id="{A076F8F6-E78F-4F50-9094-29BD30071620}"/>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cxnSp>
        <p:nvCxnSpPr>
          <p:cNvPr id="10" name="Gerader Verbinder 9">
            <a:extLst>
              <a:ext uri="{FF2B5EF4-FFF2-40B4-BE49-F238E27FC236}">
                <a16:creationId xmlns:a16="http://schemas.microsoft.com/office/drawing/2014/main" id="{1033A821-034E-4D8C-89E7-DF44BF97A073}"/>
              </a:ext>
            </a:extLst>
          </p:cNvPr>
          <p:cNvCxnSpPr>
            <a:cxnSpLocks/>
          </p:cNvCxnSpPr>
          <p:nvPr/>
        </p:nvCxnSpPr>
        <p:spPr>
          <a:xfrm flipH="1">
            <a:off x="793690" y="404818"/>
            <a:ext cx="105269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AD1D2453-4789-4CFC-B03E-82B59A58B621}"/>
              </a:ext>
            </a:extLst>
          </p:cNvPr>
          <p:cNvCxnSpPr>
            <a:cxnSpLocks/>
          </p:cNvCxnSpPr>
          <p:nvPr/>
        </p:nvCxnSpPr>
        <p:spPr>
          <a:xfrm flipH="1">
            <a:off x="793690" y="1058092"/>
            <a:ext cx="1052692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158778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5012"/>
            <a:ext cx="10515600" cy="732155"/>
          </a:xfrm>
        </p:spPr>
        <p:txBody>
          <a:bodyPr>
            <a:normAutofit/>
          </a:bodyPr>
          <a:lstStyle/>
          <a:p>
            <a:pPr algn="ctr"/>
            <a:r>
              <a:rPr lang="ru-RU" sz="4000" b="1" dirty="0"/>
              <a:t>Денежные потоки при ГЧП и госзаказе</a:t>
            </a:r>
            <a:endParaRPr lang="en-US" sz="4000" b="1"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7347" y="2748301"/>
            <a:ext cx="5047185" cy="24940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4044" y="2748301"/>
            <a:ext cx="5152943" cy="24940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2"/>
          <p:cNvSpPr txBox="1">
            <a:spLocks noChangeArrowheads="1"/>
          </p:cNvSpPr>
          <p:nvPr/>
        </p:nvSpPr>
        <p:spPr bwMode="auto">
          <a:xfrm>
            <a:off x="1885553" y="2157692"/>
            <a:ext cx="23907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Font typeface="Arial" panose="020B0604020202020204" pitchFamily="34" charset="0"/>
              <a:buChar char="•"/>
              <a:defRPr sz="3200">
                <a:solidFill>
                  <a:schemeClr val="tx1"/>
                </a:solidFill>
                <a:latin typeface="맑은 고딕" panose="020B0503020000020004" pitchFamily="34" charset="-127"/>
                <a:ea typeface="맑은 고딕" panose="020B0503020000020004" pitchFamily="34"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34" charset="-127"/>
                <a:ea typeface="맑은 고딕" panose="020B0503020000020004" pitchFamily="34"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34" charset="-127"/>
                <a:ea typeface="맑은 고딕" panose="020B0503020000020004" pitchFamily="34"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5pPr>
            <a:lvl6pPr marL="2514600" indent="-228600" eaLnBrk="0" fontAlgn="base" latinLnBrk="1"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6pPr>
            <a:lvl7pPr marL="2971800" indent="-228600" eaLnBrk="0" fontAlgn="base" latinLnBrk="1"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7pPr>
            <a:lvl8pPr marL="3429000" indent="-228600" eaLnBrk="0" fontAlgn="base" latinLnBrk="1"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8pPr>
            <a:lvl9pPr marL="3886200" indent="-228600" eaLnBrk="0" fontAlgn="base" latinLnBrk="1"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9pPr>
          </a:lstStyle>
          <a:p>
            <a:pPr algn="ctr" eaLnBrk="1" hangingPunct="1">
              <a:spcBef>
                <a:spcPct val="0"/>
              </a:spcBef>
              <a:buFontTx/>
              <a:buNone/>
            </a:pPr>
            <a:r>
              <a:rPr lang="ru-RU" altLang="ko-KR" sz="3600" b="1" dirty="0">
                <a:latin typeface="Calibri Light" panose="020F0302020204030204" pitchFamily="34" charset="0"/>
                <a:cs typeface="Calibri Light" panose="020F0302020204030204" pitchFamily="34" charset="0"/>
              </a:rPr>
              <a:t>Госзаказ</a:t>
            </a:r>
            <a:endParaRPr kumimoji="0" lang="ko-KR" altLang="en-US" sz="3600" b="1" dirty="0">
              <a:latin typeface="Calibri Light" panose="020F0302020204030204" pitchFamily="34" charset="0"/>
              <a:cs typeface="Calibri Light" panose="020F0302020204030204" pitchFamily="34" charset="0"/>
            </a:endParaRPr>
          </a:p>
        </p:txBody>
      </p:sp>
      <p:sp>
        <p:nvSpPr>
          <p:cNvPr id="7" name="TextBox 2"/>
          <p:cNvSpPr txBox="1">
            <a:spLocks noChangeArrowheads="1"/>
          </p:cNvSpPr>
          <p:nvPr/>
        </p:nvSpPr>
        <p:spPr bwMode="auto">
          <a:xfrm>
            <a:off x="7625129" y="2157691"/>
            <a:ext cx="23907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Font typeface="Arial" panose="020B0604020202020204" pitchFamily="34" charset="0"/>
              <a:buChar char="•"/>
              <a:defRPr sz="3200">
                <a:solidFill>
                  <a:schemeClr val="tx1"/>
                </a:solidFill>
                <a:latin typeface="맑은 고딕" panose="020B0503020000020004" pitchFamily="34" charset="-127"/>
                <a:ea typeface="맑은 고딕" panose="020B0503020000020004" pitchFamily="34"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34" charset="-127"/>
                <a:ea typeface="맑은 고딕" panose="020B0503020000020004" pitchFamily="34"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34" charset="-127"/>
                <a:ea typeface="맑은 고딕" panose="020B0503020000020004" pitchFamily="34"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5pPr>
            <a:lvl6pPr marL="2514600" indent="-228600" eaLnBrk="0" fontAlgn="base" latinLnBrk="1"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6pPr>
            <a:lvl7pPr marL="2971800" indent="-228600" eaLnBrk="0" fontAlgn="base" latinLnBrk="1"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7pPr>
            <a:lvl8pPr marL="3429000" indent="-228600" eaLnBrk="0" fontAlgn="base" latinLnBrk="1"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8pPr>
            <a:lvl9pPr marL="3886200" indent="-228600" eaLnBrk="0" fontAlgn="base" latinLnBrk="1"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9pPr>
          </a:lstStyle>
          <a:p>
            <a:pPr algn="ctr" eaLnBrk="1" hangingPunct="1">
              <a:spcBef>
                <a:spcPct val="0"/>
              </a:spcBef>
              <a:buFontTx/>
              <a:buNone/>
            </a:pPr>
            <a:r>
              <a:rPr lang="ru-RU" altLang="ko-KR" sz="3600" dirty="0">
                <a:latin typeface="Calibri Light "/>
              </a:rPr>
              <a:t>ГЧП</a:t>
            </a:r>
            <a:endParaRPr kumimoji="0" lang="ko-KR" altLang="en-US" sz="3600" dirty="0">
              <a:latin typeface="Calibri Light "/>
            </a:endParaRPr>
          </a:p>
        </p:txBody>
      </p:sp>
      <p:sp>
        <p:nvSpPr>
          <p:cNvPr id="8" name="Rechteck 7">
            <a:extLst>
              <a:ext uri="{FF2B5EF4-FFF2-40B4-BE49-F238E27FC236}">
                <a16:creationId xmlns:a16="http://schemas.microsoft.com/office/drawing/2014/main" id="{C64C5456-A22A-4941-A9CB-DDB15CC24386}"/>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10" name="Rechteck 9">
            <a:extLst>
              <a:ext uri="{FF2B5EF4-FFF2-40B4-BE49-F238E27FC236}">
                <a16:creationId xmlns:a16="http://schemas.microsoft.com/office/drawing/2014/main" id="{E7D0A7CF-439D-44CB-A367-73261BD963B0}"/>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cxnSp>
        <p:nvCxnSpPr>
          <p:cNvPr id="16" name="Gerader Verbinder 15">
            <a:extLst>
              <a:ext uri="{FF2B5EF4-FFF2-40B4-BE49-F238E27FC236}">
                <a16:creationId xmlns:a16="http://schemas.microsoft.com/office/drawing/2014/main" id="{1554F10E-9C68-4FA6-8C3D-DFAFA49E5585}"/>
              </a:ext>
            </a:extLst>
          </p:cNvPr>
          <p:cNvCxnSpPr>
            <a:cxnSpLocks/>
          </p:cNvCxnSpPr>
          <p:nvPr/>
        </p:nvCxnSpPr>
        <p:spPr>
          <a:xfrm flipH="1">
            <a:off x="702250" y="679138"/>
            <a:ext cx="105269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34458FD7-2778-4D6F-A30E-D6B8DA420CEB}"/>
              </a:ext>
            </a:extLst>
          </p:cNvPr>
          <p:cNvCxnSpPr>
            <a:cxnSpLocks/>
          </p:cNvCxnSpPr>
          <p:nvPr/>
        </p:nvCxnSpPr>
        <p:spPr>
          <a:xfrm flipH="1">
            <a:off x="702249" y="1413786"/>
            <a:ext cx="1052692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93093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1207008" y="1832283"/>
            <a:ext cx="24384" cy="45598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55776" y="6392091"/>
            <a:ext cx="78272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706880" y="2425119"/>
            <a:ext cx="2438400" cy="1319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mj-lt"/>
              </a:rPr>
              <a:t>Риски гос.партнера</a:t>
            </a:r>
            <a:endParaRPr lang="en-US" b="1" dirty="0">
              <a:latin typeface="+mj-lt"/>
            </a:endParaRPr>
          </a:p>
        </p:txBody>
      </p:sp>
      <p:sp>
        <p:nvSpPr>
          <p:cNvPr id="13" name="Rectangle 12"/>
          <p:cNvSpPr/>
          <p:nvPr/>
        </p:nvSpPr>
        <p:spPr>
          <a:xfrm>
            <a:off x="1706880" y="3744903"/>
            <a:ext cx="2438400" cy="131978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latin typeface="+mj-lt"/>
              </a:rPr>
              <a:t>Транзакционные издержки</a:t>
            </a:r>
            <a:endParaRPr lang="en-US" b="1" dirty="0">
              <a:solidFill>
                <a:schemeClr val="tx1"/>
              </a:solidFill>
              <a:latin typeface="+mj-lt"/>
            </a:endParaRPr>
          </a:p>
        </p:txBody>
      </p:sp>
      <p:sp>
        <p:nvSpPr>
          <p:cNvPr id="14" name="Rectangle 13"/>
          <p:cNvSpPr/>
          <p:nvPr/>
        </p:nvSpPr>
        <p:spPr>
          <a:xfrm>
            <a:off x="1706880" y="5064687"/>
            <a:ext cx="2438400" cy="128778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n w="0"/>
                <a:solidFill>
                  <a:schemeClr val="tx1"/>
                </a:solidFill>
                <a:effectLst>
                  <a:outerShdw blurRad="38100" dist="19050" dir="2700000" algn="tl" rotWithShape="0">
                    <a:schemeClr val="dk1">
                      <a:alpha val="40000"/>
                    </a:schemeClr>
                  </a:outerShdw>
                </a:effectLst>
                <a:latin typeface="+mj-lt"/>
              </a:rPr>
              <a:t>Операционные расходы жизненного цикла контракта</a:t>
            </a:r>
            <a:endParaRPr lang="en-US" b="1" dirty="0">
              <a:latin typeface="+mj-lt"/>
            </a:endParaRPr>
          </a:p>
        </p:txBody>
      </p:sp>
      <p:sp>
        <p:nvSpPr>
          <p:cNvPr id="15" name="Rectangle 14"/>
          <p:cNvSpPr/>
          <p:nvPr/>
        </p:nvSpPr>
        <p:spPr>
          <a:xfrm>
            <a:off x="5492496" y="2976807"/>
            <a:ext cx="2438400" cy="441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mj-lt"/>
              </a:rPr>
              <a:t>Риски гос.партнера</a:t>
            </a:r>
            <a:endParaRPr lang="en-US" b="1" dirty="0">
              <a:latin typeface="+mj-lt"/>
            </a:endParaRPr>
          </a:p>
        </p:txBody>
      </p:sp>
      <p:sp>
        <p:nvSpPr>
          <p:cNvPr id="16" name="Rectangle 15"/>
          <p:cNvSpPr/>
          <p:nvPr/>
        </p:nvSpPr>
        <p:spPr>
          <a:xfrm>
            <a:off x="5492496" y="2422643"/>
            <a:ext cx="2438400" cy="55416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mj-lt"/>
              </a:rPr>
              <a:t>Эффективность (</a:t>
            </a:r>
            <a:r>
              <a:rPr lang="en-US" b="1" dirty="0" err="1">
                <a:latin typeface="+mj-lt"/>
              </a:rPr>
              <a:t>VfM</a:t>
            </a:r>
            <a:r>
              <a:rPr lang="ru-RU" b="1" dirty="0">
                <a:latin typeface="+mj-lt"/>
              </a:rPr>
              <a:t>)</a:t>
            </a:r>
            <a:endParaRPr lang="en-US" b="1" dirty="0">
              <a:latin typeface="+mj-lt"/>
            </a:endParaRPr>
          </a:p>
        </p:txBody>
      </p:sp>
      <p:sp>
        <p:nvSpPr>
          <p:cNvPr id="17" name="Rectangle 16"/>
          <p:cNvSpPr/>
          <p:nvPr/>
        </p:nvSpPr>
        <p:spPr>
          <a:xfrm>
            <a:off x="5492496" y="5407587"/>
            <a:ext cx="2438400" cy="94488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n w="0"/>
                <a:solidFill>
                  <a:schemeClr val="tx1"/>
                </a:solidFill>
                <a:effectLst>
                  <a:outerShdw blurRad="38100" dist="19050" dir="2700000" algn="tl" rotWithShape="0">
                    <a:schemeClr val="dk1">
                      <a:alpha val="40000"/>
                    </a:schemeClr>
                  </a:outerShdw>
                </a:effectLst>
                <a:latin typeface="+mj-lt"/>
              </a:rPr>
              <a:t>Операционные расходы жизненного цикла контракта</a:t>
            </a:r>
            <a:endParaRPr lang="en-US" b="1" dirty="0">
              <a:latin typeface="+mj-lt"/>
            </a:endParaRPr>
          </a:p>
        </p:txBody>
      </p:sp>
      <p:sp>
        <p:nvSpPr>
          <p:cNvPr id="18" name="Rectangle 17"/>
          <p:cNvSpPr/>
          <p:nvPr/>
        </p:nvSpPr>
        <p:spPr>
          <a:xfrm>
            <a:off x="5492496" y="3418195"/>
            <a:ext cx="2438400" cy="198939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latin typeface="+mj-lt"/>
              </a:rPr>
              <a:t>Транзакционные издержки</a:t>
            </a:r>
            <a:endParaRPr lang="en-US" b="1" dirty="0">
              <a:latin typeface="+mj-lt"/>
            </a:endParaRPr>
          </a:p>
        </p:txBody>
      </p:sp>
      <p:sp>
        <p:nvSpPr>
          <p:cNvPr id="22" name="Plus 21"/>
          <p:cNvSpPr/>
          <p:nvPr/>
        </p:nvSpPr>
        <p:spPr>
          <a:xfrm>
            <a:off x="4669536" y="4234107"/>
            <a:ext cx="353568" cy="414528"/>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3" name="Minus 22"/>
          <p:cNvSpPr/>
          <p:nvPr/>
        </p:nvSpPr>
        <p:spPr>
          <a:xfrm>
            <a:off x="4620768" y="3031671"/>
            <a:ext cx="414528" cy="402336"/>
          </a:xfrm>
          <a:prstGeom prst="mathMin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24" name="Minus 23"/>
          <p:cNvSpPr/>
          <p:nvPr/>
        </p:nvSpPr>
        <p:spPr>
          <a:xfrm>
            <a:off x="4648200" y="5633139"/>
            <a:ext cx="414528" cy="402336"/>
          </a:xfrm>
          <a:prstGeom prst="mathMin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5" name="Rectangle 24"/>
          <p:cNvSpPr/>
          <p:nvPr/>
        </p:nvSpPr>
        <p:spPr>
          <a:xfrm>
            <a:off x="9083040" y="2416071"/>
            <a:ext cx="2718816" cy="55416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mj-lt"/>
              </a:rPr>
              <a:t>Управление расходами</a:t>
            </a:r>
            <a:endParaRPr lang="en-US" b="1" dirty="0">
              <a:latin typeface="+mj-lt"/>
            </a:endParaRPr>
          </a:p>
        </p:txBody>
      </p:sp>
      <p:sp>
        <p:nvSpPr>
          <p:cNvPr id="26" name="Rectangle 25"/>
          <p:cNvSpPr/>
          <p:nvPr/>
        </p:nvSpPr>
        <p:spPr>
          <a:xfrm>
            <a:off x="9083040" y="5701053"/>
            <a:ext cx="2718816" cy="55416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mj-lt"/>
              </a:rPr>
              <a:t>Использование</a:t>
            </a:r>
            <a:endParaRPr lang="en-US" b="1" dirty="0">
              <a:latin typeface="+mj-lt"/>
            </a:endParaRPr>
          </a:p>
        </p:txBody>
      </p:sp>
      <p:sp>
        <p:nvSpPr>
          <p:cNvPr id="27" name="Rectangle 26"/>
          <p:cNvSpPr/>
          <p:nvPr/>
        </p:nvSpPr>
        <p:spPr>
          <a:xfrm>
            <a:off x="9083040" y="5027159"/>
            <a:ext cx="2718816" cy="55416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mj-lt"/>
              </a:rPr>
              <a:t>Управление рисками</a:t>
            </a:r>
            <a:endParaRPr lang="en-US" b="1" dirty="0">
              <a:latin typeface="+mj-lt"/>
            </a:endParaRPr>
          </a:p>
        </p:txBody>
      </p:sp>
      <p:sp>
        <p:nvSpPr>
          <p:cNvPr id="28" name="Rectangle 27"/>
          <p:cNvSpPr/>
          <p:nvPr/>
        </p:nvSpPr>
        <p:spPr>
          <a:xfrm>
            <a:off x="9083040" y="4348979"/>
            <a:ext cx="2718816" cy="55416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mj-lt"/>
              </a:rPr>
              <a:t>Инновации</a:t>
            </a:r>
            <a:endParaRPr lang="en-US" b="1" dirty="0">
              <a:latin typeface="+mj-lt"/>
            </a:endParaRPr>
          </a:p>
        </p:txBody>
      </p:sp>
      <p:sp>
        <p:nvSpPr>
          <p:cNvPr id="29" name="Rectangle 28"/>
          <p:cNvSpPr/>
          <p:nvPr/>
        </p:nvSpPr>
        <p:spPr>
          <a:xfrm>
            <a:off x="9083040" y="3679943"/>
            <a:ext cx="2718816" cy="55416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mj-lt"/>
              </a:rPr>
              <a:t>Надежность и результативность</a:t>
            </a:r>
            <a:endParaRPr lang="en-US" b="1" dirty="0">
              <a:latin typeface="+mj-lt"/>
            </a:endParaRPr>
          </a:p>
        </p:txBody>
      </p:sp>
      <p:sp>
        <p:nvSpPr>
          <p:cNvPr id="30" name="Rectangle 29"/>
          <p:cNvSpPr/>
          <p:nvPr/>
        </p:nvSpPr>
        <p:spPr>
          <a:xfrm>
            <a:off x="9083040" y="3032243"/>
            <a:ext cx="2718816" cy="55416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mj-lt"/>
              </a:rPr>
              <a:t>Управление жизненным циклом контракта</a:t>
            </a:r>
            <a:endParaRPr lang="en-US" b="1" dirty="0">
              <a:latin typeface="+mj-lt"/>
            </a:endParaRPr>
          </a:p>
        </p:txBody>
      </p:sp>
      <p:cxnSp>
        <p:nvCxnSpPr>
          <p:cNvPr id="32" name="Straight Connector 31"/>
          <p:cNvCxnSpPr/>
          <p:nvPr/>
        </p:nvCxnSpPr>
        <p:spPr>
          <a:xfrm>
            <a:off x="4145280" y="2422643"/>
            <a:ext cx="1347216" cy="55416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145280" y="3418195"/>
            <a:ext cx="1347216" cy="33261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145280" y="5048781"/>
            <a:ext cx="1347216" cy="34261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7930896" y="2408640"/>
            <a:ext cx="1152144" cy="1981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930896" y="2976807"/>
            <a:ext cx="1152144" cy="327841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42" name="Title 1"/>
          <p:cNvSpPr txBox="1">
            <a:spLocks/>
          </p:cNvSpPr>
          <p:nvPr/>
        </p:nvSpPr>
        <p:spPr>
          <a:xfrm>
            <a:off x="1706880" y="1650022"/>
            <a:ext cx="2438400" cy="4590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3200" b="1" dirty="0"/>
              <a:t>Госзаказ</a:t>
            </a:r>
            <a:endParaRPr lang="en-US" sz="3200" b="1" dirty="0"/>
          </a:p>
        </p:txBody>
      </p:sp>
      <p:sp>
        <p:nvSpPr>
          <p:cNvPr id="43" name="Title 1"/>
          <p:cNvSpPr txBox="1">
            <a:spLocks/>
          </p:cNvSpPr>
          <p:nvPr/>
        </p:nvSpPr>
        <p:spPr>
          <a:xfrm>
            <a:off x="5492496" y="1682265"/>
            <a:ext cx="2438400" cy="4590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3200" b="1" dirty="0"/>
              <a:t>ГЧП</a:t>
            </a:r>
            <a:endParaRPr lang="en-US" sz="3200" b="1" dirty="0"/>
          </a:p>
        </p:txBody>
      </p:sp>
      <p:sp>
        <p:nvSpPr>
          <p:cNvPr id="44" name="Title 1"/>
          <p:cNvSpPr txBox="1">
            <a:spLocks/>
          </p:cNvSpPr>
          <p:nvPr/>
        </p:nvSpPr>
        <p:spPr>
          <a:xfrm>
            <a:off x="359664" y="1323314"/>
            <a:ext cx="1475232" cy="529210"/>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b="1" dirty="0"/>
              <a:t>Стоимость/</a:t>
            </a:r>
          </a:p>
          <a:p>
            <a:pPr algn="ctr"/>
            <a:r>
              <a:rPr lang="ru-RU" sz="2400" b="1" dirty="0"/>
              <a:t>Цена</a:t>
            </a:r>
            <a:endParaRPr lang="en-US" sz="2400" b="1" dirty="0"/>
          </a:p>
        </p:txBody>
      </p:sp>
      <p:sp>
        <p:nvSpPr>
          <p:cNvPr id="36" name="Rechteck 35">
            <a:extLst>
              <a:ext uri="{FF2B5EF4-FFF2-40B4-BE49-F238E27FC236}">
                <a16:creationId xmlns:a16="http://schemas.microsoft.com/office/drawing/2014/main" id="{98E002E7-EE01-405D-AF5D-6D1206209C9D}"/>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38" name="Rechteck 37">
            <a:extLst>
              <a:ext uri="{FF2B5EF4-FFF2-40B4-BE49-F238E27FC236}">
                <a16:creationId xmlns:a16="http://schemas.microsoft.com/office/drawing/2014/main" id="{C2A84620-F19D-4868-8B01-3EAA0422BC14}"/>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34" name="Title 1"/>
          <p:cNvSpPr txBox="1">
            <a:spLocks/>
          </p:cNvSpPr>
          <p:nvPr/>
        </p:nvSpPr>
        <p:spPr>
          <a:xfrm>
            <a:off x="600891" y="346144"/>
            <a:ext cx="10789920" cy="679869"/>
          </a:xfrm>
          <a:prstGeom prst="rect">
            <a:avLst/>
          </a:prstGeom>
          <a:solidFill>
            <a:schemeClr val="accent1"/>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a:solidFill>
                  <a:schemeClr val="bg1"/>
                </a:solidFill>
              </a:rPr>
              <a:t>Эффективность ГЧП</a:t>
            </a:r>
            <a:endParaRPr lang="en-US" b="1" dirty="0">
              <a:solidFill>
                <a:schemeClr val="bg1"/>
              </a:solidFill>
            </a:endParaRPr>
          </a:p>
        </p:txBody>
      </p:sp>
    </p:spTree>
    <p:extLst>
      <p:ext uri="{BB962C8B-B14F-4D97-AF65-F5344CB8AC3E}">
        <p14:creationId xmlns:p14="http://schemas.microsoft.com/office/powerpoint/2010/main" val="1990873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17920" y="1731295"/>
            <a:ext cx="5273040" cy="4795432"/>
          </a:xfrm>
          <a:ln>
            <a:solidFill>
              <a:schemeClr val="accent1"/>
            </a:solidFill>
          </a:ln>
        </p:spPr>
        <p:style>
          <a:lnRef idx="2">
            <a:schemeClr val="accent5"/>
          </a:lnRef>
          <a:fillRef idx="1">
            <a:schemeClr val="lt1"/>
          </a:fillRef>
          <a:effectRef idx="0">
            <a:schemeClr val="accent5"/>
          </a:effectRef>
          <a:fontRef idx="minor">
            <a:schemeClr val="dk1"/>
          </a:fontRef>
        </p:style>
        <p:txBody>
          <a:bodyPr>
            <a:normAutofit fontScale="85000" lnSpcReduction="10000"/>
          </a:bodyPr>
          <a:lstStyle/>
          <a:p>
            <a:pPr marL="0" indent="0" algn="ctr" fontAlgn="base">
              <a:buNone/>
            </a:pPr>
            <a:r>
              <a:rPr lang="ru-RU" sz="3100" b="1" dirty="0">
                <a:latin typeface="+mj-lt"/>
              </a:rPr>
              <a:t>Управление жизненным циклом контракта</a:t>
            </a:r>
          </a:p>
          <a:p>
            <a:pPr fontAlgn="base"/>
            <a:r>
              <a:rPr lang="ru-RU" sz="2400" dirty="0">
                <a:latin typeface="+mj-lt"/>
              </a:rPr>
              <a:t>Частный партнер лучше управляет рисками операционной деятельности и тех.обслуживания инфраструктурного объекта</a:t>
            </a:r>
            <a:endParaRPr lang="en-US" sz="2400" dirty="0">
              <a:latin typeface="+mj-lt"/>
            </a:endParaRPr>
          </a:p>
          <a:p>
            <a:pPr fontAlgn="base"/>
            <a:r>
              <a:rPr lang="ru-RU" sz="2400" dirty="0">
                <a:latin typeface="+mj-lt"/>
              </a:rPr>
              <a:t>Возврат инвестиций частному партнеру осуществляется только с момента запуска объекта в эксплуатацию и осуществления социальных услуг/получению доходов</a:t>
            </a:r>
            <a:endParaRPr lang="en-US" sz="2400" dirty="0">
              <a:latin typeface="+mj-lt"/>
            </a:endParaRPr>
          </a:p>
          <a:p>
            <a:pPr fontAlgn="base"/>
            <a:r>
              <a:rPr lang="ru-RU" sz="2400" dirty="0">
                <a:latin typeface="+mj-lt"/>
              </a:rPr>
              <a:t>частный партнер стремится построить объект инфраструктуры таким образом, чтобы максимально уменьшить операционные затраты и затраты на тех.обслуживание и тем самым увеличить доходность инвестора в течение срока контракта.</a:t>
            </a:r>
            <a:endParaRPr lang="en-US" sz="2400" dirty="0">
              <a:latin typeface="+mj-lt"/>
            </a:endParaRPr>
          </a:p>
          <a:p>
            <a:endParaRPr lang="en-US" dirty="0">
              <a:latin typeface="+mj-lt"/>
            </a:endParaRPr>
          </a:p>
        </p:txBody>
      </p:sp>
      <p:sp>
        <p:nvSpPr>
          <p:cNvPr id="4" name="Content Placeholder 2"/>
          <p:cNvSpPr txBox="1">
            <a:spLocks/>
          </p:cNvSpPr>
          <p:nvPr/>
        </p:nvSpPr>
        <p:spPr>
          <a:xfrm>
            <a:off x="524256" y="1978025"/>
            <a:ext cx="585216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mj-lt"/>
            </a:endParaRPr>
          </a:p>
        </p:txBody>
      </p:sp>
      <p:sp>
        <p:nvSpPr>
          <p:cNvPr id="5" name="Content Placeholder 2"/>
          <p:cNvSpPr txBox="1">
            <a:spLocks/>
          </p:cNvSpPr>
          <p:nvPr/>
        </p:nvSpPr>
        <p:spPr>
          <a:xfrm>
            <a:off x="701040" y="1731295"/>
            <a:ext cx="5334000" cy="4795432"/>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ru-RU" sz="2400" b="1" dirty="0">
                <a:latin typeface="+mj-lt"/>
              </a:rPr>
              <a:t>Управление себестоимостью</a:t>
            </a:r>
          </a:p>
          <a:p>
            <a:pPr fontAlgn="base"/>
            <a:endParaRPr lang="ru-RU" sz="2000" dirty="0">
              <a:latin typeface="+mj-lt"/>
            </a:endParaRPr>
          </a:p>
          <a:p>
            <a:pPr fontAlgn="base"/>
            <a:r>
              <a:rPr lang="ru-RU" sz="2000" dirty="0">
                <a:latin typeface="+mj-lt"/>
              </a:rPr>
              <a:t>Частный партнер лучше управляет себестоимостью проекта</a:t>
            </a:r>
          </a:p>
          <a:p>
            <a:pPr fontAlgn="base"/>
            <a:r>
              <a:rPr lang="ru-RU" sz="2000" dirty="0">
                <a:latin typeface="+mj-lt"/>
              </a:rPr>
              <a:t>Частный партнер не подвергается политическому давлению в плане количества сотрудников, условий найма рабочих, что дает гибкость в принятии решений</a:t>
            </a:r>
            <a:r>
              <a:rPr lang="en-US" sz="2000" dirty="0">
                <a:latin typeface="+mj-lt"/>
              </a:rPr>
              <a:t>.</a:t>
            </a:r>
          </a:p>
          <a:p>
            <a:pPr fontAlgn="base"/>
            <a:r>
              <a:rPr lang="ru-RU" sz="2000" dirty="0">
                <a:latin typeface="+mj-lt"/>
              </a:rPr>
              <a:t>Желание получить прибыль способствуют применению инновационных подходов к уменьшению себестоимости, повышению профессионализма и управлению рисками</a:t>
            </a:r>
            <a:endParaRPr lang="en-US" sz="2000" dirty="0">
              <a:latin typeface="+mj-lt"/>
            </a:endParaRPr>
          </a:p>
        </p:txBody>
      </p:sp>
      <p:sp>
        <p:nvSpPr>
          <p:cNvPr id="6" name="Rechteck 5">
            <a:extLst>
              <a:ext uri="{FF2B5EF4-FFF2-40B4-BE49-F238E27FC236}">
                <a16:creationId xmlns:a16="http://schemas.microsoft.com/office/drawing/2014/main" id="{B491FA25-2389-4009-9E9A-200B8A20D335}"/>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7" name="Rechteck 6">
            <a:extLst>
              <a:ext uri="{FF2B5EF4-FFF2-40B4-BE49-F238E27FC236}">
                <a16:creationId xmlns:a16="http://schemas.microsoft.com/office/drawing/2014/main" id="{F6F28EE0-F9B7-41E8-8BBA-FB16E8D70E0E}"/>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13" name="Title 1"/>
          <p:cNvSpPr txBox="1">
            <a:spLocks/>
          </p:cNvSpPr>
          <p:nvPr/>
        </p:nvSpPr>
        <p:spPr>
          <a:xfrm>
            <a:off x="701040" y="441984"/>
            <a:ext cx="10789920" cy="679869"/>
          </a:xfrm>
          <a:prstGeom prst="rect">
            <a:avLst/>
          </a:prstGeom>
          <a:solidFill>
            <a:schemeClr val="accent1"/>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a:solidFill>
                  <a:schemeClr val="bg1"/>
                </a:solidFill>
              </a:rPr>
              <a:t>Эффективность ГЧП</a:t>
            </a:r>
            <a:endParaRPr lang="en-US" b="1" dirty="0">
              <a:solidFill>
                <a:schemeClr val="bg1"/>
              </a:solidFill>
            </a:endParaRPr>
          </a:p>
        </p:txBody>
      </p:sp>
    </p:spTree>
    <p:extLst>
      <p:ext uri="{BB962C8B-B14F-4D97-AF65-F5344CB8AC3E}">
        <p14:creationId xmlns:p14="http://schemas.microsoft.com/office/powerpoint/2010/main" val="3517346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1040" y="1493108"/>
            <a:ext cx="10789919" cy="4844747"/>
          </a:xfrm>
          <a:solidFill>
            <a:schemeClr val="accent4">
              <a:lumMod val="40000"/>
              <a:lumOff val="60000"/>
            </a:schemeClr>
          </a:solidFill>
          <a:ln>
            <a:solidFill>
              <a:schemeClr val="accent1"/>
            </a:solidFill>
          </a:ln>
        </p:spPr>
        <p:txBody>
          <a:bodyPr>
            <a:normAutofit lnSpcReduction="10000"/>
          </a:bodyPr>
          <a:lstStyle/>
          <a:p>
            <a:pPr marL="0" indent="0" algn="ctr" fontAlgn="base">
              <a:buNone/>
            </a:pPr>
            <a:r>
              <a:rPr lang="ru-RU" sz="3600" b="1" dirty="0">
                <a:latin typeface="+mj-lt"/>
              </a:rPr>
              <a:t>Надежность и результативность </a:t>
            </a:r>
          </a:p>
          <a:p>
            <a:pPr marL="0" indent="0" algn="ctr" fontAlgn="base">
              <a:buNone/>
            </a:pPr>
            <a:r>
              <a:rPr lang="ru-RU" sz="2400" i="1" dirty="0">
                <a:latin typeface="+mj-lt"/>
              </a:rPr>
              <a:t>(качественные показатели)</a:t>
            </a:r>
          </a:p>
          <a:p>
            <a:pPr marL="0" indent="0" fontAlgn="base">
              <a:buNone/>
            </a:pPr>
            <a:endParaRPr lang="ru-RU" dirty="0">
              <a:latin typeface="+mj-lt"/>
            </a:endParaRPr>
          </a:p>
          <a:p>
            <a:pPr fontAlgn="base"/>
            <a:r>
              <a:rPr lang="ru-RU" b="1" dirty="0">
                <a:latin typeface="+mj-lt"/>
              </a:rPr>
              <a:t>Заранее установленный уровень качества социальных услуг</a:t>
            </a:r>
          </a:p>
          <a:p>
            <a:pPr fontAlgn="base"/>
            <a:endParaRPr lang="ru-RU" dirty="0">
              <a:latin typeface="+mj-lt"/>
            </a:endParaRPr>
          </a:p>
          <a:p>
            <a:pPr fontAlgn="base"/>
            <a:r>
              <a:rPr lang="ru-RU" b="1" dirty="0">
                <a:latin typeface="+mj-lt"/>
              </a:rPr>
              <a:t>Оценка и мониторинг социального эффекта:</a:t>
            </a:r>
          </a:p>
          <a:p>
            <a:pPr lvl="1" fontAlgn="base"/>
            <a:r>
              <a:rPr lang="ru-RU" dirty="0">
                <a:latin typeface="+mj-lt"/>
              </a:rPr>
              <a:t>Индивидуальный благополучатель</a:t>
            </a:r>
          </a:p>
          <a:p>
            <a:pPr lvl="1" fontAlgn="base"/>
            <a:r>
              <a:rPr lang="ru-RU" dirty="0">
                <a:latin typeface="+mj-lt"/>
              </a:rPr>
              <a:t>Местное сообщество</a:t>
            </a:r>
          </a:p>
          <a:p>
            <a:pPr fontAlgn="base"/>
            <a:endParaRPr lang="ru-RU" dirty="0">
              <a:latin typeface="+mj-lt"/>
            </a:endParaRPr>
          </a:p>
          <a:p>
            <a:pPr fontAlgn="base"/>
            <a:r>
              <a:rPr lang="ru-RU" b="1" dirty="0">
                <a:latin typeface="+mj-lt"/>
              </a:rPr>
              <a:t>Социальный возврат инвестиций (</a:t>
            </a:r>
            <a:r>
              <a:rPr lang="en-US" b="1" dirty="0">
                <a:latin typeface="+mj-lt"/>
              </a:rPr>
              <a:t>SROI</a:t>
            </a:r>
            <a:r>
              <a:rPr lang="ru-RU" b="1" dirty="0">
                <a:latin typeface="+mj-lt"/>
              </a:rPr>
              <a:t>)</a:t>
            </a:r>
          </a:p>
          <a:p>
            <a:pPr fontAlgn="base"/>
            <a:endParaRPr lang="ru-RU" dirty="0">
              <a:solidFill>
                <a:schemeClr val="bg1"/>
              </a:solidFill>
              <a:latin typeface="+mj-lt"/>
            </a:endParaRPr>
          </a:p>
          <a:p>
            <a:pPr fontAlgn="base"/>
            <a:endParaRPr lang="ru-RU" dirty="0">
              <a:solidFill>
                <a:schemeClr val="bg1"/>
              </a:solidFill>
              <a:latin typeface="+mj-lt"/>
            </a:endParaRPr>
          </a:p>
          <a:p>
            <a:pPr marL="457200" lvl="1" indent="0" fontAlgn="base">
              <a:buNone/>
            </a:pPr>
            <a:endParaRPr lang="ru-RU" dirty="0">
              <a:solidFill>
                <a:schemeClr val="bg1"/>
              </a:solidFill>
              <a:latin typeface="+mj-lt"/>
            </a:endParaRPr>
          </a:p>
          <a:p>
            <a:pPr marL="0" indent="0">
              <a:buNone/>
            </a:pPr>
            <a:endParaRPr lang="en-US" dirty="0">
              <a:solidFill>
                <a:schemeClr val="bg1"/>
              </a:solidFill>
              <a:latin typeface="+mj-lt"/>
            </a:endParaRPr>
          </a:p>
        </p:txBody>
      </p:sp>
      <p:sp>
        <p:nvSpPr>
          <p:cNvPr id="4" name="Rechteck 3">
            <a:extLst>
              <a:ext uri="{FF2B5EF4-FFF2-40B4-BE49-F238E27FC236}">
                <a16:creationId xmlns:a16="http://schemas.microsoft.com/office/drawing/2014/main" id="{E0771335-8323-43C7-9EF0-F16DFDD1AA4B}"/>
              </a:ext>
            </a:extLst>
          </p:cNvPr>
          <p:cNvSpPr/>
          <p:nvPr/>
        </p:nvSpPr>
        <p:spPr>
          <a:xfrm>
            <a:off x="0" y="6799274"/>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5" name="Rechteck 4">
            <a:extLst>
              <a:ext uri="{FF2B5EF4-FFF2-40B4-BE49-F238E27FC236}">
                <a16:creationId xmlns:a16="http://schemas.microsoft.com/office/drawing/2014/main" id="{0D9B6B3A-A73F-4650-8448-A2C5C7AAD65F}"/>
              </a:ext>
            </a:extLst>
          </p:cNvPr>
          <p:cNvSpPr/>
          <p:nvPr/>
        </p:nvSpPr>
        <p:spPr>
          <a:xfrm>
            <a:off x="0" y="6484"/>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11" name="Title 1"/>
          <p:cNvSpPr txBox="1">
            <a:spLocks/>
          </p:cNvSpPr>
          <p:nvPr/>
        </p:nvSpPr>
        <p:spPr>
          <a:xfrm>
            <a:off x="752203" y="351820"/>
            <a:ext cx="10789920" cy="679869"/>
          </a:xfrm>
          <a:prstGeom prst="rect">
            <a:avLst/>
          </a:prstGeom>
          <a:solidFill>
            <a:schemeClr val="accent1"/>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a:solidFill>
                  <a:schemeClr val="bg1"/>
                </a:solidFill>
              </a:rPr>
              <a:t>Эффективность ГЧП</a:t>
            </a:r>
            <a:endParaRPr lang="en-US" b="1" dirty="0">
              <a:solidFill>
                <a:schemeClr val="bg1"/>
              </a:solidFill>
            </a:endParaRPr>
          </a:p>
        </p:txBody>
      </p:sp>
    </p:spTree>
    <p:extLst>
      <p:ext uri="{BB962C8B-B14F-4D97-AF65-F5344CB8AC3E}">
        <p14:creationId xmlns:p14="http://schemas.microsoft.com/office/powerpoint/2010/main" val="2654562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9" name="Object 48" hidden="1"/>
          <p:cNvGraphicFramePr>
            <a:graphicFrameLocks noChangeAspect="1"/>
          </p:cNvGraphicFramePr>
          <p:nvPr>
            <p:custDataLst>
              <p:tags r:id="rId2"/>
            </p:custDataLst>
          </p:nvPr>
        </p:nvGraphicFramePr>
        <p:xfrm>
          <a:off x="1525588" y="1589"/>
          <a:ext cx="1587" cy="1587"/>
        </p:xfrm>
        <a:graphic>
          <a:graphicData uri="http://schemas.openxmlformats.org/presentationml/2006/ole">
            <mc:AlternateContent xmlns:mc="http://schemas.openxmlformats.org/markup-compatibility/2006">
              <mc:Choice xmlns:v="urn:schemas-microsoft-com:vml" Requires="v">
                <p:oleObj spid="_x0000_s1569" name="think-cell Slide" r:id="rId38" imgW="360" imgH="360" progId="TCLayout.ActiveDocument.1">
                  <p:embed/>
                </p:oleObj>
              </mc:Choice>
              <mc:Fallback>
                <p:oleObj name="think-cell Slide" r:id="rId38" imgW="360" imgH="360" progId="TCLayout.ActiveDocument.1">
                  <p:embed/>
                  <p:pic>
                    <p:nvPicPr>
                      <p:cNvPr id="49" name="Object 48" hidden="1"/>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525588"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 name="Rectangle 47" hidden="1"/>
          <p:cNvSpPr/>
          <p:nvPr>
            <p:custDataLst>
              <p:tags r:id="rId3"/>
            </p:custDataLst>
          </p:nvPr>
        </p:nvSpPr>
        <p:spPr bwMode="gray">
          <a:xfrm>
            <a:off x="1524000" y="0"/>
            <a:ext cx="158750" cy="158750"/>
          </a:xfrm>
          <a:prstGeom prst="rect">
            <a:avLst/>
          </a:prstGeom>
          <a:solidFill>
            <a:schemeClr val="bg2"/>
          </a:solidFill>
          <a:ln>
            <a:solidFill>
              <a:srgbClr val="808080"/>
            </a:solid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endParaRPr lang="en-US" sz="1000" dirty="0" err="1">
              <a:solidFill>
                <a:schemeClr val="tx1"/>
              </a:solidFill>
              <a:latin typeface="Arial"/>
              <a:sym typeface="Arial"/>
            </a:endParaRPr>
          </a:p>
        </p:txBody>
      </p:sp>
      <p:sp>
        <p:nvSpPr>
          <p:cNvPr id="2" name="Title 1"/>
          <p:cNvSpPr>
            <a:spLocks noGrp="1"/>
          </p:cNvSpPr>
          <p:nvPr>
            <p:ph type="title"/>
          </p:nvPr>
        </p:nvSpPr>
        <p:spPr>
          <a:xfrm>
            <a:off x="245363" y="535572"/>
            <a:ext cx="11777472" cy="434053"/>
          </a:xfrm>
        </p:spPr>
        <p:txBody>
          <a:bodyPr>
            <a:noAutofit/>
          </a:bodyPr>
          <a:lstStyle/>
          <a:p>
            <a:pPr lvl="0" algn="ctr">
              <a:defRPr/>
            </a:pPr>
            <a:r>
              <a:rPr lang="ru-RU" sz="3000" b="1" dirty="0"/>
              <a:t>Пример социального возврата инвестиций</a:t>
            </a:r>
            <a:r>
              <a:rPr lang="ru-RU" sz="3000" dirty="0"/>
              <a:t> </a:t>
            </a:r>
            <a:r>
              <a:rPr lang="en-US" sz="3000" b="1" dirty="0"/>
              <a:t>(SROI)</a:t>
            </a:r>
            <a:r>
              <a:rPr lang="en-GB" sz="3000" dirty="0"/>
              <a:t/>
            </a:r>
            <a:br>
              <a:rPr lang="en-GB" sz="3000" dirty="0"/>
            </a:br>
            <a:r>
              <a:rPr lang="ru-RU" sz="3000" dirty="0"/>
              <a:t> </a:t>
            </a:r>
            <a:r>
              <a:rPr lang="ru-RU" sz="2000" i="1" dirty="0"/>
              <a:t>программы укрепления семей</a:t>
            </a:r>
            <a:r>
              <a:rPr lang="en-GB" sz="2000" i="1" dirty="0"/>
              <a:t> </a:t>
            </a:r>
            <a:r>
              <a:rPr lang="en-US" sz="2000" i="1" dirty="0"/>
              <a:t>SOS Children’s Villages International</a:t>
            </a:r>
            <a:r>
              <a:rPr lang="en-US" sz="3000" dirty="0"/>
              <a:t> </a:t>
            </a:r>
            <a:r>
              <a:rPr lang="ru-RU" sz="3000" dirty="0"/>
              <a:t/>
            </a:r>
            <a:br>
              <a:rPr lang="ru-RU" sz="3000" dirty="0"/>
            </a:br>
            <a:endParaRPr lang="en-US" sz="3000" dirty="0"/>
          </a:p>
        </p:txBody>
      </p:sp>
      <p:cxnSp>
        <p:nvCxnSpPr>
          <p:cNvPr id="50" name="Straight Connector 49"/>
          <p:cNvCxnSpPr/>
          <p:nvPr>
            <p:custDataLst>
              <p:tags r:id="rId4"/>
            </p:custDataLst>
          </p:nvPr>
        </p:nvCxnSpPr>
        <p:spPr bwMode="gray">
          <a:xfrm>
            <a:off x="9448800" y="4714875"/>
            <a:ext cx="228600" cy="0"/>
          </a:xfrm>
          <a:prstGeom prst="line">
            <a:avLst/>
          </a:prstGeom>
          <a:ln w="3175">
            <a:solidFill>
              <a:srgbClr val="808080"/>
            </a:solidFill>
            <a:prstDash val="dash"/>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custDataLst>
              <p:tags r:id="rId5"/>
            </p:custDataLst>
          </p:nvPr>
        </p:nvCxnSpPr>
        <p:spPr bwMode="gray">
          <a:xfrm>
            <a:off x="8820150" y="4705350"/>
            <a:ext cx="228600" cy="0"/>
          </a:xfrm>
          <a:prstGeom prst="line">
            <a:avLst/>
          </a:prstGeom>
          <a:ln w="3175">
            <a:solidFill>
              <a:srgbClr val="808080"/>
            </a:solidFill>
            <a:prstDash val="dash"/>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custDataLst>
              <p:tags r:id="rId6"/>
            </p:custDataLst>
          </p:nvPr>
        </p:nvCxnSpPr>
        <p:spPr bwMode="gray">
          <a:xfrm>
            <a:off x="8201025" y="4619625"/>
            <a:ext cx="228600" cy="0"/>
          </a:xfrm>
          <a:prstGeom prst="line">
            <a:avLst/>
          </a:prstGeom>
          <a:ln w="3175">
            <a:solidFill>
              <a:srgbClr val="808080"/>
            </a:solidFill>
            <a:prstDash val="dash"/>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custDataLst>
              <p:tags r:id="rId7"/>
            </p:custDataLst>
          </p:nvPr>
        </p:nvCxnSpPr>
        <p:spPr bwMode="gray">
          <a:xfrm>
            <a:off x="6334125" y="2276475"/>
            <a:ext cx="228600" cy="0"/>
          </a:xfrm>
          <a:prstGeom prst="line">
            <a:avLst/>
          </a:prstGeom>
          <a:ln w="3175">
            <a:solidFill>
              <a:srgbClr val="808080"/>
            </a:solidFill>
            <a:prstDash val="dash"/>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5" name="Line 9"/>
          <p:cNvSpPr>
            <a:spLocks noChangeShapeType="1"/>
          </p:cNvSpPr>
          <p:nvPr>
            <p:custDataLst>
              <p:tags r:id="rId8"/>
            </p:custDataLst>
          </p:nvPr>
        </p:nvSpPr>
        <p:spPr bwMode="gray">
          <a:xfrm>
            <a:off x="5705475" y="2276475"/>
            <a:ext cx="228600" cy="0"/>
          </a:xfrm>
          <a:prstGeom prst="line">
            <a:avLst/>
          </a:prstGeom>
          <a:noFill/>
          <a:ln w="3175">
            <a:solidFill>
              <a:srgbClr val="808080"/>
            </a:solidFill>
            <a:prstDash val="dash"/>
            <a:round/>
            <a:headEnd type="none" w="lg" len="lg"/>
            <a:tailEnd type="none" w="lg" len="lg"/>
          </a:ln>
          <a:effectLst/>
        </p:spPr>
        <p:txBody>
          <a:bodyPr wrap="none" tIns="91440" bIns="91440" anchor="ctr"/>
          <a:lstStyle/>
          <a:p>
            <a:endParaRPr lang="it-IT"/>
          </a:p>
        </p:txBody>
      </p:sp>
      <p:cxnSp>
        <p:nvCxnSpPr>
          <p:cNvPr id="47" name="Straight Connector 46"/>
          <p:cNvCxnSpPr/>
          <p:nvPr>
            <p:custDataLst>
              <p:tags r:id="rId9"/>
            </p:custDataLst>
          </p:nvPr>
        </p:nvCxnSpPr>
        <p:spPr bwMode="gray">
          <a:xfrm>
            <a:off x="5086350" y="2276475"/>
            <a:ext cx="228600" cy="0"/>
          </a:xfrm>
          <a:prstGeom prst="line">
            <a:avLst/>
          </a:prstGeom>
          <a:ln w="3175">
            <a:solidFill>
              <a:srgbClr val="808080"/>
            </a:solidFill>
            <a:prstDash val="dash"/>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custDataLst>
              <p:tags r:id="rId10"/>
            </p:custDataLst>
          </p:nvPr>
        </p:nvCxnSpPr>
        <p:spPr bwMode="gray">
          <a:xfrm>
            <a:off x="4467225" y="2276475"/>
            <a:ext cx="228600" cy="0"/>
          </a:xfrm>
          <a:prstGeom prst="line">
            <a:avLst/>
          </a:prstGeom>
          <a:ln w="3175">
            <a:solidFill>
              <a:srgbClr val="808080"/>
            </a:solidFill>
            <a:prstDash val="dash"/>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1" name="Line 13"/>
          <p:cNvSpPr>
            <a:spLocks noChangeShapeType="1"/>
          </p:cNvSpPr>
          <p:nvPr>
            <p:custDataLst>
              <p:tags r:id="rId11"/>
            </p:custDataLst>
          </p:nvPr>
        </p:nvSpPr>
        <p:spPr bwMode="gray">
          <a:xfrm>
            <a:off x="3838575" y="2305050"/>
            <a:ext cx="228600" cy="0"/>
          </a:xfrm>
          <a:prstGeom prst="line">
            <a:avLst/>
          </a:prstGeom>
          <a:noFill/>
          <a:ln w="3175">
            <a:solidFill>
              <a:srgbClr val="808080"/>
            </a:solidFill>
            <a:prstDash val="dash"/>
            <a:round/>
            <a:headEnd type="none" w="lg" len="lg"/>
            <a:tailEnd type="none" w="lg" len="lg"/>
          </a:ln>
          <a:effectLst/>
        </p:spPr>
        <p:txBody>
          <a:bodyPr wrap="none" tIns="91440" bIns="91440" anchor="ctr"/>
          <a:lstStyle/>
          <a:p>
            <a:endParaRPr lang="it-IT"/>
          </a:p>
        </p:txBody>
      </p:sp>
      <p:cxnSp>
        <p:nvCxnSpPr>
          <p:cNvPr id="56" name="Straight Connector 55"/>
          <p:cNvCxnSpPr/>
          <p:nvPr>
            <p:custDataLst>
              <p:tags r:id="rId12"/>
            </p:custDataLst>
          </p:nvPr>
        </p:nvCxnSpPr>
        <p:spPr bwMode="gray">
          <a:xfrm>
            <a:off x="3219450" y="2400300"/>
            <a:ext cx="228600" cy="0"/>
          </a:xfrm>
          <a:prstGeom prst="line">
            <a:avLst/>
          </a:prstGeom>
          <a:ln w="3175">
            <a:solidFill>
              <a:srgbClr val="808080"/>
            </a:solidFill>
            <a:prstDash val="dash"/>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custDataLst>
              <p:tags r:id="rId13"/>
            </p:custDataLst>
          </p:nvPr>
        </p:nvCxnSpPr>
        <p:spPr bwMode="gray">
          <a:xfrm>
            <a:off x="2590800" y="3286125"/>
            <a:ext cx="228600" cy="0"/>
          </a:xfrm>
          <a:prstGeom prst="line">
            <a:avLst/>
          </a:prstGeom>
          <a:ln w="3175">
            <a:solidFill>
              <a:srgbClr val="808080"/>
            </a:solidFill>
            <a:prstDash val="dash"/>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90" name="Rectangle 89"/>
          <p:cNvSpPr/>
          <p:nvPr>
            <p:custDataLst>
              <p:tags r:id="rId14"/>
            </p:custDataLst>
          </p:nvPr>
        </p:nvSpPr>
        <p:spPr bwMode="gray">
          <a:xfrm>
            <a:off x="4695826" y="2273300"/>
            <a:ext cx="390525" cy="6350"/>
          </a:xfrm>
          <a:prstGeom prst="rect">
            <a:avLst/>
          </a:prstGeom>
          <a:noFill/>
          <a:ln w="3175">
            <a:solidFill>
              <a:schemeClr val="hlink"/>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err="1">
              <a:solidFill>
                <a:schemeClr val="tx1"/>
              </a:solidFill>
            </a:endParaRPr>
          </a:p>
        </p:txBody>
      </p:sp>
      <p:sp>
        <p:nvSpPr>
          <p:cNvPr id="94" name="Rectangle 93"/>
          <p:cNvSpPr/>
          <p:nvPr>
            <p:custDataLst>
              <p:tags r:id="rId15"/>
            </p:custDataLst>
          </p:nvPr>
        </p:nvSpPr>
        <p:spPr bwMode="gray">
          <a:xfrm>
            <a:off x="9048750" y="4705351"/>
            <a:ext cx="400050" cy="9525"/>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err="1">
              <a:solidFill>
                <a:schemeClr val="tx1"/>
              </a:solidFill>
            </a:endParaRPr>
          </a:p>
        </p:txBody>
      </p:sp>
      <p:sp>
        <p:nvSpPr>
          <p:cNvPr id="93" name="Rectangle 92"/>
          <p:cNvSpPr/>
          <p:nvPr>
            <p:custDataLst>
              <p:tags r:id="rId16"/>
            </p:custDataLst>
          </p:nvPr>
        </p:nvSpPr>
        <p:spPr bwMode="gray">
          <a:xfrm>
            <a:off x="5934074" y="2273300"/>
            <a:ext cx="400050" cy="6350"/>
          </a:xfrm>
          <a:prstGeom prst="rect">
            <a:avLst/>
          </a:prstGeom>
          <a:noFill/>
          <a:ln w="3175">
            <a:solidFill>
              <a:schemeClr val="hlink"/>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err="1">
              <a:solidFill>
                <a:schemeClr val="tx1"/>
              </a:solidFill>
            </a:endParaRPr>
          </a:p>
        </p:txBody>
      </p:sp>
      <p:sp>
        <p:nvSpPr>
          <p:cNvPr id="91" name="Rectangle 90"/>
          <p:cNvSpPr/>
          <p:nvPr>
            <p:custDataLst>
              <p:tags r:id="rId17"/>
            </p:custDataLst>
          </p:nvPr>
        </p:nvSpPr>
        <p:spPr bwMode="gray">
          <a:xfrm>
            <a:off x="5314951" y="2273300"/>
            <a:ext cx="390525" cy="6350"/>
          </a:xfrm>
          <a:prstGeom prst="rect">
            <a:avLst/>
          </a:prstGeom>
          <a:noFill/>
          <a:ln w="3175">
            <a:solidFill>
              <a:schemeClr val="hlink"/>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err="1">
              <a:solidFill>
                <a:schemeClr val="tx1"/>
              </a:solidFill>
            </a:endParaRPr>
          </a:p>
        </p:txBody>
      </p:sp>
      <p:graphicFrame>
        <p:nvGraphicFramePr>
          <p:cNvPr id="16" name="Object 20"/>
          <p:cNvGraphicFramePr>
            <a:graphicFrameLocks/>
          </p:cNvGraphicFramePr>
          <p:nvPr>
            <p:custDataLst>
              <p:tags r:id="rId18"/>
            </p:custDataLst>
            <p:extLst>
              <p:ext uri="{D42A27DB-BD31-4B8C-83A1-F6EECF244321}">
                <p14:modId xmlns:p14="http://schemas.microsoft.com/office/powerpoint/2010/main" val="2044219685"/>
              </p:ext>
            </p:extLst>
          </p:nvPr>
        </p:nvGraphicFramePr>
        <p:xfrm>
          <a:off x="1391332" y="1529968"/>
          <a:ext cx="13619385" cy="7130163"/>
        </p:xfrm>
        <a:graphic>
          <a:graphicData uri="http://schemas.openxmlformats.org/presentationml/2006/ole">
            <mc:AlternateContent xmlns:mc="http://schemas.openxmlformats.org/markup-compatibility/2006">
              <mc:Choice xmlns:v="urn:schemas-microsoft-com:vml" Requires="v">
                <p:oleObj spid="_x0000_s1570" name="Chart" r:id="rId40" imgW="13258890" imgH="4915035" progId="MSGraph.Chart.8">
                  <p:embed followColorScheme="full"/>
                </p:oleObj>
              </mc:Choice>
              <mc:Fallback>
                <p:oleObj name="Chart" r:id="rId40" imgW="13258890" imgH="4915035" progId="MSGraph.Chart.8">
                  <p:embed followColorScheme="full"/>
                  <p:pic>
                    <p:nvPicPr>
                      <p:cNvPr id="16" name="Object 20"/>
                      <p:cNvPicPr>
                        <a:picLocks noChangeArrowheads="1"/>
                      </p:cNvPicPr>
                      <p:nvPr/>
                    </p:nvPicPr>
                    <p:blipFill>
                      <a:blip r:embed="rId41"/>
                      <a:srcRect/>
                      <a:stretch>
                        <a:fillRect/>
                      </a:stretch>
                    </p:blipFill>
                    <p:spPr bwMode="auto">
                      <a:xfrm>
                        <a:off x="1391332" y="1529968"/>
                        <a:ext cx="13619385" cy="7130163"/>
                      </a:xfrm>
                      <a:prstGeom prst="rect">
                        <a:avLst/>
                      </a:prstGeom>
                      <a:noFill/>
                    </p:spPr>
                  </p:pic>
                </p:oleObj>
              </mc:Fallback>
            </mc:AlternateContent>
          </a:graphicData>
        </a:graphic>
      </p:graphicFrame>
      <p:cxnSp>
        <p:nvCxnSpPr>
          <p:cNvPr id="99" name="Straight Connector 98"/>
          <p:cNvCxnSpPr/>
          <p:nvPr>
            <p:custDataLst>
              <p:tags r:id="rId19"/>
            </p:custDataLst>
          </p:nvPr>
        </p:nvCxnSpPr>
        <p:spPr bwMode="gray">
          <a:xfrm>
            <a:off x="8089091" y="2023442"/>
            <a:ext cx="34074" cy="3604098"/>
          </a:xfrm>
          <a:prstGeom prst="line">
            <a:avLst/>
          </a:prstGeom>
          <a:ln w="28575">
            <a:solidFill>
              <a:schemeClr val="tx1"/>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custDataLst>
              <p:tags r:id="rId20"/>
            </p:custDataLst>
          </p:nvPr>
        </p:nvCxnSpPr>
        <p:spPr bwMode="gray">
          <a:xfrm>
            <a:off x="6798034" y="2007075"/>
            <a:ext cx="1291057" cy="0"/>
          </a:xfrm>
          <a:prstGeom prst="line">
            <a:avLst/>
          </a:prstGeom>
          <a:ln w="28575">
            <a:solidFill>
              <a:srgbClr val="000000"/>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20" name="Rectangle 21"/>
          <p:cNvSpPr>
            <a:spLocks noChangeArrowheads="1"/>
          </p:cNvSpPr>
          <p:nvPr>
            <p:custDataLst>
              <p:tags r:id="rId21"/>
            </p:custDataLst>
          </p:nvPr>
        </p:nvSpPr>
        <p:spPr bwMode="gray">
          <a:xfrm>
            <a:off x="979773" y="1630852"/>
            <a:ext cx="2973102" cy="183944"/>
          </a:xfrm>
          <a:prstGeom prst="rect">
            <a:avLst/>
          </a:prstGeom>
          <a:noFill/>
          <a:ln w="9525" algn="ctr">
            <a:noFill/>
            <a:miter lim="800000"/>
            <a:headEnd/>
            <a:tailEnd/>
          </a:ln>
          <a:effectLst/>
        </p:spPr>
        <p:txBody>
          <a:bodyPr wrap="none" lIns="0" tIns="0" rIns="0" bIns="0" anchor="b"/>
          <a:lstStyle/>
          <a:p>
            <a:pPr algn="l"/>
            <a:r>
              <a:rPr lang="ru-RU" sz="1200" b="1" dirty="0">
                <a:solidFill>
                  <a:srgbClr val="262626"/>
                </a:solidFill>
                <a:sym typeface="+mn-lt"/>
              </a:rPr>
              <a:t>Настоящая приведенная стоимость </a:t>
            </a:r>
            <a:r>
              <a:rPr lang="en-US" sz="1200" b="1" dirty="0">
                <a:solidFill>
                  <a:srgbClr val="262626"/>
                </a:solidFill>
                <a:sym typeface="+mn-lt"/>
              </a:rPr>
              <a:t>(NPV,€)</a:t>
            </a:r>
          </a:p>
        </p:txBody>
      </p:sp>
      <p:sp>
        <p:nvSpPr>
          <p:cNvPr id="38" name="Text Placeholder 4"/>
          <p:cNvSpPr>
            <a:spLocks noGrp="1"/>
          </p:cNvSpPr>
          <p:nvPr>
            <p:custDataLst>
              <p:tags r:id="rId22"/>
            </p:custDataLst>
          </p:nvPr>
        </p:nvSpPr>
        <p:spPr bwMode="gray">
          <a:xfrm>
            <a:off x="9729347" y="6001892"/>
            <a:ext cx="74139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342900" indent="-342900" algn="l" defTabSz="457200" rtl="0" eaLnBrk="0" fontAlgn="base" hangingPunct="0">
              <a:spcBef>
                <a:spcPct val="20000"/>
              </a:spcBef>
              <a:spcAft>
                <a:spcPct val="0"/>
              </a:spcAft>
              <a:buClr>
                <a:srgbClr val="EC7404"/>
              </a:buClr>
              <a:buFontTx/>
              <a:buNone/>
              <a:defRPr sz="1600" b="1" kern="1200">
                <a:solidFill>
                  <a:srgbClr val="262626"/>
                </a:solidFill>
                <a:latin typeface="+mn-lt"/>
                <a:ea typeface="ＭＳ Ｐゴシック" pitchFamily="30" charset="-128"/>
                <a:cs typeface="ＭＳ Ｐゴシック" pitchFamily="30" charset="-128"/>
              </a:defRPr>
            </a:lvl1pPr>
            <a:lvl2pPr marL="457200" indent="-230400" algn="l" defTabSz="457200" rtl="0" eaLnBrk="0" fontAlgn="base" hangingPunct="0">
              <a:spcBef>
                <a:spcPct val="20000"/>
              </a:spcBef>
              <a:spcAft>
                <a:spcPct val="0"/>
              </a:spcAft>
              <a:buClr>
                <a:schemeClr val="tx2"/>
              </a:buClr>
              <a:buSzPct val="130000"/>
              <a:buFont typeface="Arial" pitchFamily="34" charset="0"/>
              <a:buChar char="•"/>
              <a:defRPr sz="1600" kern="1200">
                <a:solidFill>
                  <a:srgbClr val="262626"/>
                </a:solidFill>
                <a:latin typeface="+mn-lt"/>
                <a:ea typeface="ＭＳ Ｐゴシック" pitchFamily="30" charset="-128"/>
                <a:cs typeface="Arial"/>
              </a:defRPr>
            </a:lvl2pPr>
            <a:lvl3pPr marL="914400" indent="-228600" algn="l" defTabSz="457200" rtl="0" eaLnBrk="0" fontAlgn="base" hangingPunct="0">
              <a:spcBef>
                <a:spcPct val="20000"/>
              </a:spcBef>
              <a:spcAft>
                <a:spcPct val="0"/>
              </a:spcAft>
              <a:buClr>
                <a:schemeClr val="tx2"/>
              </a:buClr>
              <a:buSzPct val="85000"/>
              <a:buFont typeface="Arial" pitchFamily="34" charset="0"/>
              <a:buChar char="–"/>
              <a:defRPr sz="1600" kern="1200">
                <a:solidFill>
                  <a:srgbClr val="262626"/>
                </a:solidFill>
                <a:latin typeface="+mn-lt"/>
                <a:ea typeface="ＭＳ Ｐゴシック" pitchFamily="30" charset="-128"/>
                <a:cs typeface="Arial"/>
              </a:defRPr>
            </a:lvl3pPr>
            <a:lvl4pPr marL="1375200" indent="-228600" algn="l" defTabSz="457200" rtl="0" eaLnBrk="0" fontAlgn="base" hangingPunct="0">
              <a:spcBef>
                <a:spcPct val="20000"/>
              </a:spcBef>
              <a:spcAft>
                <a:spcPct val="0"/>
              </a:spcAft>
              <a:buClr>
                <a:schemeClr val="tx2"/>
              </a:buClr>
              <a:buFont typeface="Arial" charset="0"/>
              <a:buChar char="–"/>
              <a:defRPr sz="1600" kern="1200">
                <a:solidFill>
                  <a:srgbClr val="262626"/>
                </a:solidFill>
                <a:latin typeface="+mn-lt"/>
                <a:ea typeface="ＭＳ Ｐゴシック" pitchFamily="30" charset="-128"/>
                <a:cs typeface="Arial"/>
              </a:defRPr>
            </a:lvl4pPr>
            <a:lvl5pPr marL="2057400" indent="-228600" algn="l" defTabSz="457200" rtl="0" eaLnBrk="0" fontAlgn="base" hangingPunct="0">
              <a:spcBef>
                <a:spcPct val="20000"/>
              </a:spcBef>
              <a:spcAft>
                <a:spcPct val="0"/>
              </a:spcAft>
              <a:buClr>
                <a:schemeClr val="tx2"/>
              </a:buClr>
              <a:buFont typeface="Arial" pitchFamily="34" charset="0"/>
              <a:buChar char="–"/>
              <a:defRPr sz="1600" kern="1200">
                <a:solidFill>
                  <a:srgbClr val="262626"/>
                </a:solidFill>
                <a:latin typeface="+mn-lt"/>
                <a:ea typeface="ＭＳ Ｐゴシック" pitchFamily="30"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pPr>
            <a:r>
              <a:rPr lang="ru-RU" sz="1000" dirty="0">
                <a:ea typeface="+mn-ea"/>
                <a:cs typeface="+mn-cs"/>
              </a:rPr>
              <a:t>Зарубежные накладные расходы</a:t>
            </a:r>
            <a:endParaRPr lang="en-US" sz="1000" dirty="0">
              <a:latin typeface="Arial"/>
              <a:ea typeface="+mn-ea"/>
              <a:cs typeface="+mn-cs"/>
              <a:sym typeface="Arial"/>
            </a:endParaRPr>
          </a:p>
        </p:txBody>
      </p:sp>
      <p:sp>
        <p:nvSpPr>
          <p:cNvPr id="73" name="Text Placeholder 15"/>
          <p:cNvSpPr>
            <a:spLocks noGrp="1"/>
          </p:cNvSpPr>
          <p:nvPr>
            <p:custDataLst>
              <p:tags r:id="rId23"/>
            </p:custDataLst>
          </p:nvPr>
        </p:nvSpPr>
        <p:spPr bwMode="gray">
          <a:xfrm>
            <a:off x="9113592" y="6008248"/>
            <a:ext cx="56380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342900" indent="-342900" algn="l" defTabSz="457200" rtl="0" eaLnBrk="0" fontAlgn="base" hangingPunct="0">
              <a:spcBef>
                <a:spcPct val="20000"/>
              </a:spcBef>
              <a:spcAft>
                <a:spcPct val="0"/>
              </a:spcAft>
              <a:buClr>
                <a:srgbClr val="EC7404"/>
              </a:buClr>
              <a:buFontTx/>
              <a:buNone/>
              <a:defRPr sz="1600" b="1" kern="1200">
                <a:solidFill>
                  <a:srgbClr val="262626"/>
                </a:solidFill>
                <a:latin typeface="+mn-lt"/>
                <a:ea typeface="ＭＳ Ｐゴシック" pitchFamily="30" charset="-128"/>
                <a:cs typeface="ＭＳ Ｐゴシック" pitchFamily="30" charset="-128"/>
              </a:defRPr>
            </a:lvl1pPr>
            <a:lvl2pPr marL="457200" indent="-230400" algn="l" defTabSz="457200" rtl="0" eaLnBrk="0" fontAlgn="base" hangingPunct="0">
              <a:spcBef>
                <a:spcPct val="20000"/>
              </a:spcBef>
              <a:spcAft>
                <a:spcPct val="0"/>
              </a:spcAft>
              <a:buClr>
                <a:schemeClr val="tx2"/>
              </a:buClr>
              <a:buSzPct val="130000"/>
              <a:buFont typeface="Arial" pitchFamily="34" charset="0"/>
              <a:buChar char="•"/>
              <a:defRPr sz="1600" kern="1200">
                <a:solidFill>
                  <a:srgbClr val="262626"/>
                </a:solidFill>
                <a:latin typeface="+mn-lt"/>
                <a:ea typeface="ＭＳ Ｐゴシック" pitchFamily="30" charset="-128"/>
                <a:cs typeface="Arial"/>
              </a:defRPr>
            </a:lvl2pPr>
            <a:lvl3pPr marL="914400" indent="-228600" algn="l" defTabSz="457200" rtl="0" eaLnBrk="0" fontAlgn="base" hangingPunct="0">
              <a:spcBef>
                <a:spcPct val="20000"/>
              </a:spcBef>
              <a:spcAft>
                <a:spcPct val="0"/>
              </a:spcAft>
              <a:buClr>
                <a:schemeClr val="tx2"/>
              </a:buClr>
              <a:buSzPct val="85000"/>
              <a:buFont typeface="Arial" pitchFamily="34" charset="0"/>
              <a:buChar char="–"/>
              <a:defRPr sz="1600" kern="1200">
                <a:solidFill>
                  <a:srgbClr val="262626"/>
                </a:solidFill>
                <a:latin typeface="+mn-lt"/>
                <a:ea typeface="ＭＳ Ｐゴシック" pitchFamily="30" charset="-128"/>
                <a:cs typeface="Arial"/>
              </a:defRPr>
            </a:lvl3pPr>
            <a:lvl4pPr marL="1375200" indent="-228600" algn="l" defTabSz="457200" rtl="0" eaLnBrk="0" fontAlgn="base" hangingPunct="0">
              <a:spcBef>
                <a:spcPct val="20000"/>
              </a:spcBef>
              <a:spcAft>
                <a:spcPct val="0"/>
              </a:spcAft>
              <a:buClr>
                <a:schemeClr val="tx2"/>
              </a:buClr>
              <a:buFont typeface="Arial" charset="0"/>
              <a:buChar char="–"/>
              <a:defRPr sz="1600" kern="1200">
                <a:solidFill>
                  <a:srgbClr val="262626"/>
                </a:solidFill>
                <a:latin typeface="+mn-lt"/>
                <a:ea typeface="ＭＳ Ｐゴシック" pitchFamily="30" charset="-128"/>
                <a:cs typeface="Arial"/>
              </a:defRPr>
            </a:lvl4pPr>
            <a:lvl5pPr marL="2057400" indent="-228600" algn="l" defTabSz="457200" rtl="0" eaLnBrk="0" fontAlgn="base" hangingPunct="0">
              <a:spcBef>
                <a:spcPct val="20000"/>
              </a:spcBef>
              <a:spcAft>
                <a:spcPct val="0"/>
              </a:spcAft>
              <a:buClr>
                <a:schemeClr val="tx2"/>
              </a:buClr>
              <a:buFont typeface="Arial" pitchFamily="34" charset="0"/>
              <a:buChar char="–"/>
              <a:defRPr sz="1600" kern="1200">
                <a:solidFill>
                  <a:srgbClr val="262626"/>
                </a:solidFill>
                <a:latin typeface="+mn-lt"/>
                <a:ea typeface="ＭＳ Ｐゴシック" pitchFamily="30"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pPr>
            <a:r>
              <a:rPr lang="ru-RU" sz="1000" dirty="0">
                <a:ea typeface="+mn-ea"/>
                <a:cs typeface="+mn-cs"/>
              </a:rPr>
              <a:t>Местные наклад. расходы</a:t>
            </a:r>
            <a:endParaRPr lang="en-US" sz="1000" dirty="0">
              <a:ea typeface="+mn-ea"/>
              <a:cs typeface="+mn-cs"/>
              <a:sym typeface="+mn-lt"/>
            </a:endParaRPr>
          </a:p>
        </p:txBody>
      </p:sp>
      <p:sp>
        <p:nvSpPr>
          <p:cNvPr id="72" name="Text Placeholder 14"/>
          <p:cNvSpPr>
            <a:spLocks noGrp="1"/>
          </p:cNvSpPr>
          <p:nvPr>
            <p:custDataLst>
              <p:tags r:id="rId24"/>
            </p:custDataLst>
          </p:nvPr>
        </p:nvSpPr>
        <p:spPr bwMode="gray">
          <a:xfrm>
            <a:off x="8523483" y="6012664"/>
            <a:ext cx="538162" cy="2693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342900" indent="-342900" algn="l" defTabSz="457200" rtl="0" eaLnBrk="0" fontAlgn="base" hangingPunct="0">
              <a:spcBef>
                <a:spcPct val="20000"/>
              </a:spcBef>
              <a:spcAft>
                <a:spcPct val="0"/>
              </a:spcAft>
              <a:buClr>
                <a:srgbClr val="EC7404"/>
              </a:buClr>
              <a:buFontTx/>
              <a:buNone/>
              <a:defRPr sz="1600" b="1" kern="1200">
                <a:solidFill>
                  <a:srgbClr val="262626"/>
                </a:solidFill>
                <a:latin typeface="+mn-lt"/>
                <a:ea typeface="ＭＳ Ｐゴシック" pitchFamily="30" charset="-128"/>
                <a:cs typeface="ＭＳ Ｐゴシック" pitchFamily="30" charset="-128"/>
              </a:defRPr>
            </a:lvl1pPr>
            <a:lvl2pPr marL="457200" indent="-230400" algn="l" defTabSz="457200" rtl="0" eaLnBrk="0" fontAlgn="base" hangingPunct="0">
              <a:spcBef>
                <a:spcPct val="20000"/>
              </a:spcBef>
              <a:spcAft>
                <a:spcPct val="0"/>
              </a:spcAft>
              <a:buClr>
                <a:schemeClr val="tx2"/>
              </a:buClr>
              <a:buSzPct val="130000"/>
              <a:buFont typeface="Arial" pitchFamily="34" charset="0"/>
              <a:buChar char="•"/>
              <a:defRPr sz="1600" kern="1200">
                <a:solidFill>
                  <a:srgbClr val="262626"/>
                </a:solidFill>
                <a:latin typeface="+mn-lt"/>
                <a:ea typeface="ＭＳ Ｐゴシック" pitchFamily="30" charset="-128"/>
                <a:cs typeface="Arial"/>
              </a:defRPr>
            </a:lvl2pPr>
            <a:lvl3pPr marL="914400" indent="-228600" algn="l" defTabSz="457200" rtl="0" eaLnBrk="0" fontAlgn="base" hangingPunct="0">
              <a:spcBef>
                <a:spcPct val="20000"/>
              </a:spcBef>
              <a:spcAft>
                <a:spcPct val="0"/>
              </a:spcAft>
              <a:buClr>
                <a:schemeClr val="tx2"/>
              </a:buClr>
              <a:buSzPct val="85000"/>
              <a:buFont typeface="Arial" pitchFamily="34" charset="0"/>
              <a:buChar char="–"/>
              <a:defRPr sz="1600" kern="1200">
                <a:solidFill>
                  <a:srgbClr val="262626"/>
                </a:solidFill>
                <a:latin typeface="+mn-lt"/>
                <a:ea typeface="ＭＳ Ｐゴシック" pitchFamily="30" charset="-128"/>
                <a:cs typeface="Arial"/>
              </a:defRPr>
            </a:lvl3pPr>
            <a:lvl4pPr marL="1375200" indent="-228600" algn="l" defTabSz="457200" rtl="0" eaLnBrk="0" fontAlgn="base" hangingPunct="0">
              <a:spcBef>
                <a:spcPct val="20000"/>
              </a:spcBef>
              <a:spcAft>
                <a:spcPct val="0"/>
              </a:spcAft>
              <a:buClr>
                <a:schemeClr val="tx2"/>
              </a:buClr>
              <a:buFont typeface="Arial" charset="0"/>
              <a:buChar char="–"/>
              <a:defRPr sz="1600" kern="1200">
                <a:solidFill>
                  <a:srgbClr val="262626"/>
                </a:solidFill>
                <a:latin typeface="+mn-lt"/>
                <a:ea typeface="ＭＳ Ｐゴシック" pitchFamily="30" charset="-128"/>
                <a:cs typeface="Arial"/>
              </a:defRPr>
            </a:lvl4pPr>
            <a:lvl5pPr marL="2057400" indent="-228600" algn="l" defTabSz="457200" rtl="0" eaLnBrk="0" fontAlgn="base" hangingPunct="0">
              <a:spcBef>
                <a:spcPct val="20000"/>
              </a:spcBef>
              <a:spcAft>
                <a:spcPct val="0"/>
              </a:spcAft>
              <a:buClr>
                <a:schemeClr val="tx2"/>
              </a:buClr>
              <a:buFont typeface="Arial" pitchFamily="34" charset="0"/>
              <a:buChar char="–"/>
              <a:defRPr sz="1600" kern="1200">
                <a:solidFill>
                  <a:srgbClr val="262626"/>
                </a:solidFill>
                <a:latin typeface="+mn-lt"/>
                <a:ea typeface="ＭＳ Ｐゴシック" pitchFamily="30"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pPr>
            <a:r>
              <a:rPr lang="ru-RU" sz="1000" dirty="0">
                <a:ea typeface="+mn-ea"/>
                <a:cs typeface="+mn-cs"/>
                <a:sym typeface="+mn-lt"/>
              </a:rPr>
              <a:t>Местные прямые  расходы</a:t>
            </a:r>
            <a:endParaRPr lang="en-US" sz="1000" dirty="0">
              <a:ea typeface="+mn-ea"/>
              <a:cs typeface="+mn-cs"/>
              <a:sym typeface="+mn-lt"/>
            </a:endParaRPr>
          </a:p>
        </p:txBody>
      </p:sp>
      <p:sp>
        <p:nvSpPr>
          <p:cNvPr id="71" name="Text Placeholder 13"/>
          <p:cNvSpPr>
            <a:spLocks noGrp="1"/>
          </p:cNvSpPr>
          <p:nvPr>
            <p:custDataLst>
              <p:tags r:id="rId25"/>
            </p:custDataLst>
          </p:nvPr>
        </p:nvSpPr>
        <p:spPr bwMode="gray">
          <a:xfrm>
            <a:off x="7873364" y="5989495"/>
            <a:ext cx="472302" cy="4456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342900" indent="-342900" algn="l" defTabSz="457200" rtl="0" eaLnBrk="0" fontAlgn="base" hangingPunct="0">
              <a:spcBef>
                <a:spcPct val="20000"/>
              </a:spcBef>
              <a:spcAft>
                <a:spcPct val="0"/>
              </a:spcAft>
              <a:buClr>
                <a:srgbClr val="EC7404"/>
              </a:buClr>
              <a:buFontTx/>
              <a:buNone/>
              <a:defRPr sz="1600" b="1" kern="1200">
                <a:solidFill>
                  <a:srgbClr val="262626"/>
                </a:solidFill>
                <a:latin typeface="+mn-lt"/>
                <a:ea typeface="ＭＳ Ｐゴシック" pitchFamily="30" charset="-128"/>
                <a:cs typeface="ＭＳ Ｐゴシック" pitchFamily="30" charset="-128"/>
              </a:defRPr>
            </a:lvl1pPr>
            <a:lvl2pPr marL="457200" indent="-230400" algn="l" defTabSz="457200" rtl="0" eaLnBrk="0" fontAlgn="base" hangingPunct="0">
              <a:spcBef>
                <a:spcPct val="20000"/>
              </a:spcBef>
              <a:spcAft>
                <a:spcPct val="0"/>
              </a:spcAft>
              <a:buClr>
                <a:schemeClr val="tx2"/>
              </a:buClr>
              <a:buSzPct val="130000"/>
              <a:buFont typeface="Arial" pitchFamily="34" charset="0"/>
              <a:buChar char="•"/>
              <a:defRPr sz="1600" kern="1200">
                <a:solidFill>
                  <a:srgbClr val="262626"/>
                </a:solidFill>
                <a:latin typeface="+mn-lt"/>
                <a:ea typeface="ＭＳ Ｐゴシック" pitchFamily="30" charset="-128"/>
                <a:cs typeface="Arial"/>
              </a:defRPr>
            </a:lvl2pPr>
            <a:lvl3pPr marL="914400" indent="-228600" algn="l" defTabSz="457200" rtl="0" eaLnBrk="0" fontAlgn="base" hangingPunct="0">
              <a:spcBef>
                <a:spcPct val="20000"/>
              </a:spcBef>
              <a:spcAft>
                <a:spcPct val="0"/>
              </a:spcAft>
              <a:buClr>
                <a:schemeClr val="tx2"/>
              </a:buClr>
              <a:buSzPct val="85000"/>
              <a:buFont typeface="Arial" pitchFamily="34" charset="0"/>
              <a:buChar char="–"/>
              <a:defRPr sz="1600" kern="1200">
                <a:solidFill>
                  <a:srgbClr val="262626"/>
                </a:solidFill>
                <a:latin typeface="+mn-lt"/>
                <a:ea typeface="ＭＳ Ｐゴシック" pitchFamily="30" charset="-128"/>
                <a:cs typeface="Arial"/>
              </a:defRPr>
            </a:lvl3pPr>
            <a:lvl4pPr marL="1375200" indent="-228600" algn="l" defTabSz="457200" rtl="0" eaLnBrk="0" fontAlgn="base" hangingPunct="0">
              <a:spcBef>
                <a:spcPct val="20000"/>
              </a:spcBef>
              <a:spcAft>
                <a:spcPct val="0"/>
              </a:spcAft>
              <a:buClr>
                <a:schemeClr val="tx2"/>
              </a:buClr>
              <a:buFont typeface="Arial" charset="0"/>
              <a:buChar char="–"/>
              <a:defRPr sz="1600" kern="1200">
                <a:solidFill>
                  <a:srgbClr val="262626"/>
                </a:solidFill>
                <a:latin typeface="+mn-lt"/>
                <a:ea typeface="ＭＳ Ｐゴシック" pitchFamily="30" charset="-128"/>
                <a:cs typeface="Arial"/>
              </a:defRPr>
            </a:lvl4pPr>
            <a:lvl5pPr marL="2057400" indent="-228600" algn="l" defTabSz="457200" rtl="0" eaLnBrk="0" fontAlgn="base" hangingPunct="0">
              <a:spcBef>
                <a:spcPct val="20000"/>
              </a:spcBef>
              <a:spcAft>
                <a:spcPct val="0"/>
              </a:spcAft>
              <a:buClr>
                <a:schemeClr val="tx2"/>
              </a:buClr>
              <a:buFont typeface="Arial" pitchFamily="34" charset="0"/>
              <a:buChar char="–"/>
              <a:defRPr sz="1600" kern="1200">
                <a:solidFill>
                  <a:srgbClr val="262626"/>
                </a:solidFill>
                <a:latin typeface="+mn-lt"/>
                <a:ea typeface="ＭＳ Ｐゴシック" pitchFamily="30"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pPr>
            <a:r>
              <a:rPr lang="ru-RU" sz="1000" dirty="0">
                <a:ea typeface="+mn-ea"/>
                <a:cs typeface="+mn-cs"/>
              </a:rPr>
              <a:t>Общие затраты</a:t>
            </a:r>
            <a:endParaRPr lang="en-US" sz="1000" dirty="0">
              <a:ea typeface="+mn-ea"/>
              <a:cs typeface="+mn-cs"/>
              <a:sym typeface="+mn-lt"/>
            </a:endParaRPr>
          </a:p>
        </p:txBody>
      </p:sp>
      <p:sp>
        <p:nvSpPr>
          <p:cNvPr id="41" name="Text Placeholder 5"/>
          <p:cNvSpPr>
            <a:spLocks noGrp="1"/>
          </p:cNvSpPr>
          <p:nvPr>
            <p:custDataLst>
              <p:tags r:id="rId26"/>
            </p:custDataLst>
          </p:nvPr>
        </p:nvSpPr>
        <p:spPr bwMode="gray">
          <a:xfrm>
            <a:off x="6594307" y="6024949"/>
            <a:ext cx="590924" cy="325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342900" indent="-342900" algn="l" defTabSz="457200" rtl="0" eaLnBrk="0" fontAlgn="base" hangingPunct="0">
              <a:spcBef>
                <a:spcPct val="20000"/>
              </a:spcBef>
              <a:spcAft>
                <a:spcPct val="0"/>
              </a:spcAft>
              <a:buClr>
                <a:srgbClr val="EC7404"/>
              </a:buClr>
              <a:buFontTx/>
              <a:buNone/>
              <a:defRPr sz="1600" b="1" kern="1200">
                <a:solidFill>
                  <a:srgbClr val="262626"/>
                </a:solidFill>
                <a:latin typeface="+mn-lt"/>
                <a:ea typeface="ＭＳ Ｐゴシック" pitchFamily="30" charset="-128"/>
                <a:cs typeface="ＭＳ Ｐゴシック" pitchFamily="30" charset="-128"/>
              </a:defRPr>
            </a:lvl1pPr>
            <a:lvl2pPr marL="457200" indent="-230400" algn="l" defTabSz="457200" rtl="0" eaLnBrk="0" fontAlgn="base" hangingPunct="0">
              <a:spcBef>
                <a:spcPct val="20000"/>
              </a:spcBef>
              <a:spcAft>
                <a:spcPct val="0"/>
              </a:spcAft>
              <a:buClr>
                <a:schemeClr val="tx2"/>
              </a:buClr>
              <a:buSzPct val="130000"/>
              <a:buFont typeface="Arial" pitchFamily="34" charset="0"/>
              <a:buChar char="•"/>
              <a:defRPr sz="1600" kern="1200">
                <a:solidFill>
                  <a:srgbClr val="262626"/>
                </a:solidFill>
                <a:latin typeface="+mn-lt"/>
                <a:ea typeface="ＭＳ Ｐゴシック" pitchFamily="30" charset="-128"/>
                <a:cs typeface="Arial"/>
              </a:defRPr>
            </a:lvl2pPr>
            <a:lvl3pPr marL="914400" indent="-228600" algn="l" defTabSz="457200" rtl="0" eaLnBrk="0" fontAlgn="base" hangingPunct="0">
              <a:spcBef>
                <a:spcPct val="20000"/>
              </a:spcBef>
              <a:spcAft>
                <a:spcPct val="0"/>
              </a:spcAft>
              <a:buClr>
                <a:schemeClr val="tx2"/>
              </a:buClr>
              <a:buSzPct val="85000"/>
              <a:buFont typeface="Arial" pitchFamily="34" charset="0"/>
              <a:buChar char="–"/>
              <a:defRPr sz="1600" kern="1200">
                <a:solidFill>
                  <a:srgbClr val="262626"/>
                </a:solidFill>
                <a:latin typeface="+mn-lt"/>
                <a:ea typeface="ＭＳ Ｐゴシック" pitchFamily="30" charset="-128"/>
                <a:cs typeface="Arial"/>
              </a:defRPr>
            </a:lvl3pPr>
            <a:lvl4pPr marL="1375200" indent="-228600" algn="l" defTabSz="457200" rtl="0" eaLnBrk="0" fontAlgn="base" hangingPunct="0">
              <a:spcBef>
                <a:spcPct val="20000"/>
              </a:spcBef>
              <a:spcAft>
                <a:spcPct val="0"/>
              </a:spcAft>
              <a:buClr>
                <a:schemeClr val="tx2"/>
              </a:buClr>
              <a:buFont typeface="Arial" charset="0"/>
              <a:buChar char="–"/>
              <a:defRPr sz="1600" kern="1200">
                <a:solidFill>
                  <a:srgbClr val="262626"/>
                </a:solidFill>
                <a:latin typeface="+mn-lt"/>
                <a:ea typeface="ＭＳ Ｐゴシック" pitchFamily="30" charset="-128"/>
                <a:cs typeface="Arial"/>
              </a:defRPr>
            </a:lvl4pPr>
            <a:lvl5pPr marL="2057400" indent="-228600" algn="l" defTabSz="457200" rtl="0" eaLnBrk="0" fontAlgn="base" hangingPunct="0">
              <a:spcBef>
                <a:spcPct val="20000"/>
              </a:spcBef>
              <a:spcAft>
                <a:spcPct val="0"/>
              </a:spcAft>
              <a:buClr>
                <a:schemeClr val="tx2"/>
              </a:buClr>
              <a:buFont typeface="Arial" pitchFamily="34" charset="0"/>
              <a:buChar char="–"/>
              <a:defRPr sz="1600" kern="1200">
                <a:solidFill>
                  <a:srgbClr val="262626"/>
                </a:solidFill>
                <a:latin typeface="+mn-lt"/>
                <a:ea typeface="ＭＳ Ｐゴシック" pitchFamily="30"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pPr>
            <a:r>
              <a:rPr lang="ru-RU" sz="1000" dirty="0">
                <a:latin typeface="Arial"/>
                <a:ea typeface="+mn-ea"/>
                <a:cs typeface="+mn-cs"/>
                <a:sym typeface="Arial"/>
              </a:rPr>
              <a:t>Общие выгоды</a:t>
            </a:r>
            <a:endParaRPr lang="en-US" sz="1000" dirty="0">
              <a:latin typeface="Arial"/>
              <a:ea typeface="+mn-ea"/>
              <a:cs typeface="+mn-cs"/>
              <a:sym typeface="Arial"/>
            </a:endParaRPr>
          </a:p>
        </p:txBody>
      </p:sp>
      <p:sp>
        <p:nvSpPr>
          <p:cNvPr id="70" name="Text Placeholder 12"/>
          <p:cNvSpPr>
            <a:spLocks noGrp="1"/>
          </p:cNvSpPr>
          <p:nvPr>
            <p:custDataLst>
              <p:tags r:id="rId27"/>
            </p:custDataLst>
          </p:nvPr>
        </p:nvSpPr>
        <p:spPr bwMode="gray">
          <a:xfrm>
            <a:off x="6004847" y="6035363"/>
            <a:ext cx="423477" cy="5158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342900" indent="-342900" algn="l" defTabSz="457200" rtl="0" eaLnBrk="0" fontAlgn="base" hangingPunct="0">
              <a:spcBef>
                <a:spcPct val="20000"/>
              </a:spcBef>
              <a:spcAft>
                <a:spcPct val="0"/>
              </a:spcAft>
              <a:buClr>
                <a:srgbClr val="EC7404"/>
              </a:buClr>
              <a:buFontTx/>
              <a:buNone/>
              <a:defRPr sz="1600" b="1" kern="1200">
                <a:solidFill>
                  <a:srgbClr val="262626"/>
                </a:solidFill>
                <a:latin typeface="+mn-lt"/>
                <a:ea typeface="ＭＳ Ｐゴシック" pitchFamily="30" charset="-128"/>
                <a:cs typeface="ＭＳ Ｐゴシック" pitchFamily="30" charset="-128"/>
              </a:defRPr>
            </a:lvl1pPr>
            <a:lvl2pPr marL="457200" indent="-230400" algn="l" defTabSz="457200" rtl="0" eaLnBrk="0" fontAlgn="base" hangingPunct="0">
              <a:spcBef>
                <a:spcPct val="20000"/>
              </a:spcBef>
              <a:spcAft>
                <a:spcPct val="0"/>
              </a:spcAft>
              <a:buClr>
                <a:schemeClr val="tx2"/>
              </a:buClr>
              <a:buSzPct val="130000"/>
              <a:buFont typeface="Arial" pitchFamily="34" charset="0"/>
              <a:buChar char="•"/>
              <a:defRPr sz="1600" kern="1200">
                <a:solidFill>
                  <a:srgbClr val="262626"/>
                </a:solidFill>
                <a:latin typeface="+mn-lt"/>
                <a:ea typeface="ＭＳ Ｐゴシック" pitchFamily="30" charset="-128"/>
                <a:cs typeface="Arial"/>
              </a:defRPr>
            </a:lvl2pPr>
            <a:lvl3pPr marL="914400" indent="-228600" algn="l" defTabSz="457200" rtl="0" eaLnBrk="0" fontAlgn="base" hangingPunct="0">
              <a:spcBef>
                <a:spcPct val="20000"/>
              </a:spcBef>
              <a:spcAft>
                <a:spcPct val="0"/>
              </a:spcAft>
              <a:buClr>
                <a:schemeClr val="tx2"/>
              </a:buClr>
              <a:buSzPct val="85000"/>
              <a:buFont typeface="Arial" pitchFamily="34" charset="0"/>
              <a:buChar char="–"/>
              <a:defRPr sz="1600" kern="1200">
                <a:solidFill>
                  <a:srgbClr val="262626"/>
                </a:solidFill>
                <a:latin typeface="+mn-lt"/>
                <a:ea typeface="ＭＳ Ｐゴシック" pitchFamily="30" charset="-128"/>
                <a:cs typeface="Arial"/>
              </a:defRPr>
            </a:lvl3pPr>
            <a:lvl4pPr marL="1375200" indent="-228600" algn="l" defTabSz="457200" rtl="0" eaLnBrk="0" fontAlgn="base" hangingPunct="0">
              <a:spcBef>
                <a:spcPct val="20000"/>
              </a:spcBef>
              <a:spcAft>
                <a:spcPct val="0"/>
              </a:spcAft>
              <a:buClr>
                <a:schemeClr val="tx2"/>
              </a:buClr>
              <a:buFont typeface="Arial" charset="0"/>
              <a:buChar char="–"/>
              <a:defRPr sz="1600" kern="1200">
                <a:solidFill>
                  <a:srgbClr val="262626"/>
                </a:solidFill>
                <a:latin typeface="+mn-lt"/>
                <a:ea typeface="ＭＳ Ｐゴシック" pitchFamily="30" charset="-128"/>
                <a:cs typeface="Arial"/>
              </a:defRPr>
            </a:lvl4pPr>
            <a:lvl5pPr marL="2057400" indent="-228600" algn="l" defTabSz="457200" rtl="0" eaLnBrk="0" fontAlgn="base" hangingPunct="0">
              <a:spcBef>
                <a:spcPct val="20000"/>
              </a:spcBef>
              <a:spcAft>
                <a:spcPct val="0"/>
              </a:spcAft>
              <a:buClr>
                <a:schemeClr val="tx2"/>
              </a:buClr>
              <a:buFont typeface="Arial" pitchFamily="34" charset="0"/>
              <a:buChar char="–"/>
              <a:defRPr sz="1600" kern="1200">
                <a:solidFill>
                  <a:srgbClr val="262626"/>
                </a:solidFill>
                <a:latin typeface="+mn-lt"/>
                <a:ea typeface="ＭＳ Ｐゴシック" pitchFamily="30"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pPr>
            <a:r>
              <a:rPr lang="ru-RU" sz="1000" dirty="0">
                <a:ea typeface="+mn-ea"/>
                <a:cs typeface="+mn-cs"/>
              </a:rPr>
              <a:t>Экономия соц.пособий</a:t>
            </a:r>
            <a:endParaRPr lang="en-US" sz="1000" dirty="0">
              <a:ea typeface="+mn-ea"/>
              <a:cs typeface="+mn-cs"/>
              <a:sym typeface="+mn-lt"/>
            </a:endParaRPr>
          </a:p>
        </p:txBody>
      </p:sp>
      <p:sp>
        <p:nvSpPr>
          <p:cNvPr id="69" name="Text Placeholder 11"/>
          <p:cNvSpPr>
            <a:spLocks noGrp="1"/>
          </p:cNvSpPr>
          <p:nvPr>
            <p:custDataLst>
              <p:tags r:id="rId28"/>
            </p:custDataLst>
          </p:nvPr>
        </p:nvSpPr>
        <p:spPr bwMode="gray">
          <a:xfrm>
            <a:off x="5275369" y="6016059"/>
            <a:ext cx="625186" cy="345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342900" indent="-342900" algn="l" defTabSz="457200" rtl="0" eaLnBrk="0" fontAlgn="base" hangingPunct="0">
              <a:spcBef>
                <a:spcPct val="20000"/>
              </a:spcBef>
              <a:spcAft>
                <a:spcPct val="0"/>
              </a:spcAft>
              <a:buClr>
                <a:srgbClr val="EC7404"/>
              </a:buClr>
              <a:buFontTx/>
              <a:buNone/>
              <a:defRPr sz="1600" b="1" kern="1200">
                <a:solidFill>
                  <a:srgbClr val="262626"/>
                </a:solidFill>
                <a:latin typeface="+mn-lt"/>
                <a:ea typeface="ＭＳ Ｐゴシック" pitchFamily="30" charset="-128"/>
                <a:cs typeface="ＭＳ Ｐゴシック" pitchFamily="30" charset="-128"/>
              </a:defRPr>
            </a:lvl1pPr>
            <a:lvl2pPr marL="457200" indent="-230400" algn="l" defTabSz="457200" rtl="0" eaLnBrk="0" fontAlgn="base" hangingPunct="0">
              <a:spcBef>
                <a:spcPct val="20000"/>
              </a:spcBef>
              <a:spcAft>
                <a:spcPct val="0"/>
              </a:spcAft>
              <a:buClr>
                <a:schemeClr val="tx2"/>
              </a:buClr>
              <a:buSzPct val="130000"/>
              <a:buFont typeface="Arial" pitchFamily="34" charset="0"/>
              <a:buChar char="•"/>
              <a:defRPr sz="1600" kern="1200">
                <a:solidFill>
                  <a:srgbClr val="262626"/>
                </a:solidFill>
                <a:latin typeface="+mn-lt"/>
                <a:ea typeface="ＭＳ Ｐゴシック" pitchFamily="30" charset="-128"/>
                <a:cs typeface="Arial"/>
              </a:defRPr>
            </a:lvl2pPr>
            <a:lvl3pPr marL="914400" indent="-228600" algn="l" defTabSz="457200" rtl="0" eaLnBrk="0" fontAlgn="base" hangingPunct="0">
              <a:spcBef>
                <a:spcPct val="20000"/>
              </a:spcBef>
              <a:spcAft>
                <a:spcPct val="0"/>
              </a:spcAft>
              <a:buClr>
                <a:schemeClr val="tx2"/>
              </a:buClr>
              <a:buSzPct val="85000"/>
              <a:buFont typeface="Arial" pitchFamily="34" charset="0"/>
              <a:buChar char="–"/>
              <a:defRPr sz="1600" kern="1200">
                <a:solidFill>
                  <a:srgbClr val="262626"/>
                </a:solidFill>
                <a:latin typeface="+mn-lt"/>
                <a:ea typeface="ＭＳ Ｐゴシック" pitchFamily="30" charset="-128"/>
                <a:cs typeface="Arial"/>
              </a:defRPr>
            </a:lvl3pPr>
            <a:lvl4pPr marL="1375200" indent="-228600" algn="l" defTabSz="457200" rtl="0" eaLnBrk="0" fontAlgn="base" hangingPunct="0">
              <a:spcBef>
                <a:spcPct val="20000"/>
              </a:spcBef>
              <a:spcAft>
                <a:spcPct val="0"/>
              </a:spcAft>
              <a:buClr>
                <a:schemeClr val="tx2"/>
              </a:buClr>
              <a:buFont typeface="Arial" charset="0"/>
              <a:buChar char="–"/>
              <a:defRPr sz="1600" kern="1200">
                <a:solidFill>
                  <a:srgbClr val="262626"/>
                </a:solidFill>
                <a:latin typeface="+mn-lt"/>
                <a:ea typeface="ＭＳ Ｐゴシック" pitchFamily="30" charset="-128"/>
                <a:cs typeface="Arial"/>
              </a:defRPr>
            </a:lvl4pPr>
            <a:lvl5pPr marL="2057400" indent="-228600" algn="l" defTabSz="457200" rtl="0" eaLnBrk="0" fontAlgn="base" hangingPunct="0">
              <a:spcBef>
                <a:spcPct val="20000"/>
              </a:spcBef>
              <a:spcAft>
                <a:spcPct val="0"/>
              </a:spcAft>
              <a:buClr>
                <a:schemeClr val="tx2"/>
              </a:buClr>
              <a:buFont typeface="Arial" pitchFamily="34" charset="0"/>
              <a:buChar char="–"/>
              <a:defRPr sz="1600" kern="1200">
                <a:solidFill>
                  <a:srgbClr val="262626"/>
                </a:solidFill>
                <a:latin typeface="+mn-lt"/>
                <a:ea typeface="ＭＳ Ｐゴシック" pitchFamily="30"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pPr>
            <a:r>
              <a:rPr lang="ru-RU" sz="1000" dirty="0">
                <a:ea typeface="+mn-ea"/>
                <a:cs typeface="+mn-cs"/>
                <a:sym typeface="+mn-lt"/>
              </a:rPr>
              <a:t>Благотв. и волонт-во</a:t>
            </a:r>
            <a:endParaRPr lang="en-US" sz="1000" dirty="0">
              <a:ea typeface="+mn-ea"/>
              <a:cs typeface="+mn-cs"/>
              <a:sym typeface="+mn-lt"/>
            </a:endParaRPr>
          </a:p>
        </p:txBody>
      </p:sp>
      <p:sp>
        <p:nvSpPr>
          <p:cNvPr id="35" name="Text Placeholder 3"/>
          <p:cNvSpPr>
            <a:spLocks noGrp="1"/>
          </p:cNvSpPr>
          <p:nvPr>
            <p:custDataLst>
              <p:tags r:id="rId29"/>
            </p:custDataLst>
          </p:nvPr>
        </p:nvSpPr>
        <p:spPr bwMode="gray">
          <a:xfrm>
            <a:off x="4638340" y="6024949"/>
            <a:ext cx="6096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342900" indent="-342900" algn="l" defTabSz="457200" rtl="0" eaLnBrk="0" fontAlgn="base" hangingPunct="0">
              <a:spcBef>
                <a:spcPct val="20000"/>
              </a:spcBef>
              <a:spcAft>
                <a:spcPct val="0"/>
              </a:spcAft>
              <a:buClr>
                <a:srgbClr val="EC7404"/>
              </a:buClr>
              <a:buFontTx/>
              <a:buNone/>
              <a:defRPr sz="1600" b="1" kern="1200">
                <a:solidFill>
                  <a:srgbClr val="262626"/>
                </a:solidFill>
                <a:latin typeface="+mn-lt"/>
                <a:ea typeface="ＭＳ Ｐゴシック" pitchFamily="30" charset="-128"/>
                <a:cs typeface="ＭＳ Ｐゴシック" pitchFamily="30" charset="-128"/>
              </a:defRPr>
            </a:lvl1pPr>
            <a:lvl2pPr marL="457200" indent="-230400" algn="l" defTabSz="457200" rtl="0" eaLnBrk="0" fontAlgn="base" hangingPunct="0">
              <a:spcBef>
                <a:spcPct val="20000"/>
              </a:spcBef>
              <a:spcAft>
                <a:spcPct val="0"/>
              </a:spcAft>
              <a:buClr>
                <a:schemeClr val="tx2"/>
              </a:buClr>
              <a:buSzPct val="130000"/>
              <a:buFont typeface="Arial" pitchFamily="34" charset="0"/>
              <a:buChar char="•"/>
              <a:defRPr sz="1600" kern="1200">
                <a:solidFill>
                  <a:srgbClr val="262626"/>
                </a:solidFill>
                <a:latin typeface="+mn-lt"/>
                <a:ea typeface="ＭＳ Ｐゴシック" pitchFamily="30" charset="-128"/>
                <a:cs typeface="Arial"/>
              </a:defRPr>
            </a:lvl2pPr>
            <a:lvl3pPr marL="914400" indent="-228600" algn="l" defTabSz="457200" rtl="0" eaLnBrk="0" fontAlgn="base" hangingPunct="0">
              <a:spcBef>
                <a:spcPct val="20000"/>
              </a:spcBef>
              <a:spcAft>
                <a:spcPct val="0"/>
              </a:spcAft>
              <a:buClr>
                <a:schemeClr val="tx2"/>
              </a:buClr>
              <a:buSzPct val="85000"/>
              <a:buFont typeface="Arial" pitchFamily="34" charset="0"/>
              <a:buChar char="–"/>
              <a:defRPr sz="1600" kern="1200">
                <a:solidFill>
                  <a:srgbClr val="262626"/>
                </a:solidFill>
                <a:latin typeface="+mn-lt"/>
                <a:ea typeface="ＭＳ Ｐゴシック" pitchFamily="30" charset="-128"/>
                <a:cs typeface="Arial"/>
              </a:defRPr>
            </a:lvl3pPr>
            <a:lvl4pPr marL="1375200" indent="-228600" algn="l" defTabSz="457200" rtl="0" eaLnBrk="0" fontAlgn="base" hangingPunct="0">
              <a:spcBef>
                <a:spcPct val="20000"/>
              </a:spcBef>
              <a:spcAft>
                <a:spcPct val="0"/>
              </a:spcAft>
              <a:buClr>
                <a:schemeClr val="tx2"/>
              </a:buClr>
              <a:buFont typeface="Arial" charset="0"/>
              <a:buChar char="–"/>
              <a:defRPr sz="1600" kern="1200">
                <a:solidFill>
                  <a:srgbClr val="262626"/>
                </a:solidFill>
                <a:latin typeface="+mn-lt"/>
                <a:ea typeface="ＭＳ Ｐゴシック" pitchFamily="30" charset="-128"/>
                <a:cs typeface="Arial"/>
              </a:defRPr>
            </a:lvl4pPr>
            <a:lvl5pPr marL="2057400" indent="-228600" algn="l" defTabSz="457200" rtl="0" eaLnBrk="0" fontAlgn="base" hangingPunct="0">
              <a:spcBef>
                <a:spcPct val="20000"/>
              </a:spcBef>
              <a:spcAft>
                <a:spcPct val="0"/>
              </a:spcAft>
              <a:buClr>
                <a:schemeClr val="tx2"/>
              </a:buClr>
              <a:buFont typeface="Arial" pitchFamily="34" charset="0"/>
              <a:buChar char="–"/>
              <a:defRPr sz="1600" kern="1200">
                <a:solidFill>
                  <a:srgbClr val="262626"/>
                </a:solidFill>
                <a:latin typeface="+mn-lt"/>
                <a:ea typeface="ＭＳ Ｐゴシック" pitchFamily="30"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pPr>
            <a:r>
              <a:rPr lang="ru-RU" sz="1000" dirty="0">
                <a:ea typeface="+mn-ea"/>
                <a:cs typeface="+mn-cs"/>
              </a:rPr>
              <a:t>Экономия по альтерн. опеке</a:t>
            </a:r>
            <a:endParaRPr lang="en-US" sz="1000" dirty="0">
              <a:latin typeface="Arial"/>
              <a:ea typeface="+mn-ea"/>
              <a:cs typeface="+mn-cs"/>
              <a:sym typeface="Arial"/>
            </a:endParaRPr>
          </a:p>
        </p:txBody>
      </p:sp>
      <p:sp>
        <p:nvSpPr>
          <p:cNvPr id="67" name="Text Placeholder 9"/>
          <p:cNvSpPr>
            <a:spLocks noGrp="1"/>
          </p:cNvSpPr>
          <p:nvPr>
            <p:custDataLst>
              <p:tags r:id="rId30"/>
            </p:custDataLst>
          </p:nvPr>
        </p:nvSpPr>
        <p:spPr bwMode="gray">
          <a:xfrm>
            <a:off x="4057894" y="5989496"/>
            <a:ext cx="5619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342900" indent="-342900" algn="l" defTabSz="457200" rtl="0" eaLnBrk="0" fontAlgn="base" hangingPunct="0">
              <a:spcBef>
                <a:spcPct val="20000"/>
              </a:spcBef>
              <a:spcAft>
                <a:spcPct val="0"/>
              </a:spcAft>
              <a:buClr>
                <a:srgbClr val="EC7404"/>
              </a:buClr>
              <a:buFontTx/>
              <a:buNone/>
              <a:defRPr sz="1600" b="1" kern="1200">
                <a:solidFill>
                  <a:srgbClr val="262626"/>
                </a:solidFill>
                <a:latin typeface="+mn-lt"/>
                <a:ea typeface="ＭＳ Ｐゴシック" pitchFamily="30" charset="-128"/>
                <a:cs typeface="ＭＳ Ｐゴシック" pitchFamily="30" charset="-128"/>
              </a:defRPr>
            </a:lvl1pPr>
            <a:lvl2pPr marL="457200" indent="-230400" algn="l" defTabSz="457200" rtl="0" eaLnBrk="0" fontAlgn="base" hangingPunct="0">
              <a:spcBef>
                <a:spcPct val="20000"/>
              </a:spcBef>
              <a:spcAft>
                <a:spcPct val="0"/>
              </a:spcAft>
              <a:buClr>
                <a:schemeClr val="tx2"/>
              </a:buClr>
              <a:buSzPct val="130000"/>
              <a:buFont typeface="Arial" pitchFamily="34" charset="0"/>
              <a:buChar char="•"/>
              <a:defRPr sz="1600" kern="1200">
                <a:solidFill>
                  <a:srgbClr val="262626"/>
                </a:solidFill>
                <a:latin typeface="+mn-lt"/>
                <a:ea typeface="ＭＳ Ｐゴシック" pitchFamily="30" charset="-128"/>
                <a:cs typeface="Arial"/>
              </a:defRPr>
            </a:lvl2pPr>
            <a:lvl3pPr marL="914400" indent="-228600" algn="l" defTabSz="457200" rtl="0" eaLnBrk="0" fontAlgn="base" hangingPunct="0">
              <a:spcBef>
                <a:spcPct val="20000"/>
              </a:spcBef>
              <a:spcAft>
                <a:spcPct val="0"/>
              </a:spcAft>
              <a:buClr>
                <a:schemeClr val="tx2"/>
              </a:buClr>
              <a:buSzPct val="85000"/>
              <a:buFont typeface="Arial" pitchFamily="34" charset="0"/>
              <a:buChar char="–"/>
              <a:defRPr sz="1600" kern="1200">
                <a:solidFill>
                  <a:srgbClr val="262626"/>
                </a:solidFill>
                <a:latin typeface="+mn-lt"/>
                <a:ea typeface="ＭＳ Ｐゴシック" pitchFamily="30" charset="-128"/>
                <a:cs typeface="Arial"/>
              </a:defRPr>
            </a:lvl3pPr>
            <a:lvl4pPr marL="1375200" indent="-228600" algn="l" defTabSz="457200" rtl="0" eaLnBrk="0" fontAlgn="base" hangingPunct="0">
              <a:spcBef>
                <a:spcPct val="20000"/>
              </a:spcBef>
              <a:spcAft>
                <a:spcPct val="0"/>
              </a:spcAft>
              <a:buClr>
                <a:schemeClr val="tx2"/>
              </a:buClr>
              <a:buFont typeface="Arial" charset="0"/>
              <a:buChar char="–"/>
              <a:defRPr sz="1600" kern="1200">
                <a:solidFill>
                  <a:srgbClr val="262626"/>
                </a:solidFill>
                <a:latin typeface="+mn-lt"/>
                <a:ea typeface="ＭＳ Ｐゴシック" pitchFamily="30" charset="-128"/>
                <a:cs typeface="Arial"/>
              </a:defRPr>
            </a:lvl4pPr>
            <a:lvl5pPr marL="2057400" indent="-228600" algn="l" defTabSz="457200" rtl="0" eaLnBrk="0" fontAlgn="base" hangingPunct="0">
              <a:spcBef>
                <a:spcPct val="20000"/>
              </a:spcBef>
              <a:spcAft>
                <a:spcPct val="0"/>
              </a:spcAft>
              <a:buClr>
                <a:schemeClr val="tx2"/>
              </a:buClr>
              <a:buFont typeface="Arial" pitchFamily="34" charset="0"/>
              <a:buChar char="–"/>
              <a:defRPr sz="1600" kern="1200">
                <a:solidFill>
                  <a:srgbClr val="262626"/>
                </a:solidFill>
                <a:latin typeface="+mn-lt"/>
                <a:ea typeface="ＭＳ Ｐゴシック" pitchFamily="30"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pPr>
            <a:r>
              <a:rPr lang="ru-RU" sz="1000" dirty="0">
                <a:ea typeface="+mn-ea"/>
                <a:cs typeface="+mn-cs"/>
              </a:rPr>
              <a:t>Доход опекунов</a:t>
            </a:r>
            <a:r>
              <a:rPr lang="en-US" sz="1000" baseline="30000" dirty="0">
                <a:ea typeface="+mn-ea"/>
                <a:cs typeface="+mn-cs"/>
              </a:rPr>
              <a:t>1</a:t>
            </a:r>
            <a:r>
              <a:rPr lang="en-US" sz="1000" dirty="0">
                <a:ea typeface="+mn-ea"/>
                <a:cs typeface="+mn-cs"/>
              </a:rPr>
              <a:t> </a:t>
            </a:r>
            <a:br>
              <a:rPr lang="en-US" sz="1000" dirty="0">
                <a:ea typeface="+mn-ea"/>
                <a:cs typeface="+mn-cs"/>
              </a:rPr>
            </a:br>
            <a:endParaRPr lang="en-US" sz="1000" dirty="0">
              <a:ea typeface="+mn-ea"/>
              <a:cs typeface="+mn-cs"/>
              <a:sym typeface="+mn-lt"/>
            </a:endParaRPr>
          </a:p>
        </p:txBody>
      </p:sp>
      <p:sp>
        <p:nvSpPr>
          <p:cNvPr id="66" name="Text Placeholder 8"/>
          <p:cNvSpPr>
            <a:spLocks noGrp="1"/>
          </p:cNvSpPr>
          <p:nvPr>
            <p:custDataLst>
              <p:tags r:id="rId31"/>
            </p:custDataLst>
          </p:nvPr>
        </p:nvSpPr>
        <p:spPr bwMode="gray">
          <a:xfrm>
            <a:off x="3322178" y="5989496"/>
            <a:ext cx="66498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342900" indent="-342900" algn="l" defTabSz="457200" rtl="0" eaLnBrk="0" fontAlgn="base" hangingPunct="0">
              <a:spcBef>
                <a:spcPct val="20000"/>
              </a:spcBef>
              <a:spcAft>
                <a:spcPct val="0"/>
              </a:spcAft>
              <a:buClr>
                <a:srgbClr val="EC7404"/>
              </a:buClr>
              <a:buFontTx/>
              <a:buNone/>
              <a:defRPr sz="1600" b="1" kern="1200">
                <a:solidFill>
                  <a:srgbClr val="262626"/>
                </a:solidFill>
                <a:latin typeface="+mn-lt"/>
                <a:ea typeface="ＭＳ Ｐゴシック" pitchFamily="30" charset="-128"/>
                <a:cs typeface="ＭＳ Ｐゴシック" pitchFamily="30" charset="-128"/>
              </a:defRPr>
            </a:lvl1pPr>
            <a:lvl2pPr marL="457200" indent="-230400" algn="l" defTabSz="457200" rtl="0" eaLnBrk="0" fontAlgn="base" hangingPunct="0">
              <a:spcBef>
                <a:spcPct val="20000"/>
              </a:spcBef>
              <a:spcAft>
                <a:spcPct val="0"/>
              </a:spcAft>
              <a:buClr>
                <a:schemeClr val="tx2"/>
              </a:buClr>
              <a:buSzPct val="130000"/>
              <a:buFont typeface="Arial" pitchFamily="34" charset="0"/>
              <a:buChar char="•"/>
              <a:defRPr sz="1600" kern="1200">
                <a:solidFill>
                  <a:srgbClr val="262626"/>
                </a:solidFill>
                <a:latin typeface="+mn-lt"/>
                <a:ea typeface="ＭＳ Ｐゴシック" pitchFamily="30" charset="-128"/>
                <a:cs typeface="Arial"/>
              </a:defRPr>
            </a:lvl2pPr>
            <a:lvl3pPr marL="914400" indent="-228600" algn="l" defTabSz="457200" rtl="0" eaLnBrk="0" fontAlgn="base" hangingPunct="0">
              <a:spcBef>
                <a:spcPct val="20000"/>
              </a:spcBef>
              <a:spcAft>
                <a:spcPct val="0"/>
              </a:spcAft>
              <a:buClr>
                <a:schemeClr val="tx2"/>
              </a:buClr>
              <a:buSzPct val="85000"/>
              <a:buFont typeface="Arial" pitchFamily="34" charset="0"/>
              <a:buChar char="–"/>
              <a:defRPr sz="1600" kern="1200">
                <a:solidFill>
                  <a:srgbClr val="262626"/>
                </a:solidFill>
                <a:latin typeface="+mn-lt"/>
                <a:ea typeface="ＭＳ Ｐゴシック" pitchFamily="30" charset="-128"/>
                <a:cs typeface="Arial"/>
              </a:defRPr>
            </a:lvl3pPr>
            <a:lvl4pPr marL="1375200" indent="-228600" algn="l" defTabSz="457200" rtl="0" eaLnBrk="0" fontAlgn="base" hangingPunct="0">
              <a:spcBef>
                <a:spcPct val="20000"/>
              </a:spcBef>
              <a:spcAft>
                <a:spcPct val="0"/>
              </a:spcAft>
              <a:buClr>
                <a:schemeClr val="tx2"/>
              </a:buClr>
              <a:buFont typeface="Arial" charset="0"/>
              <a:buChar char="–"/>
              <a:defRPr sz="1600" kern="1200">
                <a:solidFill>
                  <a:srgbClr val="262626"/>
                </a:solidFill>
                <a:latin typeface="+mn-lt"/>
                <a:ea typeface="ＭＳ Ｐゴシック" pitchFamily="30" charset="-128"/>
                <a:cs typeface="Arial"/>
              </a:defRPr>
            </a:lvl4pPr>
            <a:lvl5pPr marL="2057400" indent="-228600" algn="l" defTabSz="457200" rtl="0" eaLnBrk="0" fontAlgn="base" hangingPunct="0">
              <a:spcBef>
                <a:spcPct val="20000"/>
              </a:spcBef>
              <a:spcAft>
                <a:spcPct val="0"/>
              </a:spcAft>
              <a:buClr>
                <a:schemeClr val="tx2"/>
              </a:buClr>
              <a:buFont typeface="Arial" pitchFamily="34" charset="0"/>
              <a:buChar char="–"/>
              <a:defRPr sz="1600" kern="1200">
                <a:solidFill>
                  <a:srgbClr val="262626"/>
                </a:solidFill>
                <a:latin typeface="+mn-lt"/>
                <a:ea typeface="ＭＳ Ｐゴシック" pitchFamily="30"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pPr>
            <a:r>
              <a:rPr lang="ru-RU" sz="1000" dirty="0">
                <a:ea typeface="+mn-ea"/>
                <a:cs typeface="+mn-cs"/>
                <a:sym typeface="+mn-lt"/>
              </a:rPr>
              <a:t>Бюджетная эффектив-ность</a:t>
            </a:r>
            <a:endParaRPr lang="en-US" sz="1000" dirty="0">
              <a:ea typeface="+mn-ea"/>
              <a:cs typeface="+mn-cs"/>
              <a:sym typeface="+mn-lt"/>
            </a:endParaRPr>
          </a:p>
        </p:txBody>
      </p:sp>
      <p:sp>
        <p:nvSpPr>
          <p:cNvPr id="64" name="Text Placeholder 6"/>
          <p:cNvSpPr>
            <a:spLocks noGrp="1"/>
          </p:cNvSpPr>
          <p:nvPr>
            <p:custDataLst>
              <p:tags r:id="rId32"/>
            </p:custDataLst>
          </p:nvPr>
        </p:nvSpPr>
        <p:spPr bwMode="gray">
          <a:xfrm>
            <a:off x="2714619" y="5977949"/>
            <a:ext cx="561346"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342900" indent="-342900" algn="l" defTabSz="457200" rtl="0" eaLnBrk="0" fontAlgn="base" hangingPunct="0">
              <a:spcBef>
                <a:spcPct val="20000"/>
              </a:spcBef>
              <a:spcAft>
                <a:spcPct val="0"/>
              </a:spcAft>
              <a:buClr>
                <a:srgbClr val="EC7404"/>
              </a:buClr>
              <a:buFontTx/>
              <a:buNone/>
              <a:defRPr sz="1600" b="1" kern="1200">
                <a:solidFill>
                  <a:srgbClr val="262626"/>
                </a:solidFill>
                <a:latin typeface="+mn-lt"/>
                <a:ea typeface="ＭＳ Ｐゴシック" pitchFamily="30" charset="-128"/>
                <a:cs typeface="ＭＳ Ｐゴシック" pitchFamily="30" charset="-128"/>
              </a:defRPr>
            </a:lvl1pPr>
            <a:lvl2pPr marL="457200" indent="-230400" algn="l" defTabSz="457200" rtl="0" eaLnBrk="0" fontAlgn="base" hangingPunct="0">
              <a:spcBef>
                <a:spcPct val="20000"/>
              </a:spcBef>
              <a:spcAft>
                <a:spcPct val="0"/>
              </a:spcAft>
              <a:buClr>
                <a:schemeClr val="tx2"/>
              </a:buClr>
              <a:buSzPct val="130000"/>
              <a:buFont typeface="Arial" pitchFamily="34" charset="0"/>
              <a:buChar char="•"/>
              <a:defRPr sz="1600" kern="1200">
                <a:solidFill>
                  <a:srgbClr val="262626"/>
                </a:solidFill>
                <a:latin typeface="+mn-lt"/>
                <a:ea typeface="ＭＳ Ｐゴシック" pitchFamily="30" charset="-128"/>
                <a:cs typeface="Arial"/>
              </a:defRPr>
            </a:lvl2pPr>
            <a:lvl3pPr marL="914400" indent="-228600" algn="l" defTabSz="457200" rtl="0" eaLnBrk="0" fontAlgn="base" hangingPunct="0">
              <a:spcBef>
                <a:spcPct val="20000"/>
              </a:spcBef>
              <a:spcAft>
                <a:spcPct val="0"/>
              </a:spcAft>
              <a:buClr>
                <a:schemeClr val="tx2"/>
              </a:buClr>
              <a:buSzPct val="85000"/>
              <a:buFont typeface="Arial" pitchFamily="34" charset="0"/>
              <a:buChar char="–"/>
              <a:defRPr sz="1600" kern="1200">
                <a:solidFill>
                  <a:srgbClr val="262626"/>
                </a:solidFill>
                <a:latin typeface="+mn-lt"/>
                <a:ea typeface="ＭＳ Ｐゴシック" pitchFamily="30" charset="-128"/>
                <a:cs typeface="Arial"/>
              </a:defRPr>
            </a:lvl3pPr>
            <a:lvl4pPr marL="1375200" indent="-228600" algn="l" defTabSz="457200" rtl="0" eaLnBrk="0" fontAlgn="base" hangingPunct="0">
              <a:spcBef>
                <a:spcPct val="20000"/>
              </a:spcBef>
              <a:spcAft>
                <a:spcPct val="0"/>
              </a:spcAft>
              <a:buClr>
                <a:schemeClr val="tx2"/>
              </a:buClr>
              <a:buFont typeface="Arial" charset="0"/>
              <a:buChar char="–"/>
              <a:defRPr sz="1600" kern="1200">
                <a:solidFill>
                  <a:srgbClr val="262626"/>
                </a:solidFill>
                <a:latin typeface="+mn-lt"/>
                <a:ea typeface="ＭＳ Ｐゴシック" pitchFamily="30" charset="-128"/>
                <a:cs typeface="Arial"/>
              </a:defRPr>
            </a:lvl4pPr>
            <a:lvl5pPr marL="2057400" indent="-228600" algn="l" defTabSz="457200" rtl="0" eaLnBrk="0" fontAlgn="base" hangingPunct="0">
              <a:spcBef>
                <a:spcPct val="20000"/>
              </a:spcBef>
              <a:spcAft>
                <a:spcPct val="0"/>
              </a:spcAft>
              <a:buClr>
                <a:schemeClr val="tx2"/>
              </a:buClr>
              <a:buFont typeface="Arial" pitchFamily="34" charset="0"/>
              <a:buChar char="–"/>
              <a:defRPr sz="1600" kern="1200">
                <a:solidFill>
                  <a:srgbClr val="262626"/>
                </a:solidFill>
                <a:latin typeface="+mn-lt"/>
                <a:ea typeface="ＭＳ Ｐゴシック" pitchFamily="30"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pPr>
            <a:r>
              <a:rPr lang="ru-RU" sz="1000" dirty="0">
                <a:ea typeface="+mn-ea"/>
                <a:cs typeface="+mn-cs"/>
                <a:sym typeface="+mn-lt"/>
              </a:rPr>
              <a:t>Доход будущ. Покол-я</a:t>
            </a:r>
            <a:endParaRPr lang="en-US" sz="1000" dirty="0">
              <a:ea typeface="+mn-ea"/>
              <a:cs typeface="+mn-cs"/>
              <a:sym typeface="+mn-lt"/>
            </a:endParaRPr>
          </a:p>
        </p:txBody>
      </p:sp>
      <p:sp>
        <p:nvSpPr>
          <p:cNvPr id="63" name="Text Placeholder 5"/>
          <p:cNvSpPr>
            <a:spLocks noGrp="1"/>
          </p:cNvSpPr>
          <p:nvPr>
            <p:custDataLst>
              <p:tags r:id="rId33"/>
            </p:custDataLst>
          </p:nvPr>
        </p:nvSpPr>
        <p:spPr bwMode="gray">
          <a:xfrm>
            <a:off x="2097785" y="5973344"/>
            <a:ext cx="5461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342900" indent="-342900" algn="l" defTabSz="457200" rtl="0" eaLnBrk="0" fontAlgn="base" hangingPunct="0">
              <a:spcBef>
                <a:spcPct val="20000"/>
              </a:spcBef>
              <a:spcAft>
                <a:spcPct val="0"/>
              </a:spcAft>
              <a:buClr>
                <a:srgbClr val="EC7404"/>
              </a:buClr>
              <a:buFontTx/>
              <a:buNone/>
              <a:defRPr sz="1600" b="1" kern="1200">
                <a:solidFill>
                  <a:srgbClr val="262626"/>
                </a:solidFill>
                <a:latin typeface="+mn-lt"/>
                <a:ea typeface="ＭＳ Ｐゴシック" pitchFamily="30" charset="-128"/>
                <a:cs typeface="ＭＳ Ｐゴシック" pitchFamily="30" charset="-128"/>
              </a:defRPr>
            </a:lvl1pPr>
            <a:lvl2pPr marL="457200" indent="-230400" algn="l" defTabSz="457200" rtl="0" eaLnBrk="0" fontAlgn="base" hangingPunct="0">
              <a:spcBef>
                <a:spcPct val="20000"/>
              </a:spcBef>
              <a:spcAft>
                <a:spcPct val="0"/>
              </a:spcAft>
              <a:buClr>
                <a:schemeClr val="tx2"/>
              </a:buClr>
              <a:buSzPct val="130000"/>
              <a:buFont typeface="Arial" pitchFamily="34" charset="0"/>
              <a:buChar char="•"/>
              <a:defRPr sz="1600" kern="1200">
                <a:solidFill>
                  <a:srgbClr val="262626"/>
                </a:solidFill>
                <a:latin typeface="+mn-lt"/>
                <a:ea typeface="ＭＳ Ｐゴシック" pitchFamily="30" charset="-128"/>
                <a:cs typeface="Arial"/>
              </a:defRPr>
            </a:lvl2pPr>
            <a:lvl3pPr marL="914400" indent="-228600" algn="l" defTabSz="457200" rtl="0" eaLnBrk="0" fontAlgn="base" hangingPunct="0">
              <a:spcBef>
                <a:spcPct val="20000"/>
              </a:spcBef>
              <a:spcAft>
                <a:spcPct val="0"/>
              </a:spcAft>
              <a:buClr>
                <a:schemeClr val="tx2"/>
              </a:buClr>
              <a:buSzPct val="85000"/>
              <a:buFont typeface="Arial" pitchFamily="34" charset="0"/>
              <a:buChar char="–"/>
              <a:defRPr sz="1600" kern="1200">
                <a:solidFill>
                  <a:srgbClr val="262626"/>
                </a:solidFill>
                <a:latin typeface="+mn-lt"/>
                <a:ea typeface="ＭＳ Ｐゴシック" pitchFamily="30" charset="-128"/>
                <a:cs typeface="Arial"/>
              </a:defRPr>
            </a:lvl3pPr>
            <a:lvl4pPr marL="1375200" indent="-228600" algn="l" defTabSz="457200" rtl="0" eaLnBrk="0" fontAlgn="base" hangingPunct="0">
              <a:spcBef>
                <a:spcPct val="20000"/>
              </a:spcBef>
              <a:spcAft>
                <a:spcPct val="0"/>
              </a:spcAft>
              <a:buClr>
                <a:schemeClr val="tx2"/>
              </a:buClr>
              <a:buFont typeface="Arial" charset="0"/>
              <a:buChar char="–"/>
              <a:defRPr sz="1600" kern="1200">
                <a:solidFill>
                  <a:srgbClr val="262626"/>
                </a:solidFill>
                <a:latin typeface="+mn-lt"/>
                <a:ea typeface="ＭＳ Ｐゴシック" pitchFamily="30" charset="-128"/>
                <a:cs typeface="Arial"/>
              </a:defRPr>
            </a:lvl4pPr>
            <a:lvl5pPr marL="2057400" indent="-228600" algn="l" defTabSz="457200" rtl="0" eaLnBrk="0" fontAlgn="base" hangingPunct="0">
              <a:spcBef>
                <a:spcPct val="20000"/>
              </a:spcBef>
              <a:spcAft>
                <a:spcPct val="0"/>
              </a:spcAft>
              <a:buClr>
                <a:schemeClr val="tx2"/>
              </a:buClr>
              <a:buFont typeface="Arial" pitchFamily="34" charset="0"/>
              <a:buChar char="–"/>
              <a:defRPr sz="1600" kern="1200">
                <a:solidFill>
                  <a:srgbClr val="262626"/>
                </a:solidFill>
                <a:latin typeface="+mn-lt"/>
                <a:ea typeface="ＭＳ Ｐゴシック" pitchFamily="30"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pPr>
            <a:r>
              <a:rPr lang="ru-RU" sz="1000" dirty="0">
                <a:ea typeface="+mn-ea"/>
                <a:cs typeface="+mn-cs"/>
                <a:sym typeface="+mn-lt"/>
              </a:rPr>
              <a:t>Персон. доход</a:t>
            </a:r>
            <a:endParaRPr lang="en-US" sz="1000" dirty="0">
              <a:ea typeface="+mn-ea"/>
              <a:cs typeface="+mn-cs"/>
              <a:sym typeface="+mn-lt"/>
            </a:endParaRPr>
          </a:p>
        </p:txBody>
      </p:sp>
      <p:sp>
        <p:nvSpPr>
          <p:cNvPr id="44" name="Rectangle 45"/>
          <p:cNvSpPr>
            <a:spLocks noChangeArrowheads="1"/>
          </p:cNvSpPr>
          <p:nvPr/>
        </p:nvSpPr>
        <p:spPr bwMode="gray">
          <a:xfrm>
            <a:off x="2097785" y="1185955"/>
            <a:ext cx="5091058" cy="346096"/>
          </a:xfrm>
          <a:prstGeom prst="rect">
            <a:avLst/>
          </a:prstGeom>
          <a:solidFill>
            <a:schemeClr val="hlink"/>
          </a:solidFill>
          <a:ln w="9525" algn="ctr">
            <a:solidFill>
              <a:schemeClr val="hlink"/>
            </a:solidFill>
            <a:miter lim="800000"/>
            <a:headEnd type="none" w="lg" len="lg"/>
            <a:tailEnd type="none" w="lg" len="lg"/>
          </a:ln>
          <a:effectLst/>
        </p:spPr>
        <p:txBody>
          <a:bodyPr anchor="ctr" anchorCtr="1"/>
          <a:lstStyle/>
          <a:p>
            <a:r>
              <a:rPr lang="ru-RU" sz="1600" b="1" dirty="0">
                <a:solidFill>
                  <a:schemeClr val="bg1"/>
                </a:solidFill>
              </a:rPr>
              <a:t>Выгоды</a:t>
            </a:r>
            <a:r>
              <a:rPr lang="en-US" sz="1600" b="1" dirty="0">
                <a:solidFill>
                  <a:schemeClr val="bg1"/>
                </a:solidFill>
              </a:rPr>
              <a:t> (</a:t>
            </a:r>
            <a:r>
              <a:rPr lang="ru-RU" sz="1600" b="1" dirty="0">
                <a:solidFill>
                  <a:schemeClr val="bg1"/>
                </a:solidFill>
              </a:rPr>
              <a:t>финансовый эффект</a:t>
            </a:r>
            <a:r>
              <a:rPr lang="en-US" sz="1600" b="1" dirty="0">
                <a:solidFill>
                  <a:schemeClr val="bg1"/>
                </a:solidFill>
              </a:rPr>
              <a:t>)</a:t>
            </a:r>
          </a:p>
        </p:txBody>
      </p:sp>
      <p:sp>
        <p:nvSpPr>
          <p:cNvPr id="45" name="Rectangle 46"/>
          <p:cNvSpPr>
            <a:spLocks noChangeArrowheads="1"/>
          </p:cNvSpPr>
          <p:nvPr/>
        </p:nvSpPr>
        <p:spPr bwMode="gray">
          <a:xfrm>
            <a:off x="7645954" y="1180867"/>
            <a:ext cx="2624173" cy="349101"/>
          </a:xfrm>
          <a:prstGeom prst="rect">
            <a:avLst/>
          </a:prstGeom>
          <a:solidFill>
            <a:srgbClr val="AACCED"/>
          </a:solidFill>
          <a:ln w="9525" algn="ctr">
            <a:solidFill>
              <a:srgbClr val="AACCED"/>
            </a:solidFill>
            <a:miter lim="800000"/>
            <a:headEnd type="none" w="lg" len="lg"/>
            <a:tailEnd type="none" w="lg" len="lg"/>
          </a:ln>
          <a:effectLst/>
        </p:spPr>
        <p:txBody>
          <a:bodyPr anchor="ctr" anchorCtr="1"/>
          <a:lstStyle/>
          <a:p>
            <a:r>
              <a:rPr lang="ru-RU" sz="1600" b="1" dirty="0"/>
              <a:t>Вложенные инвестиции</a:t>
            </a:r>
            <a:endParaRPr lang="en-US" sz="1600" b="1" dirty="0"/>
          </a:p>
        </p:txBody>
      </p:sp>
      <p:sp>
        <p:nvSpPr>
          <p:cNvPr id="87" name="Oval 86"/>
          <p:cNvSpPr/>
          <p:nvPr/>
        </p:nvSpPr>
        <p:spPr>
          <a:xfrm>
            <a:off x="8653257" y="4249257"/>
            <a:ext cx="1808334" cy="831385"/>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b="1" dirty="0">
                <a:solidFill>
                  <a:schemeClr val="bg1"/>
                </a:solidFill>
              </a:rPr>
              <a:t>~19 : 1</a:t>
            </a:r>
          </a:p>
          <a:p>
            <a:pPr algn="ctr"/>
            <a:r>
              <a:rPr lang="ru-RU" sz="1200" b="1" i="1" dirty="0">
                <a:solidFill>
                  <a:schemeClr val="bg1"/>
                </a:solidFill>
              </a:rPr>
              <a:t>или</a:t>
            </a:r>
            <a:endParaRPr lang="en-US" sz="1200" b="1" i="1" dirty="0">
              <a:solidFill>
                <a:schemeClr val="bg1"/>
              </a:solidFill>
            </a:endParaRPr>
          </a:p>
          <a:p>
            <a:pPr algn="ctr"/>
            <a:r>
              <a:rPr lang="en-US" sz="1200" b="1" dirty="0">
                <a:solidFill>
                  <a:schemeClr val="bg1"/>
                </a:solidFill>
              </a:rPr>
              <a:t>~1800%</a:t>
            </a:r>
          </a:p>
        </p:txBody>
      </p:sp>
      <p:sp>
        <p:nvSpPr>
          <p:cNvPr id="62" name="Rectangle 61"/>
          <p:cNvSpPr/>
          <p:nvPr/>
        </p:nvSpPr>
        <p:spPr>
          <a:xfrm>
            <a:off x="8407985" y="3198943"/>
            <a:ext cx="2053606" cy="1015663"/>
          </a:xfrm>
          <a:prstGeom prst="rect">
            <a:avLst/>
          </a:prstGeom>
          <a:ln w="6350">
            <a:noFill/>
          </a:ln>
        </p:spPr>
        <p:txBody>
          <a:bodyPr wrap="square">
            <a:spAutoFit/>
          </a:bodyPr>
          <a:lstStyle/>
          <a:p>
            <a:pPr marL="0" lvl="1" algn="ctr"/>
            <a:r>
              <a:rPr lang="en-US" sz="1200" b="1" i="1" dirty="0">
                <a:solidFill>
                  <a:srgbClr val="262626"/>
                </a:solidFill>
              </a:rPr>
              <a:t>«</a:t>
            </a:r>
            <a:r>
              <a:rPr lang="ru-RU" sz="1200" b="1" i="1" dirty="0">
                <a:solidFill>
                  <a:srgbClr val="262626"/>
                </a:solidFill>
              </a:rPr>
              <a:t>Каждый вложенный 1 евро в СОС программы  принес местному сообществу 18 дополнительных евро</a:t>
            </a:r>
            <a:r>
              <a:rPr lang="en-US" sz="1200" b="1" i="1" dirty="0">
                <a:solidFill>
                  <a:srgbClr val="262626"/>
                </a:solidFill>
              </a:rPr>
              <a:t>"</a:t>
            </a:r>
          </a:p>
        </p:txBody>
      </p:sp>
      <p:sp>
        <p:nvSpPr>
          <p:cNvPr id="42" name="TextBox 41"/>
          <p:cNvSpPr txBox="1"/>
          <p:nvPr/>
        </p:nvSpPr>
        <p:spPr>
          <a:xfrm>
            <a:off x="7116462" y="1086142"/>
            <a:ext cx="605148" cy="523220"/>
          </a:xfrm>
          <a:prstGeom prst="rect">
            <a:avLst/>
          </a:prstGeom>
          <a:noFill/>
        </p:spPr>
        <p:txBody>
          <a:bodyPr wrap="square" rtlCol="0" anchor="ctr">
            <a:spAutoFit/>
          </a:bodyPr>
          <a:lstStyle/>
          <a:p>
            <a:pPr algn="ctr"/>
            <a:r>
              <a:rPr lang="en-US" sz="2800" b="1" dirty="0">
                <a:solidFill>
                  <a:srgbClr val="4D4D4D"/>
                </a:solidFill>
              </a:rPr>
              <a:t>:</a:t>
            </a:r>
          </a:p>
        </p:txBody>
      </p:sp>
      <p:cxnSp>
        <p:nvCxnSpPr>
          <p:cNvPr id="46" name="Straight Connector 45"/>
          <p:cNvCxnSpPr/>
          <p:nvPr>
            <p:custDataLst>
              <p:tags r:id="rId34"/>
            </p:custDataLst>
          </p:nvPr>
        </p:nvCxnSpPr>
        <p:spPr bwMode="gray">
          <a:xfrm flipH="1" flipV="1">
            <a:off x="6808224" y="2026823"/>
            <a:ext cx="6668" cy="263272"/>
          </a:xfrm>
          <a:prstGeom prst="line">
            <a:avLst/>
          </a:prstGeom>
          <a:ln w="28575">
            <a:solidFill>
              <a:schemeClr val="tx1"/>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43" name="Rechteck 42">
            <a:extLst>
              <a:ext uri="{FF2B5EF4-FFF2-40B4-BE49-F238E27FC236}">
                <a16:creationId xmlns:a16="http://schemas.microsoft.com/office/drawing/2014/main" id="{AEA033B7-5D22-4359-9E4D-9DEEC86C7C20}"/>
              </a:ext>
            </a:extLst>
          </p:cNvPr>
          <p:cNvSpPr/>
          <p:nvPr/>
        </p:nvSpPr>
        <p:spPr>
          <a:xfrm>
            <a:off x="0" y="6817251"/>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51" name="Rechteck 50">
            <a:extLst>
              <a:ext uri="{FF2B5EF4-FFF2-40B4-BE49-F238E27FC236}">
                <a16:creationId xmlns:a16="http://schemas.microsoft.com/office/drawing/2014/main" id="{B9FB83DC-032D-436A-B40A-C7E939CF53C0}"/>
              </a:ext>
            </a:extLst>
          </p:cNvPr>
          <p:cNvSpPr/>
          <p:nvPr/>
        </p:nvSpPr>
        <p:spPr>
          <a:xfrm>
            <a:off x="0" y="6484"/>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cxnSp>
        <p:nvCxnSpPr>
          <p:cNvPr id="52" name="Straight Connector 51"/>
          <p:cNvCxnSpPr/>
          <p:nvPr>
            <p:custDataLst>
              <p:tags r:id="rId35"/>
            </p:custDataLst>
          </p:nvPr>
        </p:nvCxnSpPr>
        <p:spPr bwMode="gray">
          <a:xfrm>
            <a:off x="0" y="969625"/>
            <a:ext cx="12192000" cy="0"/>
          </a:xfrm>
          <a:prstGeom prst="line">
            <a:avLst/>
          </a:prstGeom>
          <a:ln w="28575">
            <a:solidFill>
              <a:schemeClr val="accent1"/>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6681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384" y="1416376"/>
            <a:ext cx="5307874" cy="4109213"/>
          </a:xfrm>
        </p:spPr>
        <p:txBody>
          <a:bodyPr>
            <a:normAutofit/>
          </a:bodyPr>
          <a:lstStyle/>
          <a:p>
            <a:pPr marL="0" indent="0" fontAlgn="base">
              <a:buNone/>
            </a:pPr>
            <a:r>
              <a:rPr lang="ru-RU" sz="3900" b="1" dirty="0"/>
              <a:t>Инновации</a:t>
            </a:r>
          </a:p>
          <a:p>
            <a:pPr marL="0" indent="0" fontAlgn="base">
              <a:buNone/>
            </a:pPr>
            <a:endParaRPr lang="ru-RU" dirty="0"/>
          </a:p>
          <a:p>
            <a:pPr algn="just" fontAlgn="base"/>
            <a:r>
              <a:rPr lang="ru-RU" sz="2000" dirty="0"/>
              <a:t>Инновационные решения с целью сокращения операционных расходов и достижения целей контракта</a:t>
            </a:r>
          </a:p>
          <a:p>
            <a:pPr algn="just" fontAlgn="base"/>
            <a:endParaRPr lang="ru-RU" sz="2000" dirty="0"/>
          </a:p>
          <a:p>
            <a:pPr algn="just" fontAlgn="base"/>
            <a:r>
              <a:rPr lang="ru-RU" sz="2000" dirty="0"/>
              <a:t>Передача инновационных технологий государственному партнеру для последующего оказания социальных услуг самостоятельно</a:t>
            </a:r>
            <a:endParaRPr lang="en-US" sz="2000" dirty="0"/>
          </a:p>
          <a:p>
            <a:pPr marL="0" indent="0">
              <a:buNone/>
            </a:pPr>
            <a:endParaRPr lang="en-US" dirty="0"/>
          </a:p>
        </p:txBody>
      </p:sp>
      <p:sp>
        <p:nvSpPr>
          <p:cNvPr id="4" name="Content Placeholder 2"/>
          <p:cNvSpPr txBox="1">
            <a:spLocks/>
          </p:cNvSpPr>
          <p:nvPr/>
        </p:nvSpPr>
        <p:spPr>
          <a:xfrm>
            <a:off x="6117196" y="1416376"/>
            <a:ext cx="5626313" cy="4351338"/>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ru-RU" sz="5800" b="1" dirty="0"/>
              <a:t>Управление рисками</a:t>
            </a:r>
          </a:p>
          <a:p>
            <a:pPr marL="0" indent="0" fontAlgn="base">
              <a:buFont typeface="Arial" panose="020B0604020202020204" pitchFamily="34" charset="0"/>
              <a:buNone/>
            </a:pPr>
            <a:endParaRPr lang="ru-RU" dirty="0"/>
          </a:p>
          <a:p>
            <a:pPr algn="just" fontAlgn="base"/>
            <a:r>
              <a:rPr lang="ru-RU" sz="3200" dirty="0"/>
              <a:t>Передача рисков – один из ключевых принципов ГЧП</a:t>
            </a:r>
            <a:endParaRPr lang="en-US" sz="3200" dirty="0"/>
          </a:p>
          <a:p>
            <a:pPr algn="just" fontAlgn="base"/>
            <a:r>
              <a:rPr lang="ru-RU" sz="3200" dirty="0"/>
              <a:t>Частный партнер более эффективно оперирует рисками через их идентификацию, оценку и управление.</a:t>
            </a:r>
            <a:endParaRPr lang="en-US" sz="3200" dirty="0"/>
          </a:p>
          <a:p>
            <a:pPr algn="just" fontAlgn="base"/>
            <a:r>
              <a:rPr lang="ru-RU" sz="3200" dirty="0"/>
              <a:t>Так как частный партнер вкладывает свои собственные средства, у него есть сильная мотивация качественно управлять рисками</a:t>
            </a:r>
            <a:endParaRPr lang="en-US" sz="3200" dirty="0"/>
          </a:p>
          <a:p>
            <a:pPr algn="just" fontAlgn="base"/>
            <a:r>
              <a:rPr lang="ru-RU" sz="3200" dirty="0"/>
              <a:t>Строительные риски регулируются механизмом платежей (штрафы и неустойки за просрочку выполнения этапов строительства или ненадлежащее качество)</a:t>
            </a:r>
            <a:endParaRPr lang="en-US" sz="3200" dirty="0"/>
          </a:p>
          <a:p>
            <a:pPr algn="just" fontAlgn="base"/>
            <a:r>
              <a:rPr lang="ru-RU" sz="3200" dirty="0"/>
              <a:t>Риск просрочки по строительству передается частному партнеру</a:t>
            </a:r>
            <a:r>
              <a:rPr lang="ru-RU" sz="3200" dirty="0">
                <a:solidFill>
                  <a:srgbClr val="FF0000"/>
                </a:solidFill>
              </a:rPr>
              <a:t>*</a:t>
            </a:r>
          </a:p>
          <a:p>
            <a:pPr marL="0" indent="0">
              <a:buFont typeface="Arial" panose="020B0604020202020204" pitchFamily="34" charset="0"/>
              <a:buNone/>
            </a:pPr>
            <a:endParaRPr lang="en-US" dirty="0"/>
          </a:p>
        </p:txBody>
      </p:sp>
      <p:sp>
        <p:nvSpPr>
          <p:cNvPr id="5" name="Rechteck 4">
            <a:extLst>
              <a:ext uri="{FF2B5EF4-FFF2-40B4-BE49-F238E27FC236}">
                <a16:creationId xmlns:a16="http://schemas.microsoft.com/office/drawing/2014/main" id="{870A89B8-61EA-45D8-BA62-16489FC6D890}"/>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6" name="Rechteck 5">
            <a:extLst>
              <a:ext uri="{FF2B5EF4-FFF2-40B4-BE49-F238E27FC236}">
                <a16:creationId xmlns:a16="http://schemas.microsoft.com/office/drawing/2014/main" id="{D88A3EE9-1714-4892-BA60-12CF917C206A}"/>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10" name="Rechteck 9">
            <a:extLst>
              <a:ext uri="{FF2B5EF4-FFF2-40B4-BE49-F238E27FC236}">
                <a16:creationId xmlns:a16="http://schemas.microsoft.com/office/drawing/2014/main" id="{980517E3-DB0B-4220-A431-B575E86C1150}"/>
              </a:ext>
            </a:extLst>
          </p:cNvPr>
          <p:cNvSpPr/>
          <p:nvPr/>
        </p:nvSpPr>
        <p:spPr>
          <a:xfrm>
            <a:off x="5839097" y="5831665"/>
            <a:ext cx="5812971" cy="830997"/>
          </a:xfrm>
          <a:prstGeom prst="rect">
            <a:avLst/>
          </a:prstGeom>
          <a:solidFill>
            <a:schemeClr val="bg1"/>
          </a:solidFill>
          <a:ln cmpd="sng">
            <a:noFill/>
          </a:ln>
        </p:spPr>
        <p:txBody>
          <a:bodyPr wrap="square">
            <a:spAutoFit/>
          </a:bodyPr>
          <a:lstStyle/>
          <a:p>
            <a:pPr lvl="1" algn="just" fontAlgn="base"/>
            <a:r>
              <a:rPr lang="ru-RU" b="1" u="sng" dirty="0">
                <a:solidFill>
                  <a:srgbClr val="FF0000"/>
                </a:solidFill>
              </a:rPr>
              <a:t>*ВАЖНО!</a:t>
            </a:r>
            <a:r>
              <a:rPr lang="ru-RU" b="1" u="sng" dirty="0"/>
              <a:t> </a:t>
            </a:r>
            <a:r>
              <a:rPr lang="ru-RU" sz="1200" u="sng" dirty="0"/>
              <a:t>если не заложить в ГЧП контракт штрафные санкции за этот риск, то есть вероятность того, что частный партнер скорее выйдет из контракта с минимальными потерями, чем будет устранять проблемы. </a:t>
            </a:r>
            <a:r>
              <a:rPr lang="ru-RU" u="sng" dirty="0"/>
              <a:t> </a:t>
            </a:r>
            <a:endParaRPr lang="en-US" u="sng" dirty="0"/>
          </a:p>
        </p:txBody>
      </p:sp>
      <p:cxnSp>
        <p:nvCxnSpPr>
          <p:cNvPr id="12" name="Gerader Verbinder 11">
            <a:extLst>
              <a:ext uri="{FF2B5EF4-FFF2-40B4-BE49-F238E27FC236}">
                <a16:creationId xmlns:a16="http://schemas.microsoft.com/office/drawing/2014/main" id="{D4C6D8DF-4765-4E60-987C-D1DB1F1B62F0}"/>
              </a:ext>
            </a:extLst>
          </p:cNvPr>
          <p:cNvCxnSpPr>
            <a:cxnSpLocks/>
          </p:cNvCxnSpPr>
          <p:nvPr/>
        </p:nvCxnSpPr>
        <p:spPr>
          <a:xfrm flipH="1" flipV="1">
            <a:off x="5829237" y="2634566"/>
            <a:ext cx="9860" cy="4028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C894D96D-337A-46E5-9B37-714A3597256D}"/>
              </a:ext>
            </a:extLst>
          </p:cNvPr>
          <p:cNvCxnSpPr>
            <a:cxnSpLocks/>
          </p:cNvCxnSpPr>
          <p:nvPr/>
        </p:nvCxnSpPr>
        <p:spPr>
          <a:xfrm>
            <a:off x="5081451" y="5831665"/>
            <a:ext cx="5368835"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701040" y="356146"/>
            <a:ext cx="10789920" cy="679869"/>
          </a:xfrm>
          <a:prstGeom prst="rect">
            <a:avLst/>
          </a:prstGeom>
          <a:solidFill>
            <a:schemeClr val="accent1"/>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a:solidFill>
                  <a:schemeClr val="bg1"/>
                </a:solidFill>
              </a:rPr>
              <a:t>Эффективность ГЧП</a:t>
            </a:r>
            <a:endParaRPr lang="en-US" b="1" dirty="0">
              <a:solidFill>
                <a:schemeClr val="bg1"/>
              </a:solidFill>
            </a:endParaRPr>
          </a:p>
        </p:txBody>
      </p:sp>
    </p:spTree>
    <p:extLst>
      <p:ext uri="{BB962C8B-B14F-4D97-AF65-F5344CB8AC3E}">
        <p14:creationId xmlns:p14="http://schemas.microsoft.com/office/powerpoint/2010/main" val="2181355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8" name="TextBox 16">
            <a:extLst>
              <a:ext uri="{FF2B5EF4-FFF2-40B4-BE49-F238E27FC236}">
                <a16:creationId xmlns:a16="http://schemas.microsoft.com/office/drawing/2014/main" id="{4DE226C4-ED05-4234-BBEC-F46E9F34658D}"/>
              </a:ext>
            </a:extLst>
          </p:cNvPr>
          <p:cNvSpPr txBox="1"/>
          <p:nvPr/>
        </p:nvSpPr>
        <p:spPr>
          <a:xfrm>
            <a:off x="4428309" y="838480"/>
            <a:ext cx="6983157" cy="707758"/>
          </a:xfrm>
          <a:prstGeom prst="rect">
            <a:avLst/>
          </a:prstGeom>
          <a:solidFill>
            <a:schemeClr val="bg1"/>
          </a:solidFill>
          <a:ln>
            <a:noFill/>
          </a:ln>
        </p:spPr>
        <p:txBody>
          <a:bodyPr wrap="square" rtlCol="0">
            <a:spAutoFit/>
          </a:bodyPr>
          <a:lstStyle/>
          <a:p>
            <a:r>
              <a:rPr lang="ru-RU" sz="3999" b="1" dirty="0">
                <a:latin typeface="+mj-lt"/>
                <a:cs typeface="Times New Roman" panose="02020603050405020304" pitchFamily="18" charset="0"/>
              </a:rPr>
              <a:t>Ирина Цай</a:t>
            </a:r>
            <a:endParaRPr lang="en-US" sz="3999" b="1" dirty="0">
              <a:latin typeface="+mj-lt"/>
              <a:cs typeface="Times New Roman" panose="02020603050405020304" pitchFamily="18" charset="0"/>
            </a:endParaRPr>
          </a:p>
        </p:txBody>
      </p:sp>
      <p:cxnSp>
        <p:nvCxnSpPr>
          <p:cNvPr id="19" name="Gerader Verbinder 18">
            <a:extLst>
              <a:ext uri="{FF2B5EF4-FFF2-40B4-BE49-F238E27FC236}">
                <a16:creationId xmlns:a16="http://schemas.microsoft.com/office/drawing/2014/main" id="{3E77F067-141E-4F28-B986-2C5C378BA2B2}"/>
              </a:ext>
            </a:extLst>
          </p:cNvPr>
          <p:cNvCxnSpPr>
            <a:cxnSpLocks/>
          </p:cNvCxnSpPr>
          <p:nvPr/>
        </p:nvCxnSpPr>
        <p:spPr>
          <a:xfrm flipH="1">
            <a:off x="2598884" y="582576"/>
            <a:ext cx="881258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 name="Rechteck 15">
            <a:extLst>
              <a:ext uri="{FF2B5EF4-FFF2-40B4-BE49-F238E27FC236}">
                <a16:creationId xmlns:a16="http://schemas.microsoft.com/office/drawing/2014/main" id="{14579B7E-DE0C-4C87-BEF4-C7C899E133F6}"/>
              </a:ext>
            </a:extLst>
          </p:cNvPr>
          <p:cNvSpPr/>
          <p:nvPr/>
        </p:nvSpPr>
        <p:spPr>
          <a:xfrm>
            <a:off x="4428309" y="2952768"/>
            <a:ext cx="6983158" cy="359365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pic>
        <p:nvPicPr>
          <p:cNvPr id="4" name="Picture 12">
            <a:extLst>
              <a:ext uri="{FF2B5EF4-FFF2-40B4-BE49-F238E27FC236}">
                <a16:creationId xmlns:a16="http://schemas.microsoft.com/office/drawing/2014/main" id="{FDFD6829-A015-41DA-8822-27C0DFC8D3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3426" y="4572718"/>
            <a:ext cx="1470856" cy="979775"/>
          </a:xfrm>
          <a:prstGeom prst="rect">
            <a:avLst/>
          </a:prstGeom>
        </p:spPr>
      </p:pic>
      <p:sp>
        <p:nvSpPr>
          <p:cNvPr id="5" name="Rechteck 4">
            <a:extLst>
              <a:ext uri="{FF2B5EF4-FFF2-40B4-BE49-F238E27FC236}">
                <a16:creationId xmlns:a16="http://schemas.microsoft.com/office/drawing/2014/main" id="{3EEF1AE2-D85C-44D4-9FDA-CDA7A641CF81}"/>
              </a:ext>
            </a:extLst>
          </p:cNvPr>
          <p:cNvSpPr/>
          <p:nvPr/>
        </p:nvSpPr>
        <p:spPr>
          <a:xfrm>
            <a:off x="2181090" y="4792114"/>
            <a:ext cx="8621334" cy="477054"/>
          </a:xfrm>
          <a:prstGeom prst="rect">
            <a:avLst/>
          </a:prstGeom>
        </p:spPr>
        <p:txBody>
          <a:bodyPr wrap="none">
            <a:spAutoFit/>
          </a:bodyPr>
          <a:lstStyle/>
          <a:p>
            <a:pPr lvl="5"/>
            <a:r>
              <a:rPr lang="ru-RU" sz="2500" b="1" dirty="0">
                <a:latin typeface="+mj-lt"/>
                <a:cs typeface="Times New Roman" panose="02020603050405020304" pitchFamily="18" charset="0"/>
              </a:rPr>
              <a:t>Член проектной команды </a:t>
            </a:r>
            <a:r>
              <a:rPr lang="en-US" sz="2500" b="1" dirty="0">
                <a:latin typeface="+mj-lt"/>
                <a:cs typeface="Times New Roman" panose="02020603050405020304" pitchFamily="18" charset="0"/>
                <a:hlinkClick r:id="rId3"/>
              </a:rPr>
              <a:t>UNECE</a:t>
            </a:r>
            <a:r>
              <a:rPr lang="en-US" sz="2500" b="1" dirty="0">
                <a:latin typeface="+mj-lt"/>
                <a:cs typeface="Times New Roman" panose="02020603050405020304" pitchFamily="18" charset="0"/>
              </a:rPr>
              <a:t> </a:t>
            </a:r>
            <a:r>
              <a:rPr lang="ru-RU" sz="2500" i="1" dirty="0">
                <a:latin typeface="+mj-lt"/>
                <a:cs typeface="Times New Roman" panose="02020603050405020304" pitchFamily="18" charset="0"/>
              </a:rPr>
              <a:t>(Швейцария)</a:t>
            </a:r>
            <a:endParaRPr lang="en-US" sz="2500" i="1" dirty="0">
              <a:latin typeface="+mj-lt"/>
              <a:cs typeface="Times New Roman" panose="02020603050405020304" pitchFamily="18" charset="0"/>
            </a:endParaRPr>
          </a:p>
        </p:txBody>
      </p:sp>
      <p:sp>
        <p:nvSpPr>
          <p:cNvPr id="6" name="Rechteck 5">
            <a:extLst>
              <a:ext uri="{FF2B5EF4-FFF2-40B4-BE49-F238E27FC236}">
                <a16:creationId xmlns:a16="http://schemas.microsoft.com/office/drawing/2014/main" id="{DEC8F5F8-20BC-461D-82E0-E8FC4CB4AB90}"/>
              </a:ext>
            </a:extLst>
          </p:cNvPr>
          <p:cNvSpPr/>
          <p:nvPr/>
        </p:nvSpPr>
        <p:spPr>
          <a:xfrm>
            <a:off x="2152324" y="4010400"/>
            <a:ext cx="8391721" cy="477054"/>
          </a:xfrm>
          <a:prstGeom prst="rect">
            <a:avLst/>
          </a:prstGeom>
        </p:spPr>
        <p:txBody>
          <a:bodyPr wrap="none">
            <a:spAutoFit/>
          </a:bodyPr>
          <a:lstStyle/>
          <a:p>
            <a:pPr lvl="5"/>
            <a:r>
              <a:rPr lang="ru-RU" sz="2500" b="1" dirty="0">
                <a:latin typeface="+mj-lt"/>
                <a:cs typeface="Times New Roman" panose="02020603050405020304" pitchFamily="18" charset="0"/>
              </a:rPr>
              <a:t>Партнер</a:t>
            </a:r>
            <a:r>
              <a:rPr lang="en-US" sz="2500" b="1" dirty="0">
                <a:latin typeface="+mj-lt"/>
                <a:cs typeface="Times New Roman" panose="02020603050405020304" pitchFamily="18" charset="0"/>
              </a:rPr>
              <a:t> </a:t>
            </a:r>
            <a:r>
              <a:rPr lang="en-US" sz="2500" b="1" dirty="0">
                <a:latin typeface="+mj-lt"/>
                <a:cs typeface="Times New Roman" panose="02020603050405020304" pitchFamily="18" charset="0"/>
                <a:hlinkClick r:id="rId4"/>
              </a:rPr>
              <a:t>P3 Korea</a:t>
            </a:r>
            <a:r>
              <a:rPr lang="en-US" sz="2500" b="1" dirty="0">
                <a:latin typeface="+mj-lt"/>
                <a:cs typeface="Times New Roman" panose="02020603050405020304" pitchFamily="18" charset="0"/>
              </a:rPr>
              <a:t> </a:t>
            </a:r>
            <a:r>
              <a:rPr lang="en-US" sz="2500" b="1" dirty="0" err="1">
                <a:latin typeface="+mj-lt"/>
                <a:cs typeface="Times New Roman" panose="02020603050405020304" pitchFamily="18" charset="0"/>
              </a:rPr>
              <a:t>Co.Ltd</a:t>
            </a:r>
            <a:r>
              <a:rPr lang="en-US" sz="2500" b="1" dirty="0">
                <a:latin typeface="+mj-lt"/>
                <a:cs typeface="Times New Roman" panose="02020603050405020304" pitchFamily="18" charset="0"/>
              </a:rPr>
              <a:t>.</a:t>
            </a:r>
            <a:r>
              <a:rPr lang="ru-RU" sz="2500" b="1" dirty="0">
                <a:latin typeface="+mj-lt"/>
                <a:cs typeface="Times New Roman" panose="02020603050405020304" pitchFamily="18" charset="0"/>
              </a:rPr>
              <a:t> </a:t>
            </a:r>
            <a:r>
              <a:rPr lang="ru-RU" sz="2500" i="1" dirty="0">
                <a:latin typeface="+mj-lt"/>
                <a:cs typeface="Times New Roman" panose="02020603050405020304" pitchFamily="18" charset="0"/>
              </a:rPr>
              <a:t>(Республика Корея)</a:t>
            </a:r>
            <a:endParaRPr lang="en-US" sz="2500" i="1" dirty="0">
              <a:latin typeface="+mj-lt"/>
              <a:cs typeface="Times New Roman" panose="02020603050405020304" pitchFamily="18" charset="0"/>
            </a:endParaRPr>
          </a:p>
        </p:txBody>
      </p:sp>
      <p:sp>
        <p:nvSpPr>
          <p:cNvPr id="7" name="Rechteck 6">
            <a:extLst>
              <a:ext uri="{FF2B5EF4-FFF2-40B4-BE49-F238E27FC236}">
                <a16:creationId xmlns:a16="http://schemas.microsoft.com/office/drawing/2014/main" id="{B88DBAF1-8E43-4566-81E2-EF51A3354583}"/>
              </a:ext>
            </a:extLst>
          </p:cNvPr>
          <p:cNvSpPr/>
          <p:nvPr/>
        </p:nvSpPr>
        <p:spPr>
          <a:xfrm>
            <a:off x="2152324" y="2926294"/>
            <a:ext cx="9867397" cy="861774"/>
          </a:xfrm>
          <a:prstGeom prst="rect">
            <a:avLst/>
          </a:prstGeom>
        </p:spPr>
        <p:txBody>
          <a:bodyPr wrap="square">
            <a:spAutoFit/>
          </a:bodyPr>
          <a:lstStyle/>
          <a:p>
            <a:pPr lvl="5"/>
            <a:r>
              <a:rPr lang="ru-RU" sz="2500" b="1" dirty="0">
                <a:latin typeface="+mj-lt"/>
                <a:cs typeface="Times New Roman" panose="02020603050405020304" pitchFamily="18" charset="0"/>
              </a:rPr>
              <a:t>Директор по развитию международного бизнеса</a:t>
            </a:r>
            <a:endParaRPr lang="en-US" sz="2500" b="1" dirty="0">
              <a:latin typeface="+mj-lt"/>
              <a:cs typeface="Times New Roman" panose="02020603050405020304" pitchFamily="18" charset="0"/>
            </a:endParaRPr>
          </a:p>
          <a:p>
            <a:pPr lvl="5"/>
            <a:r>
              <a:rPr lang="en-US" sz="2500" b="1" dirty="0">
                <a:latin typeface="+mj-lt"/>
                <a:cs typeface="Times New Roman" panose="02020603050405020304" pitchFamily="18" charset="0"/>
                <a:hlinkClick r:id="rId5"/>
              </a:rPr>
              <a:t>Global PPP Forum</a:t>
            </a:r>
            <a:r>
              <a:rPr lang="en-US" sz="2500" b="1" dirty="0">
                <a:latin typeface="+mj-lt"/>
                <a:cs typeface="Times New Roman" panose="02020603050405020304" pitchFamily="18" charset="0"/>
              </a:rPr>
              <a:t> </a:t>
            </a:r>
            <a:r>
              <a:rPr lang="ru-RU" sz="2500" i="1" dirty="0">
                <a:latin typeface="+mj-lt"/>
                <a:cs typeface="Times New Roman" panose="02020603050405020304" pitchFamily="18" charset="0"/>
              </a:rPr>
              <a:t>(Республика Корея)</a:t>
            </a:r>
            <a:r>
              <a:rPr lang="en-US" sz="2500" dirty="0">
                <a:latin typeface="+mj-lt"/>
                <a:cs typeface="Times New Roman" panose="02020603050405020304" pitchFamily="18" charset="0"/>
              </a:rPr>
              <a:t> </a:t>
            </a:r>
          </a:p>
        </p:txBody>
      </p:sp>
      <p:pic>
        <p:nvPicPr>
          <p:cNvPr id="9" name="Content Placeholder 5">
            <a:extLst>
              <a:ext uri="{FF2B5EF4-FFF2-40B4-BE49-F238E27FC236}">
                <a16:creationId xmlns:a16="http://schemas.microsoft.com/office/drawing/2014/main" id="{12E808B5-19AE-42F3-A48D-C66AF74B26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0852" y="582576"/>
            <a:ext cx="2108434" cy="2142604"/>
          </a:xfrm>
          <a:prstGeom prst="rect">
            <a:avLst/>
          </a:prstGeom>
        </p:spPr>
      </p:pic>
      <p:pic>
        <p:nvPicPr>
          <p:cNvPr id="10" name="Picture 8" descr="Certified Public-Private Partnerships (PPP) Preparation">
            <a:extLst>
              <a:ext uri="{FF2B5EF4-FFF2-40B4-BE49-F238E27FC236}">
                <a16:creationId xmlns:a16="http://schemas.microsoft.com/office/drawing/2014/main" id="{B7527B9D-26E8-4D5B-84B2-B60359E727B3}"/>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2653426" y="825182"/>
            <a:ext cx="1595164" cy="1542620"/>
          </a:xfrm>
          <a:prstGeom prst="rect">
            <a:avLst/>
          </a:prstGeom>
          <a:noFill/>
          <a:ln>
            <a:noFill/>
          </a:ln>
        </p:spPr>
      </p:pic>
      <p:pic>
        <p:nvPicPr>
          <p:cNvPr id="11" name="Content Placeholder 3">
            <a:extLst>
              <a:ext uri="{FF2B5EF4-FFF2-40B4-BE49-F238E27FC236}">
                <a16:creationId xmlns:a16="http://schemas.microsoft.com/office/drawing/2014/main" id="{CB824325-DC32-4866-A2D5-E3690156065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59150" r="1033" b="6536"/>
          <a:stretch/>
        </p:blipFill>
        <p:spPr bwMode="auto">
          <a:xfrm>
            <a:off x="2674651" y="2926294"/>
            <a:ext cx="1449631" cy="93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a:extLst>
              <a:ext uri="{FF2B5EF4-FFF2-40B4-BE49-F238E27FC236}">
                <a16:creationId xmlns:a16="http://schemas.microsoft.com/office/drawing/2014/main" id="{AB83C1A8-26F8-4AC5-ADF2-EDB9D5AD177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53426" y="3978042"/>
            <a:ext cx="1454362" cy="538756"/>
          </a:xfrm>
          <a:prstGeom prst="rect">
            <a:avLst/>
          </a:prstGeom>
        </p:spPr>
      </p:pic>
      <p:pic>
        <p:nvPicPr>
          <p:cNvPr id="13" name="Picture 2" descr="ImPPPact">
            <a:extLst>
              <a:ext uri="{FF2B5EF4-FFF2-40B4-BE49-F238E27FC236}">
                <a16:creationId xmlns:a16="http://schemas.microsoft.com/office/drawing/2014/main" id="{05124E83-F389-4F38-B86B-CCFFDA49151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11481" y="5591675"/>
            <a:ext cx="954746" cy="954747"/>
          </a:xfrm>
          <a:prstGeom prst="rect">
            <a:avLst/>
          </a:prstGeom>
          <a:noFill/>
          <a:extLst>
            <a:ext uri="{909E8E84-426E-40DD-AFC4-6F175D3DCCD1}">
              <a14:hiddenFill xmlns:a14="http://schemas.microsoft.com/office/drawing/2010/main">
                <a:solidFill>
                  <a:srgbClr val="FFFFFF"/>
                </a:solidFill>
              </a14:hiddenFill>
            </a:ext>
          </a:extLst>
        </p:spPr>
      </p:pic>
      <p:sp>
        <p:nvSpPr>
          <p:cNvPr id="14" name="Rechteck 13">
            <a:extLst>
              <a:ext uri="{FF2B5EF4-FFF2-40B4-BE49-F238E27FC236}">
                <a16:creationId xmlns:a16="http://schemas.microsoft.com/office/drawing/2014/main" id="{1CE37418-648B-4AAA-9411-1AA1DF74EE07}"/>
              </a:ext>
            </a:extLst>
          </p:cNvPr>
          <p:cNvSpPr/>
          <p:nvPr/>
        </p:nvSpPr>
        <p:spPr>
          <a:xfrm>
            <a:off x="2163673" y="5772674"/>
            <a:ext cx="8679284" cy="477054"/>
          </a:xfrm>
          <a:prstGeom prst="rect">
            <a:avLst/>
          </a:prstGeom>
        </p:spPr>
        <p:txBody>
          <a:bodyPr wrap="square">
            <a:spAutoFit/>
          </a:bodyPr>
          <a:lstStyle/>
          <a:p>
            <a:pPr lvl="5"/>
            <a:r>
              <a:rPr lang="ru-RU" sz="2500" b="1" dirty="0">
                <a:latin typeface="+mj-lt"/>
                <a:cs typeface="Times New Roman" panose="02020603050405020304" pitchFamily="18" charset="0"/>
              </a:rPr>
              <a:t>Посол </a:t>
            </a:r>
            <a:r>
              <a:rPr lang="en-US" sz="2500" b="1" dirty="0" err="1">
                <a:latin typeface="+mj-lt"/>
                <a:cs typeface="Times New Roman" panose="02020603050405020304" pitchFamily="18" charset="0"/>
                <a:hlinkClick r:id="rId11"/>
              </a:rPr>
              <a:t>ImPPPact</a:t>
            </a:r>
            <a:r>
              <a:rPr lang="en-US" sz="2500" b="1" dirty="0">
                <a:latin typeface="+mj-lt"/>
                <a:cs typeface="Times New Roman" panose="02020603050405020304" pitchFamily="18" charset="0"/>
                <a:hlinkClick r:id="rId11"/>
              </a:rPr>
              <a:t> Alliance</a:t>
            </a:r>
            <a:r>
              <a:rPr lang="en-US" sz="2500" b="1" dirty="0">
                <a:latin typeface="+mj-lt"/>
                <a:cs typeface="Times New Roman" panose="02020603050405020304" pitchFamily="18" charset="0"/>
              </a:rPr>
              <a:t> </a:t>
            </a:r>
            <a:r>
              <a:rPr lang="en-US" sz="2500" i="1" dirty="0">
                <a:latin typeface="+mj-lt"/>
                <a:cs typeface="Times New Roman" panose="02020603050405020304" pitchFamily="18" charset="0"/>
              </a:rPr>
              <a:t>(</a:t>
            </a:r>
            <a:r>
              <a:rPr lang="ru-RU" sz="2500" i="1" dirty="0">
                <a:latin typeface="+mj-lt"/>
                <a:cs typeface="Times New Roman" panose="02020603050405020304" pitchFamily="18" charset="0"/>
              </a:rPr>
              <a:t>Германия</a:t>
            </a:r>
            <a:r>
              <a:rPr lang="en-US" sz="2500" i="1" dirty="0">
                <a:latin typeface="+mj-lt"/>
                <a:cs typeface="Times New Roman" panose="02020603050405020304" pitchFamily="18" charset="0"/>
              </a:rPr>
              <a:t>)</a:t>
            </a:r>
            <a:endParaRPr lang="ru-RU" sz="2500" i="1" dirty="0">
              <a:latin typeface="+mj-lt"/>
              <a:cs typeface="Times New Roman" panose="02020603050405020304" pitchFamily="18" charset="0"/>
            </a:endParaRPr>
          </a:p>
        </p:txBody>
      </p:sp>
      <p:sp>
        <p:nvSpPr>
          <p:cNvPr id="15" name="Rechteck 14">
            <a:extLst>
              <a:ext uri="{FF2B5EF4-FFF2-40B4-BE49-F238E27FC236}">
                <a16:creationId xmlns:a16="http://schemas.microsoft.com/office/drawing/2014/main" id="{A979813B-3CF2-4E15-9BA0-E11E5FFF4168}"/>
              </a:ext>
            </a:extLst>
          </p:cNvPr>
          <p:cNvSpPr/>
          <p:nvPr/>
        </p:nvSpPr>
        <p:spPr>
          <a:xfrm>
            <a:off x="4428309" y="1780989"/>
            <a:ext cx="6983157" cy="630942"/>
          </a:xfrm>
          <a:prstGeom prst="rect">
            <a:avLst/>
          </a:prstGeom>
          <a:solidFill>
            <a:schemeClr val="bg1"/>
          </a:solidFill>
        </p:spPr>
        <p:txBody>
          <a:bodyPr wrap="square">
            <a:spAutoFit/>
          </a:bodyPr>
          <a:lstStyle/>
          <a:p>
            <a:r>
              <a:rPr lang="ru-RU" sz="2500" b="1" dirty="0">
                <a:latin typeface="+mj-lt"/>
                <a:cs typeface="Times New Roman" panose="02020603050405020304" pitchFamily="18" charset="0"/>
              </a:rPr>
              <a:t>Сертифицированный ГЧП профессионал</a:t>
            </a:r>
          </a:p>
          <a:p>
            <a:r>
              <a:rPr lang="en-US" sz="1000" dirty="0">
                <a:latin typeface="+mj-lt"/>
                <a:cs typeface="Times New Roman" panose="02020603050405020304" pitchFamily="18" charset="0"/>
                <a:hlinkClick r:id="rId12"/>
              </a:rPr>
              <a:t>https://www.youracclaim.com/badges/523c7d4e-6fbe-4384-b112-7cea18b9eceb/linked_in</a:t>
            </a:r>
            <a:endParaRPr lang="de-DE" sz="1000" dirty="0">
              <a:latin typeface="+mj-lt"/>
              <a:cs typeface="Times New Roman" panose="02020603050405020304" pitchFamily="18" charset="0"/>
            </a:endParaRPr>
          </a:p>
        </p:txBody>
      </p:sp>
      <p:cxnSp>
        <p:nvCxnSpPr>
          <p:cNvPr id="18" name="Gerader Verbinder 17">
            <a:extLst>
              <a:ext uri="{FF2B5EF4-FFF2-40B4-BE49-F238E27FC236}">
                <a16:creationId xmlns:a16="http://schemas.microsoft.com/office/drawing/2014/main" id="{CAD2111D-6AA5-4F73-A192-1AF1E4DE6587}"/>
              </a:ext>
            </a:extLst>
          </p:cNvPr>
          <p:cNvCxnSpPr/>
          <p:nvPr/>
        </p:nvCxnSpPr>
        <p:spPr>
          <a:xfrm>
            <a:off x="4660798" y="1789885"/>
            <a:ext cx="557489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Foliennummernplatzhalter 19">
            <a:extLst>
              <a:ext uri="{FF2B5EF4-FFF2-40B4-BE49-F238E27FC236}">
                <a16:creationId xmlns:a16="http://schemas.microsoft.com/office/drawing/2014/main" id="{D9B716E4-B653-4080-8B43-9C359293C549}"/>
              </a:ext>
            </a:extLst>
          </p:cNvPr>
          <p:cNvSpPr>
            <a:spLocks noGrp="1"/>
          </p:cNvSpPr>
          <p:nvPr>
            <p:ph type="sldNum" sz="quarter" idx="12"/>
          </p:nvPr>
        </p:nvSpPr>
        <p:spPr/>
        <p:txBody>
          <a:bodyPr/>
          <a:lstStyle/>
          <a:p>
            <a:fld id="{83B96A96-5A12-401B-9A24-4C89331884F0}" type="slidenum">
              <a:rPr lang="de-DE" smtClean="0">
                <a:latin typeface="+mj-lt"/>
              </a:rPr>
              <a:t>2</a:t>
            </a:fld>
            <a:endParaRPr lang="de-DE">
              <a:latin typeface="+mj-lt"/>
            </a:endParaRPr>
          </a:p>
        </p:txBody>
      </p:sp>
      <p:sp>
        <p:nvSpPr>
          <p:cNvPr id="22" name="Rechteck 21">
            <a:extLst>
              <a:ext uri="{FF2B5EF4-FFF2-40B4-BE49-F238E27FC236}">
                <a16:creationId xmlns:a16="http://schemas.microsoft.com/office/drawing/2014/main" id="{71832C0A-717E-4D99-8AE9-9E0632DE53B8}"/>
              </a:ext>
            </a:extLst>
          </p:cNvPr>
          <p:cNvSpPr/>
          <p:nvPr/>
        </p:nvSpPr>
        <p:spPr>
          <a:xfrm>
            <a:off x="0" y="-2226"/>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Rechteck 22">
            <a:extLst>
              <a:ext uri="{FF2B5EF4-FFF2-40B4-BE49-F238E27FC236}">
                <a16:creationId xmlns:a16="http://schemas.microsoft.com/office/drawing/2014/main" id="{EB988BB2-3829-4A2E-BFCB-B910D8BA47E0}"/>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cxnSp>
        <p:nvCxnSpPr>
          <p:cNvPr id="21" name="Gerader Verbinder 20">
            <a:extLst>
              <a:ext uri="{FF2B5EF4-FFF2-40B4-BE49-F238E27FC236}">
                <a16:creationId xmlns:a16="http://schemas.microsoft.com/office/drawing/2014/main" id="{DD0510FE-4D0B-4D4B-8765-571AC781ED46}"/>
              </a:ext>
            </a:extLst>
          </p:cNvPr>
          <p:cNvCxnSpPr>
            <a:cxnSpLocks/>
          </p:cNvCxnSpPr>
          <p:nvPr/>
        </p:nvCxnSpPr>
        <p:spPr>
          <a:xfrm flipH="1">
            <a:off x="2598884" y="2550116"/>
            <a:ext cx="881258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6472516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04237"/>
            <a:ext cx="4977384" cy="4872726"/>
          </a:xfrm>
        </p:spPr>
        <p:txBody>
          <a:bodyPr>
            <a:normAutofit fontScale="77500" lnSpcReduction="20000"/>
          </a:bodyPr>
          <a:lstStyle/>
          <a:p>
            <a:pPr marL="0" indent="0" algn="ctr" fontAlgn="base">
              <a:buNone/>
            </a:pPr>
            <a:r>
              <a:rPr lang="ru-RU" b="1" dirty="0"/>
              <a:t>Использование </a:t>
            </a:r>
          </a:p>
          <a:p>
            <a:pPr marL="0" indent="0" algn="ctr" fontAlgn="base">
              <a:buNone/>
            </a:pPr>
            <a:r>
              <a:rPr lang="ru-RU" b="1" dirty="0"/>
              <a:t>инфраструктурного объекта</a:t>
            </a:r>
          </a:p>
          <a:p>
            <a:pPr marL="0" indent="0" fontAlgn="base">
              <a:buNone/>
            </a:pPr>
            <a:endParaRPr lang="ru-RU" b="1" dirty="0"/>
          </a:p>
          <a:p>
            <a:pPr marL="0" indent="0" fontAlgn="base">
              <a:buNone/>
            </a:pPr>
            <a:endParaRPr lang="ru-RU" b="1" dirty="0"/>
          </a:p>
          <a:p>
            <a:pPr marL="0" indent="0" fontAlgn="base">
              <a:buNone/>
            </a:pPr>
            <a:r>
              <a:rPr lang="ru-RU" b="1" dirty="0"/>
              <a:t>ГЧП на основе платежей пользователей</a:t>
            </a:r>
          </a:p>
          <a:p>
            <a:pPr fontAlgn="base"/>
            <a:r>
              <a:rPr lang="ru-RU" dirty="0"/>
              <a:t>прямая зависимость от объема выручки</a:t>
            </a:r>
            <a:r>
              <a:rPr lang="en-US" dirty="0"/>
              <a:t>. </a:t>
            </a:r>
          </a:p>
          <a:p>
            <a:pPr fontAlgn="base"/>
            <a:r>
              <a:rPr lang="ru-RU" dirty="0"/>
              <a:t>свердоходы передаются гос.партнеру и местному сообществу</a:t>
            </a:r>
            <a:endParaRPr lang="en-GB" dirty="0"/>
          </a:p>
          <a:p>
            <a:pPr marL="0" indent="0" fontAlgn="base">
              <a:buNone/>
            </a:pPr>
            <a:endParaRPr lang="ru-RU" dirty="0"/>
          </a:p>
          <a:p>
            <a:pPr marL="0" indent="0" fontAlgn="base">
              <a:buNone/>
            </a:pPr>
            <a:r>
              <a:rPr lang="ru-RU" b="1" dirty="0"/>
              <a:t>ГЧП с оплатой гос.сектора</a:t>
            </a:r>
          </a:p>
          <a:p>
            <a:pPr fontAlgn="base"/>
            <a:r>
              <a:rPr lang="ru-RU" dirty="0"/>
              <a:t>Прямая зависимость от спроса на социальные услуги</a:t>
            </a:r>
          </a:p>
          <a:p>
            <a:pPr marL="0" indent="0" fontAlgn="base">
              <a:buNone/>
            </a:pPr>
            <a:endParaRPr lang="en-US" dirty="0"/>
          </a:p>
          <a:p>
            <a:pPr marL="0" indent="0">
              <a:buNone/>
            </a:pPr>
            <a:endParaRPr lang="en-US" dirty="0"/>
          </a:p>
        </p:txBody>
      </p:sp>
      <p:sp>
        <p:nvSpPr>
          <p:cNvPr id="4" name="Content Placeholder 2"/>
          <p:cNvSpPr txBox="1">
            <a:spLocks/>
          </p:cNvSpPr>
          <p:nvPr/>
        </p:nvSpPr>
        <p:spPr>
          <a:xfrm>
            <a:off x="6245352" y="1304237"/>
            <a:ext cx="4977384" cy="4872726"/>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ru-RU" sz="4400" b="1" dirty="0"/>
              <a:t>Дополнительные выгоды</a:t>
            </a:r>
          </a:p>
          <a:p>
            <a:pPr marL="0" indent="0" fontAlgn="base">
              <a:buNone/>
            </a:pPr>
            <a:endParaRPr lang="ru-RU" dirty="0"/>
          </a:p>
          <a:p>
            <a:pPr fontAlgn="base"/>
            <a:r>
              <a:rPr lang="ru-RU" dirty="0"/>
              <a:t>Обеспечение частным партнером финансовых, кадровых ресурсов для качественного и долгосрочного технического обслуживания инфраструктурного объекта и его последующей передаче гос.партнеру по окончанию контракта в надлежащем состоянии.</a:t>
            </a:r>
          </a:p>
          <a:p>
            <a:pPr fontAlgn="base"/>
            <a:r>
              <a:rPr lang="ru-RU" dirty="0"/>
              <a:t>Болеее высокий уровень гибкости гос.партнера в управлении бюджетными средствами</a:t>
            </a:r>
            <a:endParaRPr lang="en-US" dirty="0"/>
          </a:p>
          <a:p>
            <a:r>
              <a:rPr lang="ru-RU" dirty="0"/>
              <a:t>«Демонстрационный эффект» (особенно для пилотных проектов), который впоследствии может применяться для аналогичных проектов  </a:t>
            </a:r>
          </a:p>
          <a:p>
            <a:r>
              <a:rPr lang="ru-RU" dirty="0"/>
              <a:t>Высокий уровень прозрачности процесса, согласованности действий между различными участниками и мобилизации ресурсов - достижение ЦУР 17</a:t>
            </a:r>
            <a:endParaRPr lang="en-US" dirty="0"/>
          </a:p>
        </p:txBody>
      </p:sp>
      <p:sp>
        <p:nvSpPr>
          <p:cNvPr id="5" name="Rechteck 4">
            <a:extLst>
              <a:ext uri="{FF2B5EF4-FFF2-40B4-BE49-F238E27FC236}">
                <a16:creationId xmlns:a16="http://schemas.microsoft.com/office/drawing/2014/main" id="{C0E7A0A5-3091-4B5D-8E1F-6F905E7104FE}"/>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6" name="Rechteck 5">
            <a:extLst>
              <a:ext uri="{FF2B5EF4-FFF2-40B4-BE49-F238E27FC236}">
                <a16:creationId xmlns:a16="http://schemas.microsoft.com/office/drawing/2014/main" id="{2A590301-3CF0-4FF8-985E-5CC1C7302721}"/>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cxnSp>
        <p:nvCxnSpPr>
          <p:cNvPr id="8" name="Gerader Verbinder 7">
            <a:extLst>
              <a:ext uri="{FF2B5EF4-FFF2-40B4-BE49-F238E27FC236}">
                <a16:creationId xmlns:a16="http://schemas.microsoft.com/office/drawing/2014/main" id="{288AD256-85DF-4851-AF8A-E6F884A12F25}"/>
              </a:ext>
            </a:extLst>
          </p:cNvPr>
          <p:cNvCxnSpPr>
            <a:cxnSpLocks/>
          </p:cNvCxnSpPr>
          <p:nvPr/>
        </p:nvCxnSpPr>
        <p:spPr>
          <a:xfrm flipV="1">
            <a:off x="5977284" y="1825625"/>
            <a:ext cx="0" cy="422343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92C7C7B7-07D5-422F-A4B9-072DDA71998E}"/>
              </a:ext>
            </a:extLst>
          </p:cNvPr>
          <p:cNvCxnSpPr>
            <a:cxnSpLocks/>
          </p:cNvCxnSpPr>
          <p:nvPr/>
        </p:nvCxnSpPr>
        <p:spPr>
          <a:xfrm>
            <a:off x="949234" y="2606327"/>
            <a:ext cx="5028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38E42FDA-17BE-4BC3-B183-774041A8EB21}"/>
              </a:ext>
            </a:extLst>
          </p:cNvPr>
          <p:cNvCxnSpPr>
            <a:cxnSpLocks/>
          </p:cNvCxnSpPr>
          <p:nvPr/>
        </p:nvCxnSpPr>
        <p:spPr>
          <a:xfrm>
            <a:off x="949234" y="4709447"/>
            <a:ext cx="502805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752203" y="351820"/>
            <a:ext cx="10789920" cy="679869"/>
          </a:xfrm>
          <a:prstGeom prst="rect">
            <a:avLst/>
          </a:prstGeom>
          <a:solidFill>
            <a:schemeClr val="accent1"/>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a:solidFill>
                  <a:schemeClr val="bg1"/>
                </a:solidFill>
              </a:rPr>
              <a:t>Эффективность ГЧП</a:t>
            </a:r>
            <a:endParaRPr lang="en-US" b="1" dirty="0">
              <a:solidFill>
                <a:schemeClr val="bg1"/>
              </a:solidFill>
            </a:endParaRPr>
          </a:p>
        </p:txBody>
      </p:sp>
    </p:spTree>
    <p:extLst>
      <p:ext uri="{BB962C8B-B14F-4D97-AF65-F5344CB8AC3E}">
        <p14:creationId xmlns:p14="http://schemas.microsoft.com/office/powerpoint/2010/main" val="3771968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3375" y="1318069"/>
            <a:ext cx="2748416" cy="633484"/>
          </a:xfrm>
        </p:spPr>
        <p:txBody>
          <a:bodyPr>
            <a:normAutofit lnSpcReduction="10000"/>
          </a:bodyPr>
          <a:lstStyle/>
          <a:p>
            <a:pPr marL="0" indent="0">
              <a:buNone/>
            </a:pPr>
            <a:r>
              <a:rPr lang="ru-RU" sz="3900" b="1" dirty="0">
                <a:latin typeface="+mj-lt"/>
              </a:rPr>
              <a:t>Государство</a:t>
            </a:r>
            <a:r>
              <a:rPr lang="ru-RU" sz="4200" b="1" dirty="0">
                <a:latin typeface="+mj-lt"/>
              </a:rPr>
              <a:t> </a:t>
            </a:r>
          </a:p>
          <a:p>
            <a:pPr marL="0" indent="0">
              <a:buNone/>
            </a:pPr>
            <a:endParaRPr lang="ru-RU" dirty="0">
              <a:latin typeface="+mj-lt"/>
            </a:endParaRPr>
          </a:p>
        </p:txBody>
      </p:sp>
      <p:sp>
        <p:nvSpPr>
          <p:cNvPr id="4" name="Content Placeholder 2"/>
          <p:cNvSpPr txBox="1">
            <a:spLocks/>
          </p:cNvSpPr>
          <p:nvPr/>
        </p:nvSpPr>
        <p:spPr>
          <a:xfrm>
            <a:off x="8185623" y="1423419"/>
            <a:ext cx="3280953" cy="502856"/>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sz="4600" b="1" dirty="0">
                <a:latin typeface="+mj-lt"/>
              </a:rPr>
              <a:t>Частный сектор</a:t>
            </a:r>
          </a:p>
          <a:p>
            <a:pPr marL="0" indent="0" algn="ctr">
              <a:buFont typeface="Arial" panose="020B0604020202020204" pitchFamily="34" charset="0"/>
              <a:buNone/>
            </a:pPr>
            <a:endParaRPr lang="ru-RU" sz="2900" dirty="0">
              <a:latin typeface="+mj-lt"/>
            </a:endParaRPr>
          </a:p>
        </p:txBody>
      </p:sp>
      <p:sp>
        <p:nvSpPr>
          <p:cNvPr id="5" name="Content Placeholder 2"/>
          <p:cNvSpPr txBox="1">
            <a:spLocks/>
          </p:cNvSpPr>
          <p:nvPr/>
        </p:nvSpPr>
        <p:spPr>
          <a:xfrm>
            <a:off x="950976" y="1485306"/>
            <a:ext cx="10643616" cy="15421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ru-RU" dirty="0">
              <a:latin typeface="+mj-lt"/>
            </a:endParaRPr>
          </a:p>
          <a:p>
            <a:pPr marL="0" indent="0">
              <a:buFont typeface="Arial" panose="020B0604020202020204" pitchFamily="34" charset="0"/>
              <a:buNone/>
            </a:pPr>
            <a:endParaRPr lang="ru-RU" dirty="0">
              <a:latin typeface="+mj-lt"/>
            </a:endParaRPr>
          </a:p>
          <a:p>
            <a:pPr marL="0" indent="0">
              <a:buFont typeface="Arial" panose="020B0604020202020204" pitchFamily="34" charset="0"/>
              <a:buNone/>
            </a:pPr>
            <a:endParaRPr lang="ru-RU" dirty="0">
              <a:latin typeface="+mj-lt"/>
            </a:endParaRPr>
          </a:p>
        </p:txBody>
      </p:sp>
      <p:sp>
        <p:nvSpPr>
          <p:cNvPr id="6" name="Rechteck 5">
            <a:extLst>
              <a:ext uri="{FF2B5EF4-FFF2-40B4-BE49-F238E27FC236}">
                <a16:creationId xmlns:a16="http://schemas.microsoft.com/office/drawing/2014/main" id="{FFFAE53A-52AE-41F3-B6C1-9F5BED8F22A0}"/>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7" name="Rechteck 6">
            <a:extLst>
              <a:ext uri="{FF2B5EF4-FFF2-40B4-BE49-F238E27FC236}">
                <a16:creationId xmlns:a16="http://schemas.microsoft.com/office/drawing/2014/main" id="{F701F36C-B4EE-407D-8424-08E421CEA775}"/>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12" name="Content Placeholder 2"/>
          <p:cNvSpPr txBox="1">
            <a:spLocks/>
          </p:cNvSpPr>
          <p:nvPr/>
        </p:nvSpPr>
        <p:spPr>
          <a:xfrm>
            <a:off x="4964775" y="1335709"/>
            <a:ext cx="2748416" cy="63348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3900" b="1" dirty="0">
                <a:latin typeface="+mj-lt"/>
              </a:rPr>
              <a:t>Сообщество</a:t>
            </a:r>
            <a:r>
              <a:rPr lang="ru-RU" sz="4200" dirty="0">
                <a:latin typeface="+mj-lt"/>
              </a:rPr>
              <a:t> </a:t>
            </a:r>
          </a:p>
          <a:p>
            <a:pPr marL="0" indent="0">
              <a:buFont typeface="Arial" panose="020B0604020202020204" pitchFamily="34" charset="0"/>
              <a:buNone/>
            </a:pPr>
            <a:endParaRPr lang="ru-RU" dirty="0">
              <a:latin typeface="+mj-lt"/>
            </a:endParaRPr>
          </a:p>
        </p:txBody>
      </p:sp>
      <p:sp>
        <p:nvSpPr>
          <p:cNvPr id="15" name="Title 1"/>
          <p:cNvSpPr>
            <a:spLocks noGrp="1"/>
          </p:cNvSpPr>
          <p:nvPr>
            <p:ph type="title"/>
          </p:nvPr>
        </p:nvSpPr>
        <p:spPr>
          <a:xfrm>
            <a:off x="950976" y="90767"/>
            <a:ext cx="10515600" cy="810532"/>
          </a:xfrm>
        </p:spPr>
        <p:txBody>
          <a:bodyPr/>
          <a:lstStyle/>
          <a:p>
            <a:pPr algn="ctr"/>
            <a:r>
              <a:rPr lang="ru-RU" b="1" dirty="0"/>
              <a:t>Преимущества ГЧП для участников</a:t>
            </a:r>
            <a:endParaRPr lang="en-US" b="1" dirty="0"/>
          </a:p>
        </p:txBody>
      </p:sp>
      <p:sp>
        <p:nvSpPr>
          <p:cNvPr id="17" name="Rounded Rectangle 16"/>
          <p:cNvSpPr/>
          <p:nvPr/>
        </p:nvSpPr>
        <p:spPr>
          <a:xfrm>
            <a:off x="838200" y="2129245"/>
            <a:ext cx="3485606" cy="459222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p>
          <a:p>
            <a:r>
              <a:rPr lang="ru-RU" sz="1600" dirty="0">
                <a:solidFill>
                  <a:schemeClr val="tx1"/>
                </a:solidFill>
              </a:rPr>
              <a:t>► эффективная реализация Национальных/региональных стратегий </a:t>
            </a:r>
          </a:p>
          <a:p>
            <a:r>
              <a:rPr lang="ru-RU" sz="1600" dirty="0">
                <a:solidFill>
                  <a:schemeClr val="tx1"/>
                </a:solidFill>
              </a:rPr>
              <a:t>► Преодоление проблем, связанных с недостатком бюджетных средств и несогласованностью действий </a:t>
            </a:r>
          </a:p>
          <a:p>
            <a:r>
              <a:rPr lang="ru-RU" sz="1600" dirty="0">
                <a:solidFill>
                  <a:schemeClr val="tx1"/>
                </a:solidFill>
              </a:rPr>
              <a:t>► Передача значительной части рисков частному партнеру; </a:t>
            </a:r>
          </a:p>
          <a:p>
            <a:r>
              <a:rPr lang="ru-RU" sz="1600" dirty="0">
                <a:solidFill>
                  <a:schemeClr val="tx1"/>
                </a:solidFill>
              </a:rPr>
              <a:t>► Финансирование инфраструктуры «в рассрочку» без увеличения долговой нагрузки.</a:t>
            </a:r>
          </a:p>
          <a:p>
            <a:r>
              <a:rPr lang="ru-RU" sz="1600" dirty="0">
                <a:solidFill>
                  <a:schemeClr val="tx1"/>
                </a:solidFill>
              </a:rPr>
              <a:t>► улучшение инвестиционного климата</a:t>
            </a:r>
          </a:p>
          <a:p>
            <a:r>
              <a:rPr lang="ru-RU" sz="1600" dirty="0">
                <a:solidFill>
                  <a:schemeClr val="tx1"/>
                </a:solidFill>
              </a:rPr>
              <a:t>► Сохранение человеческого капитала в стране/регионе</a:t>
            </a:r>
          </a:p>
          <a:p>
            <a:pPr algn="ctr"/>
            <a:endParaRPr lang="en-US" dirty="0"/>
          </a:p>
        </p:txBody>
      </p:sp>
      <p:sp>
        <p:nvSpPr>
          <p:cNvPr id="18" name="Rounded Rectangle 17"/>
          <p:cNvSpPr/>
          <p:nvPr/>
        </p:nvSpPr>
        <p:spPr>
          <a:xfrm>
            <a:off x="4593773" y="2129245"/>
            <a:ext cx="3348444" cy="459222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 Улучшение уровня качества жизни и благосостояния людей </a:t>
            </a:r>
          </a:p>
          <a:p>
            <a:r>
              <a:rPr lang="ru-RU" dirty="0">
                <a:solidFill>
                  <a:schemeClr val="tx1"/>
                </a:solidFill>
              </a:rPr>
              <a:t>(17 ЦУР)</a:t>
            </a:r>
          </a:p>
          <a:p>
            <a:endParaRPr lang="ru-RU" dirty="0">
              <a:solidFill>
                <a:schemeClr val="tx1"/>
              </a:solidFill>
            </a:endParaRPr>
          </a:p>
          <a:p>
            <a:r>
              <a:rPr lang="ru-RU" dirty="0">
                <a:solidFill>
                  <a:schemeClr val="tx1"/>
                </a:solidFill>
              </a:rPr>
              <a:t>► Устойчивые и качественные социальные сервисы для населения</a:t>
            </a:r>
          </a:p>
          <a:p>
            <a:pPr algn="ctr"/>
            <a:endParaRPr lang="en-US" dirty="0"/>
          </a:p>
        </p:txBody>
      </p:sp>
      <p:sp>
        <p:nvSpPr>
          <p:cNvPr id="19" name="Rounded Rectangle 18"/>
          <p:cNvSpPr/>
          <p:nvPr/>
        </p:nvSpPr>
        <p:spPr>
          <a:xfrm>
            <a:off x="8198250" y="2129246"/>
            <a:ext cx="3396342" cy="459222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 Гарантии со стороны государства полного или частичного возврата инвестиций</a:t>
            </a:r>
          </a:p>
          <a:p>
            <a:endParaRPr lang="ru-RU" dirty="0">
              <a:solidFill>
                <a:schemeClr val="tx1"/>
              </a:solidFill>
            </a:endParaRPr>
          </a:p>
          <a:p>
            <a:r>
              <a:rPr lang="ru-RU" dirty="0">
                <a:solidFill>
                  <a:schemeClr val="tx1"/>
                </a:solidFill>
              </a:rPr>
              <a:t>► Разделение рисков с государством </a:t>
            </a:r>
          </a:p>
          <a:p>
            <a:endParaRPr lang="ru-RU" dirty="0">
              <a:solidFill>
                <a:schemeClr val="tx1"/>
              </a:solidFill>
            </a:endParaRPr>
          </a:p>
          <a:p>
            <a:r>
              <a:rPr lang="ru-RU" dirty="0">
                <a:solidFill>
                  <a:schemeClr val="tx1"/>
                </a:solidFill>
              </a:rPr>
              <a:t>► Административное и политическое содействие государства в реализации проекта; </a:t>
            </a:r>
          </a:p>
          <a:p>
            <a:endParaRPr lang="ru-RU" dirty="0">
              <a:solidFill>
                <a:schemeClr val="tx1"/>
              </a:solidFill>
            </a:endParaRPr>
          </a:p>
          <a:p>
            <a:r>
              <a:rPr lang="ru-RU" dirty="0">
                <a:solidFill>
                  <a:schemeClr val="tx1"/>
                </a:solidFill>
              </a:rPr>
              <a:t>► Доступ к новым рынкам (получение контроля государственных активов)</a:t>
            </a:r>
            <a:endParaRPr lang="en-US" dirty="0">
              <a:solidFill>
                <a:schemeClr val="tx1"/>
              </a:solidFill>
            </a:endParaRPr>
          </a:p>
        </p:txBody>
      </p:sp>
      <p:cxnSp>
        <p:nvCxnSpPr>
          <p:cNvPr id="11" name="Straight Connector 10"/>
          <p:cNvCxnSpPr/>
          <p:nvPr/>
        </p:nvCxnSpPr>
        <p:spPr>
          <a:xfrm flipV="1">
            <a:off x="211183" y="830595"/>
            <a:ext cx="11769634" cy="8219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6578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8308"/>
            <a:ext cx="10515600" cy="967286"/>
          </a:xfrm>
          <a:solidFill>
            <a:schemeClr val="bg1"/>
          </a:solidFill>
        </p:spPr>
        <p:txBody>
          <a:bodyPr/>
          <a:lstStyle/>
          <a:p>
            <a:pPr algn="ctr"/>
            <a:r>
              <a:rPr lang="ru-RU" b="1" dirty="0"/>
              <a:t>Недостатки ГЧП</a:t>
            </a:r>
            <a:endParaRPr lang="en-US" b="1" dirty="0"/>
          </a:p>
        </p:txBody>
      </p:sp>
      <p:sp>
        <p:nvSpPr>
          <p:cNvPr id="3" name="Content Placeholder 2"/>
          <p:cNvSpPr>
            <a:spLocks noGrp="1"/>
          </p:cNvSpPr>
          <p:nvPr>
            <p:ph idx="1"/>
          </p:nvPr>
        </p:nvSpPr>
        <p:spPr>
          <a:xfrm>
            <a:off x="178525" y="1898398"/>
            <a:ext cx="6992983" cy="4892167"/>
          </a:xfrm>
        </p:spPr>
        <p:txBody>
          <a:bodyPr>
            <a:normAutofit fontScale="77500" lnSpcReduction="20000"/>
          </a:bodyPr>
          <a:lstStyle/>
          <a:p>
            <a:pPr fontAlgn="base">
              <a:buFontTx/>
              <a:buChar char="-"/>
            </a:pPr>
            <a:r>
              <a:rPr lang="ru-RU" dirty="0"/>
              <a:t>Более сложный и комплексный процесс по сравнению с гос.закупками, требует больше инвестиций (0,5 – 2% от стоимости проекта) и времени (1-7 лет) </a:t>
            </a:r>
          </a:p>
          <a:p>
            <a:pPr fontAlgn="base">
              <a:buFontTx/>
              <a:buChar char="-"/>
            </a:pPr>
            <a:r>
              <a:rPr lang="ru-RU" dirty="0"/>
              <a:t>Зависимость от политических факторов</a:t>
            </a:r>
          </a:p>
          <a:p>
            <a:pPr fontAlgn="base">
              <a:buFontTx/>
              <a:buChar char="-"/>
            </a:pPr>
            <a:r>
              <a:rPr lang="ru-RU" dirty="0"/>
              <a:t>Риск разногласий с представителями общественности</a:t>
            </a:r>
          </a:p>
          <a:p>
            <a:pPr fontAlgn="base">
              <a:buFontTx/>
              <a:buChar char="-"/>
            </a:pPr>
            <a:r>
              <a:rPr lang="ru-RU" dirty="0"/>
              <a:t>При ГЧП операционные расходы значительно выше, чем при гос.заказе, т.к. включают в себя расходы на подготовку, а также последующий мониторинг проекта (как плата за качество услуг и надежность)</a:t>
            </a:r>
          </a:p>
          <a:p>
            <a:pPr fontAlgn="base">
              <a:buFontTx/>
              <a:buChar char="-"/>
            </a:pPr>
            <a:r>
              <a:rPr lang="ru-RU" dirty="0"/>
              <a:t> ГЧП выглядит дороже с точки зрения финансирования (доп.доходность инвестора + финансовые затраты)</a:t>
            </a:r>
          </a:p>
          <a:p>
            <a:pPr fontAlgn="base">
              <a:buFontTx/>
              <a:buChar char="-"/>
            </a:pPr>
            <a:r>
              <a:rPr lang="ru-RU" dirty="0"/>
              <a:t>Невысокая бюджетная гибкость в плане сокращения расходов при экономическом спаде</a:t>
            </a:r>
          </a:p>
          <a:p>
            <a:pPr fontAlgn="base">
              <a:buFontTx/>
              <a:buChar char="-"/>
            </a:pPr>
            <a:r>
              <a:rPr lang="ru-RU" dirty="0"/>
              <a:t>Отсутствие конкуренции после подписания контракта</a:t>
            </a:r>
          </a:p>
          <a:p>
            <a:pPr fontAlgn="base">
              <a:buFontTx/>
              <a:buChar char="-"/>
            </a:pPr>
            <a:endParaRPr lang="ru-RU" dirty="0"/>
          </a:p>
          <a:p>
            <a:pPr fontAlgn="base">
              <a:buFontTx/>
              <a:buChar char="-"/>
            </a:pPr>
            <a:endParaRPr lang="ru-RU" dirty="0"/>
          </a:p>
        </p:txBody>
      </p:sp>
      <p:pic>
        <p:nvPicPr>
          <p:cNvPr id="4" name="Picture 3"/>
          <p:cNvPicPr>
            <a:picLocks noChangeAspect="1"/>
          </p:cNvPicPr>
          <p:nvPr/>
        </p:nvPicPr>
        <p:blipFill>
          <a:blip r:embed="rId2"/>
          <a:stretch>
            <a:fillRect/>
          </a:stretch>
        </p:blipFill>
        <p:spPr>
          <a:xfrm>
            <a:off x="7577328" y="1898398"/>
            <a:ext cx="4376927" cy="4615752"/>
          </a:xfrm>
          <a:prstGeom prst="rect">
            <a:avLst/>
          </a:prstGeom>
        </p:spPr>
      </p:pic>
      <p:sp>
        <p:nvSpPr>
          <p:cNvPr id="5" name="Rechteck 4">
            <a:extLst>
              <a:ext uri="{FF2B5EF4-FFF2-40B4-BE49-F238E27FC236}">
                <a16:creationId xmlns:a16="http://schemas.microsoft.com/office/drawing/2014/main" id="{4B188F97-BFD7-4B30-A8AC-604E41411DB3}"/>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6" name="Rechteck 5">
            <a:extLst>
              <a:ext uri="{FF2B5EF4-FFF2-40B4-BE49-F238E27FC236}">
                <a16:creationId xmlns:a16="http://schemas.microsoft.com/office/drawing/2014/main" id="{267BA8AB-7856-4455-BECB-AACD16682C58}"/>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Tree>
    <p:extLst>
      <p:ext uri="{BB962C8B-B14F-4D97-AF65-F5344CB8AC3E}">
        <p14:creationId xmlns:p14="http://schemas.microsoft.com/office/powerpoint/2010/main" val="24399093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ru-RU" b="1" dirty="0"/>
              <a:t>Что такое провал ГЧП проекта?</a:t>
            </a:r>
            <a:endParaRPr lang="en-US" b="1" dirty="0"/>
          </a:p>
        </p:txBody>
      </p:sp>
      <p:sp>
        <p:nvSpPr>
          <p:cNvPr id="3" name="Content Placeholder 2"/>
          <p:cNvSpPr>
            <a:spLocks noGrp="1"/>
          </p:cNvSpPr>
          <p:nvPr>
            <p:ph idx="1"/>
          </p:nvPr>
        </p:nvSpPr>
        <p:spPr>
          <a:xfrm>
            <a:off x="724553" y="1690688"/>
            <a:ext cx="5681472" cy="4351338"/>
          </a:xfrm>
        </p:spPr>
        <p:txBody>
          <a:bodyPr>
            <a:normAutofit fontScale="47500" lnSpcReduction="20000"/>
          </a:bodyPr>
          <a:lstStyle/>
          <a:p>
            <a:pPr marL="0" indent="0">
              <a:buNone/>
            </a:pPr>
            <a:endParaRPr lang="ru-RU" sz="3200" b="1" dirty="0">
              <a:latin typeface="+mj-lt"/>
            </a:endParaRPr>
          </a:p>
          <a:p>
            <a:pPr marL="0" indent="0" algn="ctr">
              <a:buNone/>
            </a:pPr>
            <a:r>
              <a:rPr lang="ru-RU" sz="3800" b="1" dirty="0">
                <a:latin typeface="+mj-lt"/>
              </a:rPr>
              <a:t>ДО заключения ГЧП договора</a:t>
            </a:r>
          </a:p>
          <a:p>
            <a:pPr marL="0" indent="0">
              <a:buNone/>
            </a:pPr>
            <a:endParaRPr lang="ru-RU" sz="3200" dirty="0">
              <a:latin typeface="+mj-lt"/>
            </a:endParaRPr>
          </a:p>
          <a:p>
            <a:pPr marL="0" indent="0">
              <a:buNone/>
            </a:pPr>
            <a:r>
              <a:rPr lang="ru-RU" sz="3200" dirty="0">
                <a:latin typeface="+mj-lt"/>
              </a:rPr>
              <a:t>Во время подготовки, структурирования или в ходе конкурсной процедуры. </a:t>
            </a:r>
          </a:p>
          <a:p>
            <a:pPr marL="0" indent="0">
              <a:buNone/>
            </a:pPr>
            <a:endParaRPr lang="ru-RU" sz="3200" dirty="0">
              <a:latin typeface="+mj-lt"/>
            </a:endParaRPr>
          </a:p>
          <a:p>
            <a:pPr>
              <a:buFontTx/>
              <a:buChar char="-"/>
            </a:pPr>
            <a:r>
              <a:rPr lang="ru-RU" sz="3200" dirty="0">
                <a:latin typeface="+mj-lt"/>
              </a:rPr>
              <a:t>Процесс откладывается, так как требуется изменение его условий и/или повторная оценка </a:t>
            </a:r>
          </a:p>
          <a:p>
            <a:pPr>
              <a:buFontTx/>
              <a:buChar char="-"/>
            </a:pPr>
            <a:r>
              <a:rPr lang="ru-RU" sz="3200" dirty="0">
                <a:latin typeface="+mj-lt"/>
              </a:rPr>
              <a:t>Не поступило ни одного конкурсного предложения, либо не поступило предложений, соответствующих требованиям конкурса</a:t>
            </a:r>
          </a:p>
          <a:p>
            <a:pPr>
              <a:buFontTx/>
              <a:buChar char="-"/>
            </a:pPr>
            <a:r>
              <a:rPr lang="ru-RU" sz="3200" dirty="0">
                <a:latin typeface="+mj-lt"/>
              </a:rPr>
              <a:t>Проект полностью прекращается как ГЧП* </a:t>
            </a:r>
          </a:p>
          <a:p>
            <a:pPr>
              <a:buFontTx/>
              <a:buChar char="-"/>
            </a:pPr>
            <a:endParaRPr lang="ru-RU" dirty="0">
              <a:latin typeface="+mj-lt"/>
            </a:endParaRPr>
          </a:p>
          <a:p>
            <a:pPr marL="0" indent="0">
              <a:buNone/>
            </a:pPr>
            <a:endParaRPr lang="en-US" sz="2000" i="1" u="sng" dirty="0">
              <a:latin typeface="+mj-lt"/>
            </a:endParaRPr>
          </a:p>
          <a:p>
            <a:pPr marL="0" indent="0">
              <a:buNone/>
            </a:pPr>
            <a:r>
              <a:rPr lang="ru-RU" sz="2200" i="1" u="sng" dirty="0">
                <a:latin typeface="+mj-lt"/>
              </a:rPr>
              <a:t>*Решение отказаться от дальнейшей реализации проекта в форме ГЧП, принятое в ходе процесса, – не отрицательный показатель, так как именно в этом заключается цель постепенной оценки и подготовки.</a:t>
            </a:r>
            <a:endParaRPr lang="en-US" sz="2200" i="1" u="sng" dirty="0">
              <a:latin typeface="+mj-lt"/>
            </a:endParaRPr>
          </a:p>
        </p:txBody>
      </p:sp>
      <p:sp>
        <p:nvSpPr>
          <p:cNvPr id="4" name="Title 1"/>
          <p:cNvSpPr txBox="1">
            <a:spLocks/>
          </p:cNvSpPr>
          <p:nvPr/>
        </p:nvSpPr>
        <p:spPr>
          <a:xfrm>
            <a:off x="6743918" y="1170961"/>
            <a:ext cx="5596128" cy="4667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000" b="1" dirty="0"/>
              <a:t>ПОСЛЕ заключения </a:t>
            </a:r>
            <a:r>
              <a:rPr lang="ru-RU" sz="2000" b="1" dirty="0" smtClean="0"/>
              <a:t>договора</a:t>
            </a:r>
            <a:endParaRPr lang="de-DE" sz="2000" b="1" dirty="0"/>
          </a:p>
          <a:p>
            <a:endParaRPr lang="de-DE" sz="2000" b="1" dirty="0"/>
          </a:p>
          <a:p>
            <a:r>
              <a:rPr lang="ru-RU" sz="2000" dirty="0" smtClean="0"/>
              <a:t>В </a:t>
            </a:r>
            <a:r>
              <a:rPr lang="ru-RU" sz="2000" dirty="0"/>
              <a:t>течение срока действия договора</a:t>
            </a:r>
          </a:p>
          <a:p>
            <a:endParaRPr lang="en-US" sz="2000" dirty="0" smtClean="0"/>
          </a:p>
          <a:p>
            <a:endParaRPr lang="ru-RU" sz="2000" dirty="0"/>
          </a:p>
          <a:p>
            <a:pPr marL="457200" indent="-457200">
              <a:buFontTx/>
              <a:buChar char="-"/>
            </a:pPr>
            <a:r>
              <a:rPr lang="ru-RU" sz="2000" dirty="0"/>
              <a:t>Финансовое закрытие ГЧП договора не достигнуто</a:t>
            </a:r>
          </a:p>
          <a:p>
            <a:pPr marL="457200" indent="-457200">
              <a:buFontTx/>
              <a:buChar char="-"/>
            </a:pPr>
            <a:endParaRPr lang="ru-RU" sz="2000" dirty="0"/>
          </a:p>
          <a:p>
            <a:pPr marL="457200" indent="-457200">
              <a:buFontTx/>
              <a:buChar char="-"/>
            </a:pPr>
            <a:r>
              <a:rPr lang="ru-RU" sz="2000" dirty="0"/>
              <a:t>Досрочное расторжение/прекращение договора  </a:t>
            </a:r>
          </a:p>
          <a:p>
            <a:pPr marL="457200" indent="-457200">
              <a:buFontTx/>
              <a:buChar char="-"/>
            </a:pPr>
            <a:r>
              <a:rPr lang="ru-RU" sz="2000" dirty="0"/>
              <a:t>Частичная потеря VfM. </a:t>
            </a:r>
            <a:endParaRPr lang="en-US" sz="2000" dirty="0"/>
          </a:p>
        </p:txBody>
      </p:sp>
      <p:sp>
        <p:nvSpPr>
          <p:cNvPr id="5" name="Rechteck 4">
            <a:extLst>
              <a:ext uri="{FF2B5EF4-FFF2-40B4-BE49-F238E27FC236}">
                <a16:creationId xmlns:a16="http://schemas.microsoft.com/office/drawing/2014/main" id="{281327AA-E069-462D-94A2-BB49A43E37CC}"/>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6" name="Rechteck 5">
            <a:extLst>
              <a:ext uri="{FF2B5EF4-FFF2-40B4-BE49-F238E27FC236}">
                <a16:creationId xmlns:a16="http://schemas.microsoft.com/office/drawing/2014/main" id="{D508D04E-02DB-43DE-9028-4F82C4A620EF}"/>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cxnSp>
        <p:nvCxnSpPr>
          <p:cNvPr id="7" name="Gerader Verbinder 6">
            <a:extLst>
              <a:ext uri="{FF2B5EF4-FFF2-40B4-BE49-F238E27FC236}">
                <a16:creationId xmlns:a16="http://schemas.microsoft.com/office/drawing/2014/main" id="{D003EBCF-95BD-487B-9F5E-E6CF6BDC4612}"/>
              </a:ext>
            </a:extLst>
          </p:cNvPr>
          <p:cNvCxnSpPr>
            <a:cxnSpLocks/>
          </p:cNvCxnSpPr>
          <p:nvPr/>
        </p:nvCxnSpPr>
        <p:spPr>
          <a:xfrm flipH="1">
            <a:off x="724553" y="1667666"/>
            <a:ext cx="105269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94313E39-8475-40FF-9299-9BF0DA1107AA}"/>
              </a:ext>
            </a:extLst>
          </p:cNvPr>
          <p:cNvCxnSpPr>
            <a:cxnSpLocks/>
          </p:cNvCxnSpPr>
          <p:nvPr/>
        </p:nvCxnSpPr>
        <p:spPr>
          <a:xfrm flipH="1">
            <a:off x="692767" y="2502463"/>
            <a:ext cx="1052692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Gerader Verbinder 8">
            <a:extLst>
              <a:ext uri="{FF2B5EF4-FFF2-40B4-BE49-F238E27FC236}">
                <a16:creationId xmlns:a16="http://schemas.microsoft.com/office/drawing/2014/main" id="{EDC11D20-4F62-4835-8347-04025B20DFAD}"/>
              </a:ext>
            </a:extLst>
          </p:cNvPr>
          <p:cNvCxnSpPr>
            <a:cxnSpLocks/>
          </p:cNvCxnSpPr>
          <p:nvPr/>
        </p:nvCxnSpPr>
        <p:spPr>
          <a:xfrm flipH="1">
            <a:off x="724553" y="3277526"/>
            <a:ext cx="1052692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Gerader Verbinder 9">
            <a:extLst>
              <a:ext uri="{FF2B5EF4-FFF2-40B4-BE49-F238E27FC236}">
                <a16:creationId xmlns:a16="http://schemas.microsoft.com/office/drawing/2014/main" id="{1667F516-E867-4691-B272-CF9CA5C0BEB4}"/>
              </a:ext>
            </a:extLst>
          </p:cNvPr>
          <p:cNvCxnSpPr>
            <a:cxnSpLocks/>
          </p:cNvCxnSpPr>
          <p:nvPr/>
        </p:nvCxnSpPr>
        <p:spPr>
          <a:xfrm flipH="1">
            <a:off x="724552" y="2402314"/>
            <a:ext cx="1052692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Gerader Verbinder 10">
            <a:extLst>
              <a:ext uri="{FF2B5EF4-FFF2-40B4-BE49-F238E27FC236}">
                <a16:creationId xmlns:a16="http://schemas.microsoft.com/office/drawing/2014/main" id="{FCC3FCCE-EDF5-4E27-B2CE-5B0F9280D664}"/>
              </a:ext>
            </a:extLst>
          </p:cNvPr>
          <p:cNvCxnSpPr>
            <a:cxnSpLocks/>
          </p:cNvCxnSpPr>
          <p:nvPr/>
        </p:nvCxnSpPr>
        <p:spPr>
          <a:xfrm flipV="1">
            <a:off x="6469162" y="1690688"/>
            <a:ext cx="1" cy="3813882"/>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4379321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a:t>Факторы успеха ГЧП</a:t>
            </a:r>
            <a:endParaRPr lang="en-US" b="1" dirty="0"/>
          </a:p>
        </p:txBody>
      </p:sp>
      <p:sp>
        <p:nvSpPr>
          <p:cNvPr id="3" name="Content Placeholder 2"/>
          <p:cNvSpPr>
            <a:spLocks noGrp="1"/>
          </p:cNvSpPr>
          <p:nvPr>
            <p:ph idx="1"/>
          </p:nvPr>
        </p:nvSpPr>
        <p:spPr/>
        <p:txBody>
          <a:bodyPr>
            <a:normAutofit/>
          </a:bodyPr>
          <a:lstStyle/>
          <a:p>
            <a:pPr marL="0" indent="0">
              <a:buNone/>
            </a:pPr>
            <a:r>
              <a:rPr lang="ru-RU" b="1" dirty="0">
                <a:latin typeface="+mj-lt"/>
              </a:rPr>
              <a:t>На национальном уровне:</a:t>
            </a:r>
          </a:p>
          <a:p>
            <a:pPr marL="0" indent="0">
              <a:buNone/>
            </a:pPr>
            <a:endParaRPr lang="ru-RU" dirty="0">
              <a:latin typeface="+mj-lt"/>
            </a:endParaRPr>
          </a:p>
          <a:p>
            <a:r>
              <a:rPr lang="ru-RU" dirty="0">
                <a:latin typeface="+mj-lt"/>
              </a:rPr>
              <a:t>ГЧП рамка </a:t>
            </a:r>
          </a:p>
          <a:p>
            <a:r>
              <a:rPr lang="ru-RU" dirty="0">
                <a:latin typeface="+mj-lt"/>
              </a:rPr>
              <a:t>Наличие квалифицированных ГЧП служб на центральном и региональном уровне</a:t>
            </a:r>
          </a:p>
          <a:p>
            <a:r>
              <a:rPr lang="ru-RU" dirty="0">
                <a:latin typeface="+mj-lt"/>
              </a:rPr>
              <a:t>Обучение ГЧП специалистов (2-3 года)</a:t>
            </a:r>
          </a:p>
          <a:p>
            <a:r>
              <a:rPr lang="ru-RU" dirty="0">
                <a:latin typeface="+mj-lt"/>
              </a:rPr>
              <a:t>База успешных ГЧП проектов в различных секторах</a:t>
            </a:r>
          </a:p>
          <a:p>
            <a:endParaRPr lang="ru-RU" dirty="0">
              <a:latin typeface="+mj-lt"/>
            </a:endParaRPr>
          </a:p>
          <a:p>
            <a:endParaRPr lang="ru-RU" dirty="0">
              <a:latin typeface="+mj-lt"/>
            </a:endParaRPr>
          </a:p>
          <a:p>
            <a:pPr lvl="1"/>
            <a:endParaRPr lang="ru-RU" dirty="0">
              <a:latin typeface="+mj-lt"/>
            </a:endParaRPr>
          </a:p>
          <a:p>
            <a:pPr lvl="1"/>
            <a:endParaRPr lang="ru-RU" dirty="0">
              <a:latin typeface="+mj-lt"/>
            </a:endParaRPr>
          </a:p>
          <a:p>
            <a:endParaRPr lang="en-US" dirty="0">
              <a:latin typeface="+mj-lt"/>
            </a:endParaRPr>
          </a:p>
        </p:txBody>
      </p:sp>
      <p:sp>
        <p:nvSpPr>
          <p:cNvPr id="4" name="Rechteck 3">
            <a:extLst>
              <a:ext uri="{FF2B5EF4-FFF2-40B4-BE49-F238E27FC236}">
                <a16:creationId xmlns:a16="http://schemas.microsoft.com/office/drawing/2014/main" id="{FBB01FA1-30A9-4E78-939B-528A79B7B884}"/>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5" name="Rechteck 4">
            <a:extLst>
              <a:ext uri="{FF2B5EF4-FFF2-40B4-BE49-F238E27FC236}">
                <a16:creationId xmlns:a16="http://schemas.microsoft.com/office/drawing/2014/main" id="{020F87CD-8452-4BED-B7E5-A47C63B31EBC}"/>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cxnSp>
        <p:nvCxnSpPr>
          <p:cNvPr id="6" name="Gerader Verbinder 5">
            <a:extLst>
              <a:ext uri="{FF2B5EF4-FFF2-40B4-BE49-F238E27FC236}">
                <a16:creationId xmlns:a16="http://schemas.microsoft.com/office/drawing/2014/main" id="{A912E17B-8F00-436E-83C0-27C53BCD6B0D}"/>
              </a:ext>
            </a:extLst>
          </p:cNvPr>
          <p:cNvCxnSpPr>
            <a:cxnSpLocks/>
          </p:cNvCxnSpPr>
          <p:nvPr/>
        </p:nvCxnSpPr>
        <p:spPr>
          <a:xfrm flipH="1">
            <a:off x="724553" y="1719918"/>
            <a:ext cx="105269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7B95D87B-B4DD-4DE5-8B0D-95DDDCAB3A1C}"/>
              </a:ext>
            </a:extLst>
          </p:cNvPr>
          <p:cNvCxnSpPr>
            <a:cxnSpLocks/>
          </p:cNvCxnSpPr>
          <p:nvPr/>
        </p:nvCxnSpPr>
        <p:spPr>
          <a:xfrm flipH="1">
            <a:off x="724552" y="2454566"/>
            <a:ext cx="1052692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032681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a:t>Факторы</a:t>
            </a:r>
            <a:r>
              <a:rPr lang="ru-RU" dirty="0"/>
              <a:t> </a:t>
            </a:r>
            <a:r>
              <a:rPr lang="ru-RU" b="1" dirty="0"/>
              <a:t>успеха ГЧП</a:t>
            </a:r>
            <a:endParaRPr lang="en-US" b="1" dirty="0"/>
          </a:p>
        </p:txBody>
      </p:sp>
      <p:sp>
        <p:nvSpPr>
          <p:cNvPr id="3" name="Content Placeholder 2"/>
          <p:cNvSpPr>
            <a:spLocks noGrp="1"/>
          </p:cNvSpPr>
          <p:nvPr>
            <p:ph idx="1"/>
          </p:nvPr>
        </p:nvSpPr>
        <p:spPr>
          <a:xfrm>
            <a:off x="838200" y="1869168"/>
            <a:ext cx="10515600" cy="4351338"/>
          </a:xfrm>
        </p:spPr>
        <p:txBody>
          <a:bodyPr>
            <a:normAutofit fontScale="85000" lnSpcReduction="20000"/>
          </a:bodyPr>
          <a:lstStyle/>
          <a:p>
            <a:pPr marL="0" indent="0">
              <a:buNone/>
            </a:pPr>
            <a:r>
              <a:rPr lang="ru-RU" sz="3300" b="1" dirty="0">
                <a:latin typeface="+mj-lt"/>
              </a:rPr>
              <a:t>На уровне проекта:</a:t>
            </a:r>
            <a:endParaRPr lang="de-DE" sz="3300" b="1" dirty="0">
              <a:latin typeface="+mj-lt"/>
            </a:endParaRPr>
          </a:p>
          <a:p>
            <a:pPr marL="0" indent="0">
              <a:buNone/>
            </a:pPr>
            <a:endParaRPr lang="ru-RU" dirty="0">
              <a:latin typeface="+mj-lt"/>
            </a:endParaRPr>
          </a:p>
          <a:p>
            <a:r>
              <a:rPr lang="ru-RU" dirty="0">
                <a:latin typeface="+mj-lt"/>
              </a:rPr>
              <a:t>Соответствие целей ГЧП проекта Национальным ЦУР</a:t>
            </a:r>
          </a:p>
          <a:p>
            <a:r>
              <a:rPr lang="ru-RU" dirty="0">
                <a:latin typeface="+mj-lt"/>
              </a:rPr>
              <a:t>Наличие квалифицированных ГЧП специалистов для эффективного управления проектом</a:t>
            </a:r>
          </a:p>
          <a:p>
            <a:r>
              <a:rPr lang="ru-RU" dirty="0">
                <a:latin typeface="+mj-lt"/>
              </a:rPr>
              <a:t>Наличие качественно составленного и утвержденного плана вовлечения стейкхолдеров</a:t>
            </a:r>
          </a:p>
          <a:p>
            <a:pPr lvl="1"/>
            <a:r>
              <a:rPr lang="ru-RU" dirty="0">
                <a:latin typeface="+mj-lt"/>
              </a:rPr>
              <a:t>Идентификация всех групп стейкхолдеров (роли и обязанности в принятии решений)</a:t>
            </a:r>
          </a:p>
          <a:p>
            <a:pPr lvl="1"/>
            <a:r>
              <a:rPr lang="ru-RU" dirty="0">
                <a:latin typeface="+mj-lt"/>
              </a:rPr>
              <a:t>Коммуникационный план (цели, каналы коммуникации)  </a:t>
            </a:r>
          </a:p>
          <a:p>
            <a:pPr lvl="1"/>
            <a:r>
              <a:rPr lang="ru-RU" dirty="0">
                <a:latin typeface="+mj-lt"/>
              </a:rPr>
              <a:t>Мониторинг выполнения плана на всех фазах проекта</a:t>
            </a:r>
          </a:p>
          <a:p>
            <a:r>
              <a:rPr lang="ru-RU" dirty="0">
                <a:latin typeface="+mj-lt"/>
              </a:rPr>
              <a:t>Тщательная подготовка и отбор проектов на этапе идентификации и подготовки</a:t>
            </a:r>
          </a:p>
          <a:p>
            <a:r>
              <a:rPr lang="ru-RU" dirty="0">
                <a:latin typeface="+mj-lt"/>
              </a:rPr>
              <a:t>Наличие интереса со стороны частных партнеров</a:t>
            </a:r>
            <a:endParaRPr lang="en-US" dirty="0">
              <a:latin typeface="+mj-lt"/>
            </a:endParaRPr>
          </a:p>
        </p:txBody>
      </p:sp>
      <p:sp>
        <p:nvSpPr>
          <p:cNvPr id="4" name="Rechteck 3">
            <a:extLst>
              <a:ext uri="{FF2B5EF4-FFF2-40B4-BE49-F238E27FC236}">
                <a16:creationId xmlns:a16="http://schemas.microsoft.com/office/drawing/2014/main" id="{E4EFFE90-A381-41B1-BB8C-472586F7F863}"/>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5" name="Rechteck 4">
            <a:extLst>
              <a:ext uri="{FF2B5EF4-FFF2-40B4-BE49-F238E27FC236}">
                <a16:creationId xmlns:a16="http://schemas.microsoft.com/office/drawing/2014/main" id="{F47E7C0B-A157-49FE-8D26-3589B8DA3F56}"/>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cxnSp>
        <p:nvCxnSpPr>
          <p:cNvPr id="6" name="Gerader Verbinder 5">
            <a:extLst>
              <a:ext uri="{FF2B5EF4-FFF2-40B4-BE49-F238E27FC236}">
                <a16:creationId xmlns:a16="http://schemas.microsoft.com/office/drawing/2014/main" id="{35DA2E30-960C-4B00-8D7E-227ECE3DDDA1}"/>
              </a:ext>
            </a:extLst>
          </p:cNvPr>
          <p:cNvCxnSpPr>
            <a:cxnSpLocks/>
          </p:cNvCxnSpPr>
          <p:nvPr/>
        </p:nvCxnSpPr>
        <p:spPr>
          <a:xfrm flipH="1">
            <a:off x="724553" y="1667666"/>
            <a:ext cx="105269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F4F0A42C-A74D-483A-8954-75ED8C369F4A}"/>
              </a:ext>
            </a:extLst>
          </p:cNvPr>
          <p:cNvCxnSpPr>
            <a:cxnSpLocks/>
          </p:cNvCxnSpPr>
          <p:nvPr/>
        </p:nvCxnSpPr>
        <p:spPr>
          <a:xfrm flipH="1">
            <a:off x="724552" y="2402314"/>
            <a:ext cx="1052692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1469365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543896E-8EAD-4624-82E9-88B7061AF55A}"/>
              </a:ext>
            </a:extLst>
          </p:cNvPr>
          <p:cNvSpPr/>
          <p:nvPr/>
        </p:nvSpPr>
        <p:spPr>
          <a:xfrm>
            <a:off x="169816" y="5591084"/>
            <a:ext cx="11769635" cy="55559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B00FBFA1-C044-46F8-AACA-10AF7995CE5A}"/>
              </a:ext>
            </a:extLst>
          </p:cNvPr>
          <p:cNvSpPr/>
          <p:nvPr/>
        </p:nvSpPr>
        <p:spPr>
          <a:xfrm>
            <a:off x="169816" y="4372705"/>
            <a:ext cx="11769635" cy="55559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A21F39A7-4309-4F78-B762-14479294376C}"/>
              </a:ext>
            </a:extLst>
          </p:cNvPr>
          <p:cNvSpPr/>
          <p:nvPr/>
        </p:nvSpPr>
        <p:spPr>
          <a:xfrm>
            <a:off x="169816" y="2119445"/>
            <a:ext cx="11769635" cy="141460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838200" y="96776"/>
            <a:ext cx="10515600" cy="1325563"/>
          </a:xfrm>
        </p:spPr>
        <p:txBody>
          <a:bodyPr>
            <a:normAutofit/>
          </a:bodyPr>
          <a:lstStyle/>
          <a:p>
            <a:pPr algn="ctr"/>
            <a:r>
              <a:rPr lang="ru-RU" sz="4000" b="1" dirty="0"/>
              <a:t>ГЧП рамка</a:t>
            </a:r>
            <a:endParaRPr lang="en-US" sz="4000" b="1" dirty="0"/>
          </a:p>
        </p:txBody>
      </p:sp>
      <p:sp>
        <p:nvSpPr>
          <p:cNvPr id="3" name="Content Placeholder 2"/>
          <p:cNvSpPr>
            <a:spLocks noGrp="1"/>
          </p:cNvSpPr>
          <p:nvPr>
            <p:ph idx="1"/>
          </p:nvPr>
        </p:nvSpPr>
        <p:spPr>
          <a:xfrm>
            <a:off x="838200" y="1690688"/>
            <a:ext cx="11260183" cy="4695280"/>
          </a:xfrm>
        </p:spPr>
        <p:txBody>
          <a:bodyPr>
            <a:normAutofit fontScale="47500" lnSpcReduction="20000"/>
          </a:bodyPr>
          <a:lstStyle/>
          <a:p>
            <a:pPr marL="0" indent="0">
              <a:lnSpc>
                <a:spcPct val="120000"/>
              </a:lnSpc>
              <a:buNone/>
            </a:pPr>
            <a:r>
              <a:rPr lang="ru-RU" sz="4200" b="1" dirty="0">
                <a:latin typeface="+mj-lt"/>
              </a:rPr>
              <a:t>ГЧП рамка включает в себя обязательные элементы: </a:t>
            </a:r>
          </a:p>
          <a:p>
            <a:pPr marL="0" indent="0">
              <a:lnSpc>
                <a:spcPct val="120000"/>
              </a:lnSpc>
              <a:buNone/>
            </a:pPr>
            <a:r>
              <a:rPr lang="ru-RU" sz="3200" b="1" dirty="0">
                <a:solidFill>
                  <a:schemeClr val="bg1"/>
                </a:solidFill>
                <a:latin typeface="+mj-lt"/>
              </a:rPr>
              <a:t>1. Законодательство или политики в сфере ГЧП, регламентирующие:</a:t>
            </a:r>
          </a:p>
          <a:p>
            <a:pPr>
              <a:lnSpc>
                <a:spcPct val="120000"/>
              </a:lnSpc>
              <a:buFontTx/>
              <a:buChar char="-"/>
            </a:pPr>
            <a:r>
              <a:rPr lang="ru-RU" sz="3200" dirty="0">
                <a:solidFill>
                  <a:schemeClr val="bg1"/>
                </a:solidFill>
                <a:latin typeface="+mj-lt"/>
              </a:rPr>
              <a:t>Общие цели использования ГЧП, </a:t>
            </a:r>
          </a:p>
          <a:p>
            <a:pPr>
              <a:lnSpc>
                <a:spcPct val="120000"/>
              </a:lnSpc>
              <a:buFontTx/>
              <a:buChar char="-"/>
            </a:pPr>
            <a:r>
              <a:rPr lang="ru-RU" sz="3200" dirty="0">
                <a:solidFill>
                  <a:schemeClr val="bg1"/>
                </a:solidFill>
                <a:latin typeface="+mj-lt"/>
              </a:rPr>
              <a:t>предмет (тип проектов и секторы применения), </a:t>
            </a:r>
          </a:p>
          <a:p>
            <a:pPr>
              <a:lnSpc>
                <a:spcPct val="120000"/>
              </a:lnSpc>
              <a:buFontTx/>
              <a:buChar char="-"/>
            </a:pPr>
            <a:r>
              <a:rPr lang="ru-RU" sz="3200" dirty="0">
                <a:solidFill>
                  <a:schemeClr val="bg1"/>
                </a:solidFill>
                <a:latin typeface="+mj-lt"/>
              </a:rPr>
              <a:t>возможные варианты реализации ГЧП (включая акты, регулирующие закупки/конкурсные процедуры) </a:t>
            </a:r>
          </a:p>
          <a:p>
            <a:pPr marL="0" indent="0">
              <a:lnSpc>
                <a:spcPct val="120000"/>
              </a:lnSpc>
              <a:buNone/>
            </a:pPr>
            <a:r>
              <a:rPr lang="ru-RU" sz="3200" b="1" dirty="0">
                <a:latin typeface="+mj-lt"/>
              </a:rPr>
              <a:t>2. «базовые операционные условия» или «базовые условия управления процессами» </a:t>
            </a:r>
            <a:r>
              <a:rPr lang="ru-RU" sz="3200" dirty="0">
                <a:latin typeface="+mj-lt"/>
              </a:rPr>
              <a:t>- набор правил и процедур для идентификации, подготовки и оценки проектов, составления структуры договора ГЧП и структуры запроса на подачу конкурсных предложений, а также управление конкурсной процедурой и управление договором.</a:t>
            </a:r>
          </a:p>
          <a:p>
            <a:pPr marL="0" indent="0">
              <a:lnSpc>
                <a:spcPct val="120000"/>
              </a:lnSpc>
              <a:buNone/>
            </a:pPr>
            <a:r>
              <a:rPr lang="ru-RU" sz="3200" b="1" dirty="0">
                <a:solidFill>
                  <a:schemeClr val="bg1"/>
                </a:solidFill>
                <a:latin typeface="+mj-lt"/>
              </a:rPr>
              <a:t>3. «базовые условия фискального управления»</a:t>
            </a:r>
            <a:r>
              <a:rPr lang="ru-RU" sz="3200" dirty="0">
                <a:solidFill>
                  <a:schemeClr val="bg1"/>
                </a:solidFill>
                <a:latin typeface="+mj-lt"/>
              </a:rPr>
              <a:t> - набор правил и/или процедур для контроля за совокупными возможными рисками ГЧП (а также для влияния на инвестиционный процесс с точки зрения согласования). </a:t>
            </a:r>
          </a:p>
          <a:p>
            <a:pPr marL="0" indent="0">
              <a:lnSpc>
                <a:spcPct val="120000"/>
              </a:lnSpc>
              <a:buNone/>
            </a:pPr>
            <a:r>
              <a:rPr lang="ru-RU" sz="3200" b="1" dirty="0">
                <a:latin typeface="+mj-lt"/>
              </a:rPr>
              <a:t>4. «институциональная структура»</a:t>
            </a:r>
            <a:r>
              <a:rPr lang="ru-RU" sz="3200" dirty="0">
                <a:latin typeface="+mj-lt"/>
              </a:rPr>
              <a:t> - архитектура в рамках правительства (например, включая законодательную власть), которая может влиять на управление и ведение проекта ГЧП. </a:t>
            </a:r>
          </a:p>
          <a:p>
            <a:pPr marL="0" indent="0">
              <a:lnSpc>
                <a:spcPct val="120000"/>
              </a:lnSpc>
              <a:buNone/>
            </a:pPr>
            <a:r>
              <a:rPr lang="ru-RU" sz="3200" b="1" dirty="0">
                <a:solidFill>
                  <a:schemeClr val="bg1"/>
                </a:solidFill>
                <a:latin typeface="+mj-lt"/>
              </a:rPr>
              <a:t>5. Ряд других правил, процедур и обязанностей </a:t>
            </a:r>
            <a:r>
              <a:rPr lang="ru-RU" sz="3200" dirty="0">
                <a:solidFill>
                  <a:schemeClr val="bg1"/>
                </a:solidFill>
                <a:latin typeface="+mj-lt"/>
              </a:rPr>
              <a:t>по другим аспектам принципов руководства проектами, включая общий контроль качества политики и проектов ГЧП, аспектам прозрачности и коммуникации.</a:t>
            </a:r>
            <a:endParaRPr lang="en-US" sz="3200" dirty="0">
              <a:solidFill>
                <a:schemeClr val="bg1"/>
              </a:solidFill>
              <a:latin typeface="+mj-lt"/>
            </a:endParaRPr>
          </a:p>
        </p:txBody>
      </p:sp>
      <p:sp>
        <p:nvSpPr>
          <p:cNvPr id="4" name="Rechteck 3">
            <a:extLst>
              <a:ext uri="{FF2B5EF4-FFF2-40B4-BE49-F238E27FC236}">
                <a16:creationId xmlns:a16="http://schemas.microsoft.com/office/drawing/2014/main" id="{ACD51779-A216-45D5-ADCA-78B3CF1A229B}"/>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5" name="Rechteck 4">
            <a:extLst>
              <a:ext uri="{FF2B5EF4-FFF2-40B4-BE49-F238E27FC236}">
                <a16:creationId xmlns:a16="http://schemas.microsoft.com/office/drawing/2014/main" id="{5806A34E-840C-4A9E-9466-5BD702D33730}"/>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cxnSp>
        <p:nvCxnSpPr>
          <p:cNvPr id="9" name="Gerader Verbinder 8">
            <a:extLst>
              <a:ext uri="{FF2B5EF4-FFF2-40B4-BE49-F238E27FC236}">
                <a16:creationId xmlns:a16="http://schemas.microsoft.com/office/drawing/2014/main" id="{544DB497-A5B0-4A96-83D0-F6162DD93158}"/>
              </a:ext>
            </a:extLst>
          </p:cNvPr>
          <p:cNvCxnSpPr>
            <a:cxnSpLocks/>
          </p:cNvCxnSpPr>
          <p:nvPr/>
        </p:nvCxnSpPr>
        <p:spPr>
          <a:xfrm flipH="1">
            <a:off x="907433" y="1362866"/>
            <a:ext cx="1052692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25645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7" name="직사각형 5"/>
          <p:cNvSpPr>
            <a:spLocks noChangeArrowheads="1"/>
          </p:cNvSpPr>
          <p:nvPr/>
        </p:nvSpPr>
        <p:spPr bwMode="auto">
          <a:xfrm>
            <a:off x="3290889" y="5279617"/>
            <a:ext cx="185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Font typeface="Arial" panose="020B0604020202020204" pitchFamily="34" charset="0"/>
              <a:buChar char="•"/>
              <a:defRPr sz="3200">
                <a:solidFill>
                  <a:schemeClr val="tx1"/>
                </a:solidFill>
                <a:latin typeface="맑은 고딕" panose="020B0503020000020004" pitchFamily="34" charset="-127"/>
                <a:ea typeface="맑은 고딕" panose="020B0503020000020004" pitchFamily="34"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34" charset="-127"/>
                <a:ea typeface="맑은 고딕" panose="020B0503020000020004" pitchFamily="34"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34" charset="-127"/>
                <a:ea typeface="맑은 고딕" panose="020B0503020000020004" pitchFamily="34"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5pPr>
            <a:lvl6pPr marL="2514600" indent="-228600" eaLnBrk="0" fontAlgn="base" latinLnBrk="1"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6pPr>
            <a:lvl7pPr marL="2971800" indent="-228600" eaLnBrk="0" fontAlgn="base" latinLnBrk="1"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7pPr>
            <a:lvl8pPr marL="3429000" indent="-228600" eaLnBrk="0" fontAlgn="base" latinLnBrk="1"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8pPr>
            <a:lvl9pPr marL="3886200" indent="-228600" eaLnBrk="0" fontAlgn="base" latinLnBrk="1"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9pPr>
          </a:lstStyle>
          <a:p>
            <a:pPr eaLnBrk="1" hangingPunct="1">
              <a:spcBef>
                <a:spcPct val="0"/>
              </a:spcBef>
              <a:buFontTx/>
              <a:buNone/>
            </a:pPr>
            <a:endParaRPr lang="en-GB" altLang="ko-KR" sz="1400">
              <a:latin typeface="+mj-lt"/>
            </a:endParaRPr>
          </a:p>
        </p:txBody>
      </p:sp>
      <p:sp>
        <p:nvSpPr>
          <p:cNvPr id="12" name="AutoShape 2"/>
          <p:cNvSpPr>
            <a:spLocks noChangeArrowheads="1"/>
          </p:cNvSpPr>
          <p:nvPr/>
        </p:nvSpPr>
        <p:spPr bwMode="blackWhite">
          <a:xfrm flipV="1">
            <a:off x="6137276" y="2055402"/>
            <a:ext cx="2016124" cy="3964739"/>
          </a:xfrm>
          <a:prstGeom prst="curvedRightArrow">
            <a:avLst>
              <a:gd name="adj1" fmla="val 51295"/>
              <a:gd name="adj2" fmla="val 83767"/>
              <a:gd name="adj3" fmla="val 33301"/>
            </a:avLst>
          </a:prstGeom>
          <a:solidFill>
            <a:schemeClr val="accent2">
              <a:lumMod val="60000"/>
              <a:lumOff val="40000"/>
            </a:schemeClr>
          </a:solidFill>
          <a:ln w="12700">
            <a:solidFill>
              <a:schemeClr val="tx1"/>
            </a:solidFill>
            <a:miter lim="800000"/>
            <a:headEnd/>
            <a:tailEnd/>
          </a:ln>
        </p:spPr>
        <p:txBody>
          <a:bodyPr rot="10800000" lIns="0" tIns="0" rIns="0" bIns="0" anchor="ctr"/>
          <a:lstStyle>
            <a:lvl1pPr eaLnBrk="0" hangingPunct="0">
              <a:buSzPct val="120000"/>
              <a:buChar char="•"/>
              <a:defRPr sz="1600">
                <a:solidFill>
                  <a:schemeClr val="tx1"/>
                </a:solidFill>
                <a:latin typeface="Arial" pitchFamily="34" charset="0"/>
              </a:defRPr>
            </a:lvl1pPr>
            <a:lvl2pPr marL="742950" indent="-285750" eaLnBrk="0" hangingPunct="0">
              <a:buSzPct val="120000"/>
              <a:buChar char="•"/>
              <a:defRPr sz="1600">
                <a:solidFill>
                  <a:schemeClr val="tx1"/>
                </a:solidFill>
                <a:latin typeface="Arial" pitchFamily="34" charset="0"/>
              </a:defRPr>
            </a:lvl2pPr>
            <a:lvl3pPr marL="1143000" indent="-228600" eaLnBrk="0" hangingPunct="0">
              <a:buChar char="–"/>
              <a:defRPr sz="1600">
                <a:solidFill>
                  <a:schemeClr val="tx1"/>
                </a:solidFill>
                <a:latin typeface="Arial" pitchFamily="34" charset="0"/>
              </a:defRPr>
            </a:lvl3pPr>
            <a:lvl4pPr marL="1600200" indent="-228600" eaLnBrk="0" hangingPunct="0">
              <a:buSzPct val="89000"/>
              <a:buChar char="•"/>
              <a:defRPr sz="1600">
                <a:solidFill>
                  <a:schemeClr val="tx1"/>
                </a:solidFill>
                <a:latin typeface="Arial" pitchFamily="34" charset="0"/>
              </a:defRPr>
            </a:lvl4pPr>
            <a:lvl5pPr marL="2057400" indent="-228600" eaLnBrk="0" hangingPunct="0">
              <a:buSzPct val="75000"/>
              <a:buChar char="–"/>
              <a:defRPr sz="1600">
                <a:solidFill>
                  <a:schemeClr val="tx1"/>
                </a:solidFill>
                <a:latin typeface="Arial" pitchFamily="34" charset="0"/>
              </a:defRPr>
            </a:lvl5pPr>
            <a:lvl6pPr marL="2514600" indent="-228600" eaLnBrk="0" fontAlgn="base" hangingPunct="0">
              <a:spcBef>
                <a:spcPct val="0"/>
              </a:spcBef>
              <a:spcAft>
                <a:spcPct val="0"/>
              </a:spcAft>
              <a:buSzPct val="75000"/>
              <a:buChar char="–"/>
              <a:defRPr sz="1600">
                <a:solidFill>
                  <a:schemeClr val="tx1"/>
                </a:solidFill>
                <a:latin typeface="Arial" pitchFamily="34" charset="0"/>
              </a:defRPr>
            </a:lvl6pPr>
            <a:lvl7pPr marL="2971800" indent="-228600" eaLnBrk="0" fontAlgn="base" hangingPunct="0">
              <a:spcBef>
                <a:spcPct val="0"/>
              </a:spcBef>
              <a:spcAft>
                <a:spcPct val="0"/>
              </a:spcAft>
              <a:buSzPct val="75000"/>
              <a:buChar char="–"/>
              <a:defRPr sz="1600">
                <a:solidFill>
                  <a:schemeClr val="tx1"/>
                </a:solidFill>
                <a:latin typeface="Arial" pitchFamily="34" charset="0"/>
              </a:defRPr>
            </a:lvl7pPr>
            <a:lvl8pPr marL="3429000" indent="-228600" eaLnBrk="0" fontAlgn="base" hangingPunct="0">
              <a:spcBef>
                <a:spcPct val="0"/>
              </a:spcBef>
              <a:spcAft>
                <a:spcPct val="0"/>
              </a:spcAft>
              <a:buSzPct val="75000"/>
              <a:buChar char="–"/>
              <a:defRPr sz="1600">
                <a:solidFill>
                  <a:schemeClr val="tx1"/>
                </a:solidFill>
                <a:latin typeface="Arial" pitchFamily="34" charset="0"/>
              </a:defRPr>
            </a:lvl8pPr>
            <a:lvl9pPr marL="3886200" indent="-228600" eaLnBrk="0" fontAlgn="base" hangingPunct="0">
              <a:spcBef>
                <a:spcPct val="0"/>
              </a:spcBef>
              <a:spcAft>
                <a:spcPct val="0"/>
              </a:spcAft>
              <a:buSzPct val="75000"/>
              <a:buChar char="–"/>
              <a:defRPr sz="1600">
                <a:solidFill>
                  <a:schemeClr val="tx1"/>
                </a:solidFill>
                <a:latin typeface="Arial" pitchFamily="34" charset="0"/>
              </a:defRPr>
            </a:lvl9pPr>
          </a:lstStyle>
          <a:p>
            <a:pPr algn="ctr" eaLnBrk="1" latinLnBrk="1" hangingPunct="1">
              <a:buSzTx/>
              <a:buNone/>
              <a:defRPr/>
            </a:pPr>
            <a:endParaRPr lang="ko-KR" altLang="en-US" dirty="0">
              <a:latin typeface="+mj-lt"/>
              <a:ea typeface="굴림" pitchFamily="50" charset="-127"/>
            </a:endParaRPr>
          </a:p>
        </p:txBody>
      </p:sp>
      <p:sp>
        <p:nvSpPr>
          <p:cNvPr id="15" name="AutoShape 3"/>
          <p:cNvSpPr>
            <a:spLocks noChangeArrowheads="1"/>
          </p:cNvSpPr>
          <p:nvPr/>
        </p:nvSpPr>
        <p:spPr bwMode="blackWhite">
          <a:xfrm flipH="1" flipV="1">
            <a:off x="3874168" y="2056990"/>
            <a:ext cx="2029746" cy="3963150"/>
          </a:xfrm>
          <a:prstGeom prst="curvedRightArrow">
            <a:avLst>
              <a:gd name="adj1" fmla="val 51295"/>
              <a:gd name="adj2" fmla="val 83767"/>
              <a:gd name="adj3" fmla="val 33301"/>
            </a:avLst>
          </a:prstGeom>
          <a:solidFill>
            <a:schemeClr val="accent1">
              <a:lumMod val="60000"/>
              <a:lumOff val="40000"/>
            </a:schemeClr>
          </a:solidFill>
          <a:ln w="12700">
            <a:solidFill>
              <a:schemeClr val="tx1"/>
            </a:solidFill>
            <a:miter lim="800000"/>
            <a:headEnd/>
            <a:tailEnd/>
          </a:ln>
        </p:spPr>
        <p:txBody>
          <a:bodyPr rot="10800000" lIns="0" tIns="0" rIns="0" bIns="0" anchor="ctr"/>
          <a:lstStyle>
            <a:lvl1pPr eaLnBrk="0" hangingPunct="0">
              <a:buSzPct val="120000"/>
              <a:buChar char="•"/>
              <a:defRPr sz="1600">
                <a:solidFill>
                  <a:schemeClr val="tx1"/>
                </a:solidFill>
                <a:latin typeface="Arial" pitchFamily="34" charset="0"/>
              </a:defRPr>
            </a:lvl1pPr>
            <a:lvl2pPr marL="742950" indent="-285750" eaLnBrk="0" hangingPunct="0">
              <a:buSzPct val="120000"/>
              <a:buChar char="•"/>
              <a:defRPr sz="1600">
                <a:solidFill>
                  <a:schemeClr val="tx1"/>
                </a:solidFill>
                <a:latin typeface="Arial" pitchFamily="34" charset="0"/>
              </a:defRPr>
            </a:lvl2pPr>
            <a:lvl3pPr marL="1143000" indent="-228600" eaLnBrk="0" hangingPunct="0">
              <a:buChar char="–"/>
              <a:defRPr sz="1600">
                <a:solidFill>
                  <a:schemeClr val="tx1"/>
                </a:solidFill>
                <a:latin typeface="Arial" pitchFamily="34" charset="0"/>
              </a:defRPr>
            </a:lvl3pPr>
            <a:lvl4pPr marL="1600200" indent="-228600" eaLnBrk="0" hangingPunct="0">
              <a:buSzPct val="89000"/>
              <a:buChar char="•"/>
              <a:defRPr sz="1600">
                <a:solidFill>
                  <a:schemeClr val="tx1"/>
                </a:solidFill>
                <a:latin typeface="Arial" pitchFamily="34" charset="0"/>
              </a:defRPr>
            </a:lvl4pPr>
            <a:lvl5pPr marL="2057400" indent="-228600" eaLnBrk="0" hangingPunct="0">
              <a:buSzPct val="75000"/>
              <a:buChar char="–"/>
              <a:defRPr sz="1600">
                <a:solidFill>
                  <a:schemeClr val="tx1"/>
                </a:solidFill>
                <a:latin typeface="Arial" pitchFamily="34" charset="0"/>
              </a:defRPr>
            </a:lvl5pPr>
            <a:lvl6pPr marL="2514600" indent="-228600" eaLnBrk="0" fontAlgn="base" hangingPunct="0">
              <a:spcBef>
                <a:spcPct val="0"/>
              </a:spcBef>
              <a:spcAft>
                <a:spcPct val="0"/>
              </a:spcAft>
              <a:buSzPct val="75000"/>
              <a:buChar char="–"/>
              <a:defRPr sz="1600">
                <a:solidFill>
                  <a:schemeClr val="tx1"/>
                </a:solidFill>
                <a:latin typeface="Arial" pitchFamily="34" charset="0"/>
              </a:defRPr>
            </a:lvl6pPr>
            <a:lvl7pPr marL="2971800" indent="-228600" eaLnBrk="0" fontAlgn="base" hangingPunct="0">
              <a:spcBef>
                <a:spcPct val="0"/>
              </a:spcBef>
              <a:spcAft>
                <a:spcPct val="0"/>
              </a:spcAft>
              <a:buSzPct val="75000"/>
              <a:buChar char="–"/>
              <a:defRPr sz="1600">
                <a:solidFill>
                  <a:schemeClr val="tx1"/>
                </a:solidFill>
                <a:latin typeface="Arial" pitchFamily="34" charset="0"/>
              </a:defRPr>
            </a:lvl7pPr>
            <a:lvl8pPr marL="3429000" indent="-228600" eaLnBrk="0" fontAlgn="base" hangingPunct="0">
              <a:spcBef>
                <a:spcPct val="0"/>
              </a:spcBef>
              <a:spcAft>
                <a:spcPct val="0"/>
              </a:spcAft>
              <a:buSzPct val="75000"/>
              <a:buChar char="–"/>
              <a:defRPr sz="1600">
                <a:solidFill>
                  <a:schemeClr val="tx1"/>
                </a:solidFill>
                <a:latin typeface="Arial" pitchFamily="34" charset="0"/>
              </a:defRPr>
            </a:lvl8pPr>
            <a:lvl9pPr marL="3886200" indent="-228600" eaLnBrk="0" fontAlgn="base" hangingPunct="0">
              <a:spcBef>
                <a:spcPct val="0"/>
              </a:spcBef>
              <a:spcAft>
                <a:spcPct val="0"/>
              </a:spcAft>
              <a:buSzPct val="75000"/>
              <a:buChar char="–"/>
              <a:defRPr sz="1600">
                <a:solidFill>
                  <a:schemeClr val="tx1"/>
                </a:solidFill>
                <a:latin typeface="Arial" pitchFamily="34" charset="0"/>
              </a:defRPr>
            </a:lvl9pPr>
          </a:lstStyle>
          <a:p>
            <a:pPr algn="ctr" eaLnBrk="1" latinLnBrk="1" hangingPunct="1">
              <a:buSzTx/>
              <a:buNone/>
              <a:defRPr/>
            </a:pPr>
            <a:endParaRPr lang="ko-KR" altLang="en-US" dirty="0">
              <a:latin typeface="+mj-lt"/>
              <a:ea typeface="굴림" pitchFamily="50" charset="-127"/>
            </a:endParaRPr>
          </a:p>
        </p:txBody>
      </p:sp>
      <p:sp>
        <p:nvSpPr>
          <p:cNvPr id="182283" name="Rectangle 4"/>
          <p:cNvSpPr>
            <a:spLocks noChangeArrowheads="1"/>
          </p:cNvSpPr>
          <p:nvPr/>
        </p:nvSpPr>
        <p:spPr bwMode="auto">
          <a:xfrm>
            <a:off x="2575759" y="3699252"/>
            <a:ext cx="2596817" cy="1135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defTabSz="787400" latinLnBrk="1">
              <a:spcBef>
                <a:spcPct val="20000"/>
              </a:spcBef>
              <a:buFont typeface="Arial" panose="020B0604020202020204" pitchFamily="34" charset="0"/>
              <a:buChar char="•"/>
              <a:defRPr sz="3200">
                <a:solidFill>
                  <a:schemeClr val="tx1"/>
                </a:solidFill>
                <a:latin typeface="맑은 고딕" panose="020B0503020000020004" pitchFamily="34" charset="-127"/>
                <a:ea typeface="맑은 고딕" panose="020B0503020000020004" pitchFamily="34" charset="-127"/>
              </a:defRPr>
            </a:lvl1pPr>
            <a:lvl2pPr marL="742950" indent="-285750" defTabSz="787400" latinLnBrk="1">
              <a:spcBef>
                <a:spcPct val="20000"/>
              </a:spcBef>
              <a:buFont typeface="Arial" panose="020B0604020202020204" pitchFamily="34" charset="0"/>
              <a:buChar char="–"/>
              <a:defRPr sz="2800">
                <a:solidFill>
                  <a:schemeClr val="tx1"/>
                </a:solidFill>
                <a:latin typeface="맑은 고딕" panose="020B0503020000020004" pitchFamily="34" charset="-127"/>
                <a:ea typeface="맑은 고딕" panose="020B0503020000020004" pitchFamily="34" charset="-127"/>
              </a:defRPr>
            </a:lvl2pPr>
            <a:lvl3pPr marL="1143000" indent="-228600" defTabSz="787400" latinLnBrk="1">
              <a:spcBef>
                <a:spcPct val="20000"/>
              </a:spcBef>
              <a:buFont typeface="Arial" panose="020B0604020202020204" pitchFamily="34" charset="0"/>
              <a:buChar char="•"/>
              <a:defRPr sz="2400">
                <a:solidFill>
                  <a:schemeClr val="tx1"/>
                </a:solidFill>
                <a:latin typeface="맑은 고딕" panose="020B0503020000020004" pitchFamily="34" charset="-127"/>
                <a:ea typeface="맑은 고딕" panose="020B0503020000020004" pitchFamily="34" charset="-127"/>
              </a:defRPr>
            </a:lvl3pPr>
            <a:lvl4pPr marL="1600200" indent="-228600" defTabSz="787400" latinLnBrk="1">
              <a:spcBef>
                <a:spcPct val="20000"/>
              </a:spcBef>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4pPr>
            <a:lvl5pPr marL="2057400" indent="-228600" defTabSz="787400" latinLnBrk="1">
              <a:spcBef>
                <a:spcPct val="20000"/>
              </a:spcBef>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5pPr>
            <a:lvl6pPr marL="2514600" indent="-228600" defTabSz="787400" eaLnBrk="0" fontAlgn="base" latinLnBrk="1"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6pPr>
            <a:lvl7pPr marL="2971800" indent="-228600" defTabSz="787400" eaLnBrk="0" fontAlgn="base" latinLnBrk="1"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7pPr>
            <a:lvl8pPr marL="3429000" indent="-228600" defTabSz="787400" eaLnBrk="0" fontAlgn="base" latinLnBrk="1"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8pPr>
            <a:lvl9pPr marL="3886200" indent="-228600" defTabSz="787400" eaLnBrk="0" fontAlgn="base" latinLnBrk="1"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9pPr>
          </a:lstStyle>
          <a:p>
            <a:pPr algn="ctr" eaLnBrk="1" hangingPunct="1">
              <a:spcBef>
                <a:spcPct val="0"/>
              </a:spcBef>
              <a:buSzPct val="120000"/>
              <a:buFontTx/>
              <a:buNone/>
            </a:pPr>
            <a:r>
              <a:rPr lang="ru-RU" altLang="ko-KR" sz="2000" b="1" dirty="0">
                <a:latin typeface="+mj-lt"/>
                <a:ea typeface="굴림" panose="020B0600000101010101" pitchFamily="34" charset="-127"/>
              </a:rPr>
              <a:t>Финансирование</a:t>
            </a:r>
            <a:endParaRPr lang="en-US" altLang="ko-KR" sz="2000" b="1" dirty="0">
              <a:latin typeface="+mj-lt"/>
              <a:ea typeface="굴림" panose="020B0600000101010101" pitchFamily="34" charset="-127"/>
            </a:endParaRPr>
          </a:p>
          <a:p>
            <a:pPr algn="ctr" eaLnBrk="1" hangingPunct="1">
              <a:spcBef>
                <a:spcPct val="0"/>
              </a:spcBef>
              <a:buSzPct val="120000"/>
              <a:buFontTx/>
              <a:buNone/>
            </a:pPr>
            <a:r>
              <a:rPr lang="ru-RU" altLang="ko-KR" sz="2000" dirty="0">
                <a:latin typeface="+mj-lt"/>
                <a:ea typeface="굴림" panose="020B0600000101010101" pitchFamily="34" charset="-127"/>
              </a:rPr>
              <a:t>Деньги на строительство</a:t>
            </a:r>
            <a:endParaRPr lang="en-US" altLang="ko-KR" sz="2000" dirty="0">
              <a:latin typeface="+mj-lt"/>
              <a:ea typeface="굴림" panose="020B0600000101010101" pitchFamily="34" charset="-127"/>
            </a:endParaRPr>
          </a:p>
        </p:txBody>
      </p:sp>
      <p:sp>
        <p:nvSpPr>
          <p:cNvPr id="182284" name="Rectangle 5"/>
          <p:cNvSpPr>
            <a:spLocks noChangeArrowheads="1"/>
          </p:cNvSpPr>
          <p:nvPr/>
        </p:nvSpPr>
        <p:spPr bwMode="auto">
          <a:xfrm>
            <a:off x="6932362" y="3699251"/>
            <a:ext cx="3319714" cy="1135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defTabSz="787400" latinLnBrk="1">
              <a:spcBef>
                <a:spcPct val="20000"/>
              </a:spcBef>
              <a:buFont typeface="Arial" panose="020B0604020202020204" pitchFamily="34" charset="0"/>
              <a:buChar char="•"/>
              <a:defRPr sz="3200">
                <a:solidFill>
                  <a:schemeClr val="tx1"/>
                </a:solidFill>
                <a:latin typeface="맑은 고딕" panose="020B0503020000020004" pitchFamily="34" charset="-127"/>
                <a:ea typeface="맑은 고딕" panose="020B0503020000020004" pitchFamily="34" charset="-127"/>
              </a:defRPr>
            </a:lvl1pPr>
            <a:lvl2pPr marL="742950" indent="-285750" defTabSz="787400" latinLnBrk="1">
              <a:spcBef>
                <a:spcPct val="20000"/>
              </a:spcBef>
              <a:buFont typeface="Arial" panose="020B0604020202020204" pitchFamily="34" charset="0"/>
              <a:buChar char="–"/>
              <a:defRPr sz="2800">
                <a:solidFill>
                  <a:schemeClr val="tx1"/>
                </a:solidFill>
                <a:latin typeface="맑은 고딕" panose="020B0503020000020004" pitchFamily="34" charset="-127"/>
                <a:ea typeface="맑은 고딕" panose="020B0503020000020004" pitchFamily="34" charset="-127"/>
              </a:defRPr>
            </a:lvl2pPr>
            <a:lvl3pPr marL="1143000" indent="-228600" defTabSz="787400" latinLnBrk="1">
              <a:spcBef>
                <a:spcPct val="20000"/>
              </a:spcBef>
              <a:buFont typeface="Arial" panose="020B0604020202020204" pitchFamily="34" charset="0"/>
              <a:buChar char="•"/>
              <a:defRPr sz="2400">
                <a:solidFill>
                  <a:schemeClr val="tx1"/>
                </a:solidFill>
                <a:latin typeface="맑은 고딕" panose="020B0503020000020004" pitchFamily="34" charset="-127"/>
                <a:ea typeface="맑은 고딕" panose="020B0503020000020004" pitchFamily="34" charset="-127"/>
              </a:defRPr>
            </a:lvl3pPr>
            <a:lvl4pPr marL="1600200" indent="-228600" defTabSz="787400" latinLnBrk="1">
              <a:spcBef>
                <a:spcPct val="20000"/>
              </a:spcBef>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4pPr>
            <a:lvl5pPr marL="2057400" indent="-228600" defTabSz="787400" latinLnBrk="1">
              <a:spcBef>
                <a:spcPct val="20000"/>
              </a:spcBef>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5pPr>
            <a:lvl6pPr marL="2514600" indent="-228600" defTabSz="787400" eaLnBrk="0" fontAlgn="base" latinLnBrk="1"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6pPr>
            <a:lvl7pPr marL="2971800" indent="-228600" defTabSz="787400" eaLnBrk="0" fontAlgn="base" latinLnBrk="1"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7pPr>
            <a:lvl8pPr marL="3429000" indent="-228600" defTabSz="787400" eaLnBrk="0" fontAlgn="base" latinLnBrk="1"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8pPr>
            <a:lvl9pPr marL="3886200" indent="-228600" defTabSz="787400" eaLnBrk="0" fontAlgn="base" latinLnBrk="1"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9pPr>
          </a:lstStyle>
          <a:p>
            <a:pPr algn="ctr" eaLnBrk="1" hangingPunct="1">
              <a:spcBef>
                <a:spcPct val="0"/>
              </a:spcBef>
              <a:buSzPct val="120000"/>
              <a:buFontTx/>
              <a:buNone/>
            </a:pPr>
            <a:r>
              <a:rPr lang="ru-RU" altLang="ko-KR" sz="2000" b="1" dirty="0">
                <a:latin typeface="+mj-lt"/>
                <a:ea typeface="굴림" panose="020B0600000101010101" pitchFamily="34" charset="-127"/>
              </a:rPr>
              <a:t>Фондирование</a:t>
            </a:r>
            <a:endParaRPr lang="en-US" altLang="ko-KR" sz="2000" b="1" dirty="0">
              <a:latin typeface="+mj-lt"/>
              <a:ea typeface="굴림" panose="020B0600000101010101" pitchFamily="34" charset="-127"/>
            </a:endParaRPr>
          </a:p>
          <a:p>
            <a:pPr algn="ctr" eaLnBrk="1" hangingPunct="1">
              <a:spcBef>
                <a:spcPct val="0"/>
              </a:spcBef>
              <a:buSzPct val="120000"/>
              <a:buFontTx/>
              <a:buNone/>
            </a:pPr>
            <a:r>
              <a:rPr lang="ru-RU" altLang="ko-KR" sz="2000" dirty="0">
                <a:latin typeface="+mj-lt"/>
                <a:ea typeface="굴림" panose="020B0600000101010101" pitchFamily="34" charset="-127"/>
              </a:rPr>
              <a:t>Деньги на операционную деятельность и тех.обслуживание</a:t>
            </a:r>
            <a:endParaRPr lang="en-US" altLang="ko-KR" sz="2000" dirty="0">
              <a:latin typeface="+mj-lt"/>
              <a:ea typeface="굴림" panose="020B0600000101010101" pitchFamily="34" charset="-127"/>
            </a:endParaRPr>
          </a:p>
        </p:txBody>
      </p:sp>
      <p:sp>
        <p:nvSpPr>
          <p:cNvPr id="182289" name="슬라이드 번호 개체 틀 27"/>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spcBef>
                <a:spcPct val="20000"/>
              </a:spcBef>
              <a:buFont typeface="Arial" panose="020B0604020202020204" pitchFamily="34" charset="0"/>
              <a:buChar char="•"/>
              <a:defRPr sz="3200">
                <a:solidFill>
                  <a:schemeClr val="tx1"/>
                </a:solidFill>
                <a:latin typeface="맑은 고딕" panose="020B0503020000020004" pitchFamily="34" charset="-127"/>
                <a:ea typeface="맑은 고딕" panose="020B0503020000020004" pitchFamily="34"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34" charset="-127"/>
                <a:ea typeface="맑은 고딕" panose="020B0503020000020004" pitchFamily="34"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34" charset="-127"/>
                <a:ea typeface="맑은 고딕" panose="020B0503020000020004" pitchFamily="34"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5pPr>
            <a:lvl6pPr marL="2514600" indent="-228600" eaLnBrk="0" fontAlgn="base" latinLnBrk="1"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6pPr>
            <a:lvl7pPr marL="2971800" indent="-228600" eaLnBrk="0" fontAlgn="base" latinLnBrk="1"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7pPr>
            <a:lvl8pPr marL="3429000" indent="-228600" eaLnBrk="0" fontAlgn="base" latinLnBrk="1"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8pPr>
            <a:lvl9pPr marL="3886200" indent="-228600" eaLnBrk="0" fontAlgn="base" latinLnBrk="1"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9pPr>
          </a:lstStyle>
          <a:p>
            <a:pPr>
              <a:spcBef>
                <a:spcPct val="0"/>
              </a:spcBef>
              <a:buFontTx/>
              <a:buNone/>
            </a:pPr>
            <a:r>
              <a:rPr lang="en-US" altLang="ko-KR" sz="1000" dirty="0">
                <a:solidFill>
                  <a:srgbClr val="898989"/>
                </a:solidFill>
                <a:latin typeface="+mj-lt"/>
              </a:rPr>
              <a:t>Page </a:t>
            </a:r>
            <a:fld id="{53767226-D674-4D34-9F86-7DA3577A8135}" type="slidenum">
              <a:rPr lang="ko-KR" altLang="en-US" sz="1000">
                <a:solidFill>
                  <a:srgbClr val="898989"/>
                </a:solidFill>
                <a:latin typeface="+mj-lt"/>
              </a:rPr>
              <a:pPr>
                <a:spcBef>
                  <a:spcPct val="0"/>
                </a:spcBef>
                <a:buFontTx/>
                <a:buNone/>
              </a:pPr>
              <a:t>27</a:t>
            </a:fld>
            <a:endParaRPr lang="ko-KR" altLang="en-US" sz="1000" dirty="0">
              <a:solidFill>
                <a:srgbClr val="898989"/>
              </a:solidFill>
              <a:latin typeface="+mj-lt"/>
            </a:endParaRPr>
          </a:p>
        </p:txBody>
      </p:sp>
      <p:sp>
        <p:nvSpPr>
          <p:cNvPr id="21" name="Title 1"/>
          <p:cNvSpPr txBox="1">
            <a:spLocks/>
          </p:cNvSpPr>
          <p:nvPr/>
        </p:nvSpPr>
        <p:spPr>
          <a:xfrm>
            <a:off x="838200" y="365126"/>
            <a:ext cx="10515600" cy="9171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4400" b="1" dirty="0"/>
              <a:t>Финансирование </a:t>
            </a:r>
            <a:r>
              <a:rPr lang="en-US" sz="4400" b="1" dirty="0"/>
              <a:t>vs </a:t>
            </a:r>
            <a:r>
              <a:rPr lang="ru-RU" sz="4400" b="1" dirty="0"/>
              <a:t>Фондирование</a:t>
            </a:r>
            <a:endParaRPr lang="en-US" sz="4400" b="1" dirty="0"/>
          </a:p>
        </p:txBody>
      </p:sp>
      <p:sp>
        <p:nvSpPr>
          <p:cNvPr id="11" name="Rechteck 10">
            <a:extLst>
              <a:ext uri="{FF2B5EF4-FFF2-40B4-BE49-F238E27FC236}">
                <a16:creationId xmlns:a16="http://schemas.microsoft.com/office/drawing/2014/main" id="{69491CB7-AC9D-4F37-92FA-09B5B7AA7EDE}"/>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14" name="Rechteck 13">
            <a:extLst>
              <a:ext uri="{FF2B5EF4-FFF2-40B4-BE49-F238E27FC236}">
                <a16:creationId xmlns:a16="http://schemas.microsoft.com/office/drawing/2014/main" id="{4A5D19D4-0192-4BA3-BDC9-939DC266BFBE}"/>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cxnSp>
        <p:nvCxnSpPr>
          <p:cNvPr id="16" name="Gerader Verbinder 15">
            <a:extLst>
              <a:ext uri="{FF2B5EF4-FFF2-40B4-BE49-F238E27FC236}">
                <a16:creationId xmlns:a16="http://schemas.microsoft.com/office/drawing/2014/main" id="{5AF59D0B-C8DE-4B44-9888-64512236B89E}"/>
              </a:ext>
            </a:extLst>
          </p:cNvPr>
          <p:cNvCxnSpPr>
            <a:cxnSpLocks/>
          </p:cNvCxnSpPr>
          <p:nvPr/>
        </p:nvCxnSpPr>
        <p:spPr>
          <a:xfrm flipH="1">
            <a:off x="759387" y="1946340"/>
            <a:ext cx="1052692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9778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0526921" cy="1068266"/>
          </a:xfrm>
        </p:spPr>
        <p:txBody>
          <a:bodyPr/>
          <a:lstStyle/>
          <a:p>
            <a:pPr algn="ctr"/>
            <a:r>
              <a:rPr lang="ru-RU" b="1" dirty="0"/>
              <a:t>Структура финансирования</a:t>
            </a:r>
            <a:endParaRPr lang="en-US" b="1" dirty="0"/>
          </a:p>
        </p:txBody>
      </p:sp>
      <p:sp>
        <p:nvSpPr>
          <p:cNvPr id="7" name="TextBox 8"/>
          <p:cNvSpPr txBox="1">
            <a:spLocks noChangeArrowheads="1"/>
          </p:cNvSpPr>
          <p:nvPr/>
        </p:nvSpPr>
        <p:spPr bwMode="auto">
          <a:xfrm>
            <a:off x="1939781" y="1511405"/>
            <a:ext cx="25277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Font typeface="Arial" panose="020B0604020202020204" pitchFamily="34" charset="0"/>
              <a:buChar char="•"/>
              <a:defRPr sz="3200">
                <a:solidFill>
                  <a:schemeClr val="tx1"/>
                </a:solidFill>
                <a:latin typeface="맑은 고딕" panose="020B0503020000020004" pitchFamily="34" charset="-127"/>
                <a:ea typeface="맑은 고딕" panose="020B0503020000020004" pitchFamily="34"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34" charset="-127"/>
                <a:ea typeface="맑은 고딕" panose="020B0503020000020004" pitchFamily="34"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34" charset="-127"/>
                <a:ea typeface="맑은 고딕" panose="020B0503020000020004" pitchFamily="34"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5pPr>
            <a:lvl6pPr marL="2514600" indent="-228600" eaLnBrk="0" fontAlgn="base" latinLnBrk="1"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6pPr>
            <a:lvl7pPr marL="2971800" indent="-228600" eaLnBrk="0" fontAlgn="base" latinLnBrk="1"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7pPr>
            <a:lvl8pPr marL="3429000" indent="-228600" eaLnBrk="0" fontAlgn="base" latinLnBrk="1"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8pPr>
            <a:lvl9pPr marL="3886200" indent="-228600" eaLnBrk="0" fontAlgn="base" latinLnBrk="1"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9pPr>
          </a:lstStyle>
          <a:p>
            <a:pPr algn="ctr" eaLnBrk="1" hangingPunct="1">
              <a:spcBef>
                <a:spcPct val="0"/>
              </a:spcBef>
              <a:buFontTx/>
              <a:buNone/>
            </a:pPr>
            <a:r>
              <a:rPr kumimoji="0" lang="ru-RU" altLang="ko-KR" sz="2000" b="1" dirty="0">
                <a:latin typeface="+mj-lt"/>
              </a:rPr>
              <a:t>Баланс предприятия</a:t>
            </a:r>
            <a:endParaRPr kumimoji="0" lang="ko-KR" altLang="en-US" sz="2000" b="1" dirty="0">
              <a:latin typeface="+mj-lt"/>
            </a:endParaRPr>
          </a:p>
        </p:txBody>
      </p:sp>
      <p:sp>
        <p:nvSpPr>
          <p:cNvPr id="8" name="직사각형 17"/>
          <p:cNvSpPr/>
          <p:nvPr/>
        </p:nvSpPr>
        <p:spPr>
          <a:xfrm>
            <a:off x="6539831" y="2261937"/>
            <a:ext cx="2295525" cy="42832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r>
              <a:rPr kumimoji="0" lang="en-US" altLang="ko-KR" sz="1400" b="1" dirty="0">
                <a:solidFill>
                  <a:schemeClr val="tx1"/>
                </a:solidFill>
                <a:latin typeface="+mj-lt"/>
              </a:rPr>
              <a:t>- </a:t>
            </a:r>
            <a:r>
              <a:rPr lang="ru-RU" altLang="ko-KR" sz="1400" b="1" dirty="0">
                <a:solidFill>
                  <a:schemeClr val="tx1"/>
                </a:solidFill>
                <a:latin typeface="+mj-lt"/>
              </a:rPr>
              <a:t>Денежные средства</a:t>
            </a:r>
            <a:endParaRPr kumimoji="0" lang="en-US" altLang="ko-KR" sz="1400" b="1" dirty="0">
              <a:solidFill>
                <a:schemeClr val="tx1"/>
              </a:solidFill>
              <a:latin typeface="+mj-lt"/>
            </a:endParaRPr>
          </a:p>
          <a:p>
            <a:pPr algn="ctr" eaLnBrk="1" fontAlgn="auto" latinLnBrk="1" hangingPunct="1">
              <a:spcBef>
                <a:spcPts val="0"/>
              </a:spcBef>
              <a:spcAft>
                <a:spcPts val="0"/>
              </a:spcAft>
              <a:defRPr/>
            </a:pPr>
            <a:r>
              <a:rPr kumimoji="0" lang="en-US" altLang="ko-KR" sz="1400" b="1" dirty="0">
                <a:solidFill>
                  <a:schemeClr val="tx1"/>
                </a:solidFill>
                <a:latin typeface="+mj-lt"/>
              </a:rPr>
              <a:t>- </a:t>
            </a:r>
            <a:r>
              <a:rPr lang="ru-RU" altLang="ko-KR" sz="1400" b="1" dirty="0">
                <a:solidFill>
                  <a:schemeClr val="tx1"/>
                </a:solidFill>
                <a:latin typeface="+mj-lt"/>
              </a:rPr>
              <a:t>Материалы</a:t>
            </a:r>
            <a:endParaRPr kumimoji="0" lang="en-US" altLang="ko-KR" sz="1400" b="1" dirty="0">
              <a:solidFill>
                <a:schemeClr val="tx1"/>
              </a:solidFill>
              <a:latin typeface="+mj-lt"/>
            </a:endParaRPr>
          </a:p>
          <a:p>
            <a:pPr marL="285750" indent="-285750" algn="ctr" eaLnBrk="1" fontAlgn="auto" latinLnBrk="1" hangingPunct="1">
              <a:spcBef>
                <a:spcPts val="0"/>
              </a:spcBef>
              <a:spcAft>
                <a:spcPts val="0"/>
              </a:spcAft>
              <a:buFontTx/>
              <a:buChar char="-"/>
              <a:defRPr/>
            </a:pPr>
            <a:r>
              <a:rPr lang="ru-RU" altLang="ko-KR" sz="1400" b="1" dirty="0">
                <a:solidFill>
                  <a:schemeClr val="tx1"/>
                </a:solidFill>
                <a:latin typeface="+mj-lt"/>
              </a:rPr>
              <a:t>Капзатраты</a:t>
            </a:r>
          </a:p>
          <a:p>
            <a:pPr marL="285750" indent="-285750" algn="ctr" eaLnBrk="1" fontAlgn="auto" latinLnBrk="1" hangingPunct="1">
              <a:spcBef>
                <a:spcPts val="0"/>
              </a:spcBef>
              <a:spcAft>
                <a:spcPts val="0"/>
              </a:spcAft>
              <a:buFontTx/>
              <a:buChar char="-"/>
              <a:defRPr/>
            </a:pPr>
            <a:r>
              <a:rPr kumimoji="0" lang="ru-RU" altLang="ko-KR" sz="1400" b="1" dirty="0">
                <a:solidFill>
                  <a:schemeClr val="tx1"/>
                </a:solidFill>
                <a:latin typeface="+mj-lt"/>
              </a:rPr>
              <a:t>Проценты по строительству</a:t>
            </a:r>
            <a:endParaRPr kumimoji="0" lang="en-US" altLang="ko-KR" sz="1400" b="1" dirty="0">
              <a:solidFill>
                <a:schemeClr val="tx1"/>
              </a:solidFill>
              <a:latin typeface="+mj-lt"/>
            </a:endParaRPr>
          </a:p>
          <a:p>
            <a:pPr algn="ctr" eaLnBrk="1" fontAlgn="auto" latinLnBrk="1" hangingPunct="1">
              <a:spcBef>
                <a:spcPts val="0"/>
              </a:spcBef>
              <a:spcAft>
                <a:spcPts val="0"/>
              </a:spcAft>
              <a:defRPr/>
            </a:pPr>
            <a:r>
              <a:rPr kumimoji="0" lang="en-US" altLang="ko-KR" sz="1400" b="1" dirty="0">
                <a:solidFill>
                  <a:schemeClr val="tx1"/>
                </a:solidFill>
                <a:latin typeface="+mj-lt"/>
              </a:rPr>
              <a:t>- </a:t>
            </a:r>
            <a:r>
              <a:rPr lang="ru-RU" altLang="ko-KR" sz="1400" b="1" dirty="0">
                <a:solidFill>
                  <a:schemeClr val="tx1"/>
                </a:solidFill>
                <a:latin typeface="+mj-lt"/>
              </a:rPr>
              <a:t>Прочее</a:t>
            </a:r>
            <a:endParaRPr kumimoji="0" lang="ko-KR" altLang="en-US" sz="1400" b="1" dirty="0">
              <a:solidFill>
                <a:schemeClr val="tx1"/>
              </a:solidFill>
              <a:latin typeface="+mj-lt"/>
            </a:endParaRPr>
          </a:p>
        </p:txBody>
      </p:sp>
      <p:sp>
        <p:nvSpPr>
          <p:cNvPr id="9" name="직사각형 19"/>
          <p:cNvSpPr/>
          <p:nvPr/>
        </p:nvSpPr>
        <p:spPr>
          <a:xfrm>
            <a:off x="8937039" y="2261937"/>
            <a:ext cx="2740276" cy="223783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eaLnBrk="1" fontAlgn="auto" latinLnBrk="1" hangingPunct="1">
              <a:spcBef>
                <a:spcPts val="0"/>
              </a:spcBef>
              <a:spcAft>
                <a:spcPts val="0"/>
              </a:spcAft>
              <a:buFontTx/>
              <a:buChar char="-"/>
              <a:defRPr/>
            </a:pPr>
            <a:r>
              <a:rPr lang="ru-RU" altLang="ko-KR" sz="1400" dirty="0">
                <a:solidFill>
                  <a:schemeClr val="tx1"/>
                </a:solidFill>
                <a:latin typeface="+mj-lt"/>
              </a:rPr>
              <a:t>Экспортные кредитные</a:t>
            </a:r>
          </a:p>
          <a:p>
            <a:pPr algn="just" eaLnBrk="1" fontAlgn="auto" latinLnBrk="1" hangingPunct="1">
              <a:spcBef>
                <a:spcPts val="0"/>
              </a:spcBef>
              <a:spcAft>
                <a:spcPts val="0"/>
              </a:spcAft>
              <a:defRPr/>
            </a:pPr>
            <a:r>
              <a:rPr lang="ru-RU" altLang="ko-KR" sz="1400" dirty="0">
                <a:solidFill>
                  <a:schemeClr val="tx1"/>
                </a:solidFill>
                <a:latin typeface="+mj-lt"/>
              </a:rPr>
              <a:t>       агентства</a:t>
            </a:r>
            <a:endParaRPr kumimoji="0" lang="en-US" altLang="ko-KR" sz="1400" dirty="0">
              <a:solidFill>
                <a:schemeClr val="tx1"/>
              </a:solidFill>
              <a:latin typeface="+mj-lt"/>
            </a:endParaRPr>
          </a:p>
          <a:p>
            <a:pPr algn="just" eaLnBrk="1" fontAlgn="auto" latinLnBrk="1" hangingPunct="1">
              <a:spcBef>
                <a:spcPts val="0"/>
              </a:spcBef>
              <a:spcAft>
                <a:spcPts val="0"/>
              </a:spcAft>
              <a:defRPr/>
            </a:pPr>
            <a:r>
              <a:rPr kumimoji="0" lang="en-US" altLang="ko-KR" sz="1400" dirty="0">
                <a:solidFill>
                  <a:schemeClr val="tx1"/>
                </a:solidFill>
                <a:latin typeface="+mj-lt"/>
              </a:rPr>
              <a:t>- </a:t>
            </a:r>
            <a:r>
              <a:rPr kumimoji="0" lang="ru-RU" altLang="ko-KR" sz="1400" dirty="0">
                <a:solidFill>
                  <a:schemeClr val="tx1"/>
                </a:solidFill>
                <a:latin typeface="+mj-lt"/>
              </a:rPr>
              <a:t>     </a:t>
            </a:r>
            <a:r>
              <a:rPr lang="ru-RU" altLang="ko-KR" sz="1400" dirty="0">
                <a:solidFill>
                  <a:schemeClr val="tx1"/>
                </a:solidFill>
                <a:latin typeface="+mj-lt"/>
              </a:rPr>
              <a:t>Межд.банки</a:t>
            </a:r>
            <a:endParaRPr kumimoji="0" lang="en-US" altLang="ko-KR" sz="1400" dirty="0">
              <a:solidFill>
                <a:schemeClr val="tx1"/>
              </a:solidFill>
              <a:latin typeface="+mj-lt"/>
            </a:endParaRPr>
          </a:p>
          <a:p>
            <a:pPr algn="just" eaLnBrk="1" fontAlgn="auto" latinLnBrk="1" hangingPunct="1">
              <a:spcBef>
                <a:spcPts val="0"/>
              </a:spcBef>
              <a:spcAft>
                <a:spcPts val="0"/>
              </a:spcAft>
              <a:defRPr/>
            </a:pPr>
            <a:r>
              <a:rPr kumimoji="0" lang="en-US" altLang="ko-KR" sz="1400" dirty="0">
                <a:solidFill>
                  <a:schemeClr val="tx1"/>
                </a:solidFill>
                <a:latin typeface="+mj-lt"/>
              </a:rPr>
              <a:t>- </a:t>
            </a:r>
            <a:r>
              <a:rPr kumimoji="0" lang="ru-RU" altLang="ko-KR" sz="1400" dirty="0">
                <a:solidFill>
                  <a:schemeClr val="tx1"/>
                </a:solidFill>
                <a:latin typeface="+mj-lt"/>
              </a:rPr>
              <a:t>     </a:t>
            </a:r>
            <a:r>
              <a:rPr lang="ru-RU" altLang="ko-KR" sz="1400" dirty="0">
                <a:solidFill>
                  <a:schemeClr val="tx1"/>
                </a:solidFill>
                <a:latin typeface="+mj-lt"/>
              </a:rPr>
              <a:t>Коммерческие банки</a:t>
            </a:r>
            <a:endParaRPr kumimoji="0" lang="en-US" altLang="ko-KR" sz="1400" dirty="0">
              <a:solidFill>
                <a:schemeClr val="tx1"/>
              </a:solidFill>
              <a:latin typeface="+mj-lt"/>
            </a:endParaRPr>
          </a:p>
          <a:p>
            <a:pPr algn="just" eaLnBrk="1" fontAlgn="auto" latinLnBrk="1" hangingPunct="1">
              <a:spcBef>
                <a:spcPts val="0"/>
              </a:spcBef>
              <a:spcAft>
                <a:spcPts val="0"/>
              </a:spcAft>
              <a:defRPr/>
            </a:pPr>
            <a:r>
              <a:rPr kumimoji="0" lang="en-US" altLang="ko-KR" sz="1400" dirty="0">
                <a:solidFill>
                  <a:schemeClr val="tx1"/>
                </a:solidFill>
                <a:latin typeface="+mj-lt"/>
              </a:rPr>
              <a:t>- </a:t>
            </a:r>
            <a:r>
              <a:rPr kumimoji="0" lang="ru-RU" altLang="ko-KR" sz="1400" dirty="0">
                <a:solidFill>
                  <a:schemeClr val="tx1"/>
                </a:solidFill>
                <a:latin typeface="+mj-lt"/>
              </a:rPr>
              <a:t>     Национальные банки</a:t>
            </a:r>
            <a:endParaRPr kumimoji="0" lang="en-US" altLang="ko-KR" sz="1400" dirty="0">
              <a:solidFill>
                <a:schemeClr val="tx1"/>
              </a:solidFill>
              <a:latin typeface="+mj-lt"/>
            </a:endParaRPr>
          </a:p>
          <a:p>
            <a:pPr marL="285750" indent="-285750" algn="just" eaLnBrk="1" fontAlgn="auto" latinLnBrk="1" hangingPunct="1">
              <a:spcBef>
                <a:spcPts val="0"/>
              </a:spcBef>
              <a:spcAft>
                <a:spcPts val="0"/>
              </a:spcAft>
              <a:buFontTx/>
              <a:buChar char="-"/>
              <a:defRPr/>
            </a:pPr>
            <a:r>
              <a:rPr lang="ru-RU" altLang="ko-KR" sz="1400" dirty="0">
                <a:solidFill>
                  <a:schemeClr val="tx1"/>
                </a:solidFill>
                <a:latin typeface="+mj-lt"/>
              </a:rPr>
              <a:t>Рынки капитала</a:t>
            </a:r>
          </a:p>
          <a:p>
            <a:pPr marL="285750" indent="-285750" algn="just" eaLnBrk="1" fontAlgn="auto" latinLnBrk="1" hangingPunct="1">
              <a:spcBef>
                <a:spcPts val="0"/>
              </a:spcBef>
              <a:spcAft>
                <a:spcPts val="0"/>
              </a:spcAft>
              <a:buFontTx/>
              <a:buChar char="-"/>
              <a:defRPr/>
            </a:pPr>
            <a:r>
              <a:rPr lang="ru-RU" altLang="ko-KR" sz="1400" dirty="0">
                <a:solidFill>
                  <a:schemeClr val="tx1"/>
                </a:solidFill>
                <a:latin typeface="+mj-lt"/>
              </a:rPr>
              <a:t>Институциональные инвесторы</a:t>
            </a:r>
          </a:p>
          <a:p>
            <a:pPr marL="285750" indent="-285750" algn="just" eaLnBrk="1" fontAlgn="auto" latinLnBrk="1" hangingPunct="1">
              <a:spcBef>
                <a:spcPts val="0"/>
              </a:spcBef>
              <a:spcAft>
                <a:spcPts val="0"/>
              </a:spcAft>
              <a:buFontTx/>
              <a:buChar char="-"/>
              <a:defRPr/>
            </a:pPr>
            <a:r>
              <a:rPr kumimoji="0" lang="ru-RU" altLang="ko-KR" sz="1400" dirty="0">
                <a:solidFill>
                  <a:schemeClr val="tx1"/>
                </a:solidFill>
                <a:latin typeface="+mj-lt"/>
              </a:rPr>
              <a:t>Проектные спонсоры</a:t>
            </a:r>
            <a:endParaRPr kumimoji="0" lang="ko-KR" altLang="en-US" sz="1400" dirty="0">
              <a:solidFill>
                <a:schemeClr val="tx1"/>
              </a:solidFill>
              <a:latin typeface="+mj-lt"/>
            </a:endParaRPr>
          </a:p>
        </p:txBody>
      </p:sp>
      <p:sp>
        <p:nvSpPr>
          <p:cNvPr id="10" name="직사각형 20"/>
          <p:cNvSpPr/>
          <p:nvPr/>
        </p:nvSpPr>
        <p:spPr>
          <a:xfrm>
            <a:off x="8937039" y="4572001"/>
            <a:ext cx="2740276" cy="198429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eaLnBrk="1" fontAlgn="auto" latinLnBrk="1" hangingPunct="1">
              <a:spcBef>
                <a:spcPts val="0"/>
              </a:spcBef>
              <a:spcAft>
                <a:spcPts val="0"/>
              </a:spcAft>
              <a:buFontTx/>
              <a:buChar char="-"/>
              <a:defRPr/>
            </a:pPr>
            <a:r>
              <a:rPr lang="ru-RU" altLang="ko-KR" sz="1400" b="1" dirty="0">
                <a:solidFill>
                  <a:schemeClr val="bg1"/>
                </a:solidFill>
                <a:latin typeface="+mj-lt"/>
              </a:rPr>
              <a:t>Собственный капитал</a:t>
            </a:r>
          </a:p>
          <a:p>
            <a:pPr algn="just" eaLnBrk="1" fontAlgn="auto" latinLnBrk="1" hangingPunct="1">
              <a:spcBef>
                <a:spcPts val="0"/>
              </a:spcBef>
              <a:spcAft>
                <a:spcPts val="0"/>
              </a:spcAft>
              <a:defRPr/>
            </a:pPr>
            <a:r>
              <a:rPr lang="ru-RU" altLang="ko-KR" sz="1400" b="1" dirty="0">
                <a:solidFill>
                  <a:schemeClr val="bg1"/>
                </a:solidFill>
                <a:latin typeface="+mj-lt"/>
              </a:rPr>
              <a:t>       частных спонсоров</a:t>
            </a:r>
          </a:p>
          <a:p>
            <a:pPr algn="just" eaLnBrk="1" fontAlgn="auto" latinLnBrk="1" hangingPunct="1">
              <a:spcBef>
                <a:spcPts val="0"/>
              </a:spcBef>
              <a:spcAft>
                <a:spcPts val="0"/>
              </a:spcAft>
              <a:defRPr/>
            </a:pPr>
            <a:r>
              <a:rPr lang="ru-RU" altLang="ko-KR" sz="1400" b="1" dirty="0">
                <a:solidFill>
                  <a:schemeClr val="bg1"/>
                </a:solidFill>
                <a:latin typeface="+mj-lt"/>
              </a:rPr>
              <a:t> </a:t>
            </a:r>
          </a:p>
          <a:p>
            <a:pPr marL="285750" indent="-285750" algn="just" eaLnBrk="1" fontAlgn="auto" latinLnBrk="1" hangingPunct="1">
              <a:spcBef>
                <a:spcPts val="0"/>
              </a:spcBef>
              <a:spcAft>
                <a:spcPts val="0"/>
              </a:spcAft>
              <a:buFontTx/>
              <a:buChar char="-"/>
              <a:defRPr/>
            </a:pPr>
            <a:r>
              <a:rPr lang="ru-RU" altLang="ko-KR" sz="1400" b="1" dirty="0">
                <a:solidFill>
                  <a:schemeClr val="bg1"/>
                </a:solidFill>
                <a:latin typeface="+mj-lt"/>
              </a:rPr>
              <a:t>Собственный капитал</a:t>
            </a:r>
          </a:p>
          <a:p>
            <a:pPr algn="just" eaLnBrk="1" fontAlgn="auto" latinLnBrk="1" hangingPunct="1">
              <a:spcBef>
                <a:spcPts val="0"/>
              </a:spcBef>
              <a:spcAft>
                <a:spcPts val="0"/>
              </a:spcAft>
              <a:defRPr/>
            </a:pPr>
            <a:r>
              <a:rPr lang="ru-RU" altLang="ko-KR" sz="1400" b="1" dirty="0">
                <a:solidFill>
                  <a:schemeClr val="bg1"/>
                </a:solidFill>
                <a:latin typeface="+mj-lt"/>
              </a:rPr>
              <a:t>       гос.партнера </a:t>
            </a:r>
          </a:p>
          <a:p>
            <a:pPr algn="just" eaLnBrk="1" fontAlgn="auto" latinLnBrk="1" hangingPunct="1">
              <a:spcBef>
                <a:spcPts val="0"/>
              </a:spcBef>
              <a:spcAft>
                <a:spcPts val="0"/>
              </a:spcAft>
              <a:defRPr/>
            </a:pPr>
            <a:endParaRPr kumimoji="0" lang="en-US" altLang="ko-KR" sz="1400" b="1" dirty="0">
              <a:solidFill>
                <a:schemeClr val="bg1"/>
              </a:solidFill>
              <a:latin typeface="+mj-lt"/>
            </a:endParaRPr>
          </a:p>
          <a:p>
            <a:pPr marL="285750" indent="-285750" algn="just" eaLnBrk="1" fontAlgn="auto" latinLnBrk="1" hangingPunct="1">
              <a:spcBef>
                <a:spcPts val="0"/>
              </a:spcBef>
              <a:spcAft>
                <a:spcPts val="0"/>
              </a:spcAft>
              <a:buFontTx/>
              <a:buChar char="-"/>
              <a:defRPr/>
            </a:pPr>
            <a:r>
              <a:rPr kumimoji="0" lang="ru-RU" altLang="ko-KR" sz="1400" b="1" dirty="0">
                <a:solidFill>
                  <a:schemeClr val="bg1"/>
                </a:solidFill>
                <a:latin typeface="+mj-lt"/>
              </a:rPr>
              <a:t>Государственный грант </a:t>
            </a:r>
          </a:p>
          <a:p>
            <a:pPr algn="just" eaLnBrk="1" fontAlgn="auto" latinLnBrk="1" hangingPunct="1">
              <a:spcBef>
                <a:spcPts val="0"/>
              </a:spcBef>
              <a:spcAft>
                <a:spcPts val="0"/>
              </a:spcAft>
              <a:defRPr/>
            </a:pPr>
            <a:r>
              <a:rPr lang="ru-RU" altLang="ko-KR" sz="1400" b="1" dirty="0">
                <a:solidFill>
                  <a:schemeClr val="bg1"/>
                </a:solidFill>
                <a:latin typeface="+mj-lt"/>
              </a:rPr>
              <a:t>       </a:t>
            </a:r>
            <a:r>
              <a:rPr kumimoji="0" lang="en-US" altLang="ko-KR" sz="1400" b="1" dirty="0">
                <a:solidFill>
                  <a:schemeClr val="bg1"/>
                </a:solidFill>
                <a:latin typeface="+mj-lt"/>
              </a:rPr>
              <a:t>(</a:t>
            </a:r>
            <a:r>
              <a:rPr kumimoji="0" lang="ru-RU" altLang="ko-KR" sz="1400" b="1" dirty="0">
                <a:solidFill>
                  <a:schemeClr val="bg1"/>
                </a:solidFill>
                <a:latin typeface="+mj-lt"/>
              </a:rPr>
              <a:t>со-финасирование</a:t>
            </a:r>
            <a:r>
              <a:rPr kumimoji="0" lang="en-US" altLang="ko-KR" sz="1400" b="1" dirty="0">
                <a:solidFill>
                  <a:schemeClr val="bg1"/>
                </a:solidFill>
                <a:latin typeface="+mj-lt"/>
              </a:rPr>
              <a:t>)</a:t>
            </a:r>
            <a:endParaRPr kumimoji="0" lang="ko-KR" altLang="en-US" sz="1400" b="1" dirty="0">
              <a:solidFill>
                <a:schemeClr val="bg1"/>
              </a:solidFill>
              <a:latin typeface="+mj-lt"/>
            </a:endParaRPr>
          </a:p>
        </p:txBody>
      </p:sp>
      <p:sp>
        <p:nvSpPr>
          <p:cNvPr id="11" name="TextBox 21"/>
          <p:cNvSpPr txBox="1">
            <a:spLocks noChangeArrowheads="1"/>
          </p:cNvSpPr>
          <p:nvPr/>
        </p:nvSpPr>
        <p:spPr bwMode="auto">
          <a:xfrm>
            <a:off x="7494001" y="1478725"/>
            <a:ext cx="37261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Font typeface="Arial" panose="020B0604020202020204" pitchFamily="34" charset="0"/>
              <a:buChar char="•"/>
              <a:defRPr sz="3200">
                <a:solidFill>
                  <a:schemeClr val="tx1"/>
                </a:solidFill>
                <a:latin typeface="맑은 고딕" panose="020B0503020000020004" pitchFamily="34" charset="-127"/>
                <a:ea typeface="맑은 고딕" panose="020B0503020000020004" pitchFamily="34" charset="-127"/>
              </a:defRPr>
            </a:lvl1pPr>
            <a:lvl2pPr marL="742950" indent="-285750" latinLnBrk="1">
              <a:spcBef>
                <a:spcPct val="20000"/>
              </a:spcBef>
              <a:buFont typeface="Arial" panose="020B0604020202020204" pitchFamily="34" charset="0"/>
              <a:buChar char="–"/>
              <a:defRPr sz="2800">
                <a:solidFill>
                  <a:schemeClr val="tx1"/>
                </a:solidFill>
                <a:latin typeface="맑은 고딕" panose="020B0503020000020004" pitchFamily="34" charset="-127"/>
                <a:ea typeface="맑은 고딕" panose="020B0503020000020004" pitchFamily="34" charset="-127"/>
              </a:defRPr>
            </a:lvl2pPr>
            <a:lvl3pPr marL="1143000" indent="-228600" latinLnBrk="1">
              <a:spcBef>
                <a:spcPct val="20000"/>
              </a:spcBef>
              <a:buFont typeface="Arial" panose="020B0604020202020204" pitchFamily="34" charset="0"/>
              <a:buChar char="•"/>
              <a:defRPr sz="2400">
                <a:solidFill>
                  <a:schemeClr val="tx1"/>
                </a:solidFill>
                <a:latin typeface="맑은 고딕" panose="020B0503020000020004" pitchFamily="34" charset="-127"/>
                <a:ea typeface="맑은 고딕" panose="020B0503020000020004" pitchFamily="34" charset="-127"/>
              </a:defRPr>
            </a:lvl3pPr>
            <a:lvl4pPr marL="1600200" indent="-228600" latinLnBrk="1">
              <a:spcBef>
                <a:spcPct val="20000"/>
              </a:spcBef>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4pPr>
            <a:lvl5pPr marL="2057400" indent="-228600" latinLnBrk="1">
              <a:spcBef>
                <a:spcPct val="20000"/>
              </a:spcBef>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5pPr>
            <a:lvl6pPr marL="2514600" indent="-228600" eaLnBrk="0" fontAlgn="base" latinLnBrk="1"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6pPr>
            <a:lvl7pPr marL="2971800" indent="-228600" eaLnBrk="0" fontAlgn="base" latinLnBrk="1"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7pPr>
            <a:lvl8pPr marL="3429000" indent="-228600" eaLnBrk="0" fontAlgn="base" latinLnBrk="1"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8pPr>
            <a:lvl9pPr marL="3886200" indent="-228600" eaLnBrk="0" fontAlgn="base" latinLnBrk="1" hangingPunct="0">
              <a:spcBef>
                <a:spcPct val="20000"/>
              </a:spcBef>
              <a:spcAft>
                <a:spcPct val="0"/>
              </a:spcAft>
              <a:buFont typeface="Arial" panose="020B0604020202020204" pitchFamily="34" charset="0"/>
              <a:buChar char="»"/>
              <a:defRPr sz="2000">
                <a:solidFill>
                  <a:schemeClr val="tx1"/>
                </a:solidFill>
                <a:latin typeface="맑은 고딕" panose="020B0503020000020004" pitchFamily="34" charset="-127"/>
                <a:ea typeface="맑은 고딕" panose="020B0503020000020004" pitchFamily="34" charset="-127"/>
              </a:defRPr>
            </a:lvl9pPr>
          </a:lstStyle>
          <a:p>
            <a:pPr algn="ctr" eaLnBrk="1" hangingPunct="1">
              <a:spcBef>
                <a:spcPct val="0"/>
              </a:spcBef>
              <a:buFontTx/>
              <a:buNone/>
            </a:pPr>
            <a:r>
              <a:rPr lang="ru-RU" altLang="ko-KR" sz="2000" b="1" dirty="0">
                <a:latin typeface="+mj-lt"/>
              </a:rPr>
              <a:t>Баланс проектной компании (ГЧП)</a:t>
            </a:r>
            <a:endParaRPr kumimoji="0" lang="ko-KR" altLang="en-US" sz="2000" b="1" dirty="0">
              <a:latin typeface="+mj-lt"/>
            </a:endParaRPr>
          </a:p>
        </p:txBody>
      </p:sp>
      <p:sp>
        <p:nvSpPr>
          <p:cNvPr id="12" name="오른쪽 화살표 10"/>
          <p:cNvSpPr/>
          <p:nvPr/>
        </p:nvSpPr>
        <p:spPr>
          <a:xfrm>
            <a:off x="6138945" y="4315703"/>
            <a:ext cx="233363" cy="2682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kumimoji="0" lang="ko-KR" altLang="en-US" dirty="0">
              <a:latin typeface="+mj-lt"/>
            </a:endParaRPr>
          </a:p>
        </p:txBody>
      </p:sp>
      <p:sp>
        <p:nvSpPr>
          <p:cNvPr id="13" name="직사각형 17"/>
          <p:cNvSpPr/>
          <p:nvPr/>
        </p:nvSpPr>
        <p:spPr>
          <a:xfrm>
            <a:off x="511257" y="2261937"/>
            <a:ext cx="2295525" cy="42832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r>
              <a:rPr kumimoji="0" lang="ru-RU" altLang="ko-KR" sz="1400" b="1" dirty="0">
                <a:solidFill>
                  <a:schemeClr val="tx1"/>
                </a:solidFill>
                <a:latin typeface="+mj-lt"/>
              </a:rPr>
              <a:t>АКТИВЫ</a:t>
            </a:r>
            <a:endParaRPr kumimoji="0" lang="ko-KR" altLang="en-US" sz="1400" b="1" dirty="0">
              <a:solidFill>
                <a:schemeClr val="tx1"/>
              </a:solidFill>
              <a:latin typeface="+mj-lt"/>
            </a:endParaRPr>
          </a:p>
        </p:txBody>
      </p:sp>
      <p:sp>
        <p:nvSpPr>
          <p:cNvPr id="15" name="직사각형 19"/>
          <p:cNvSpPr/>
          <p:nvPr/>
        </p:nvSpPr>
        <p:spPr>
          <a:xfrm>
            <a:off x="2902283" y="2261937"/>
            <a:ext cx="2740276" cy="223783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r>
              <a:rPr kumimoji="0" lang="ru-RU" altLang="ko-KR" sz="1400" dirty="0">
                <a:solidFill>
                  <a:schemeClr val="tx1"/>
                </a:solidFill>
                <a:latin typeface="+mj-lt"/>
              </a:rPr>
              <a:t>ОБЯЗАТЕЛЬСТВА</a:t>
            </a:r>
            <a:endParaRPr kumimoji="0" lang="ko-KR" altLang="en-US" sz="1400" dirty="0">
              <a:solidFill>
                <a:schemeClr val="tx1"/>
              </a:solidFill>
              <a:latin typeface="+mj-lt"/>
            </a:endParaRPr>
          </a:p>
        </p:txBody>
      </p:sp>
      <p:sp>
        <p:nvSpPr>
          <p:cNvPr id="17" name="직사각형 20"/>
          <p:cNvSpPr/>
          <p:nvPr/>
        </p:nvSpPr>
        <p:spPr>
          <a:xfrm>
            <a:off x="2902283" y="4583991"/>
            <a:ext cx="2740276" cy="198429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r>
              <a:rPr kumimoji="0" lang="ru-RU" altLang="ko-KR" sz="1400" b="1" dirty="0">
                <a:solidFill>
                  <a:schemeClr val="bg1"/>
                </a:solidFill>
                <a:latin typeface="+mj-lt"/>
              </a:rPr>
              <a:t>СОБСТВЕННЫЕ СРЕДСТВА</a:t>
            </a:r>
            <a:endParaRPr kumimoji="0" lang="ko-KR" altLang="en-US" sz="1400" b="1" dirty="0">
              <a:solidFill>
                <a:schemeClr val="bg1"/>
              </a:solidFill>
              <a:latin typeface="+mj-lt"/>
            </a:endParaRPr>
          </a:p>
        </p:txBody>
      </p:sp>
      <p:sp>
        <p:nvSpPr>
          <p:cNvPr id="14" name="Rechteck 13">
            <a:extLst>
              <a:ext uri="{FF2B5EF4-FFF2-40B4-BE49-F238E27FC236}">
                <a16:creationId xmlns:a16="http://schemas.microsoft.com/office/drawing/2014/main" id="{A4D19341-BCE4-450B-85D0-4C8FACEEC18B}"/>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16" name="Rechteck 15">
            <a:extLst>
              <a:ext uri="{FF2B5EF4-FFF2-40B4-BE49-F238E27FC236}">
                <a16:creationId xmlns:a16="http://schemas.microsoft.com/office/drawing/2014/main" id="{FEDDECCE-8EF2-42E5-A3C2-B7C061C87DE9}"/>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cxnSp>
        <p:nvCxnSpPr>
          <p:cNvPr id="18" name="Gerader Verbinder 17">
            <a:extLst>
              <a:ext uri="{FF2B5EF4-FFF2-40B4-BE49-F238E27FC236}">
                <a16:creationId xmlns:a16="http://schemas.microsoft.com/office/drawing/2014/main" id="{FFC17E8E-3A74-470D-8E48-81C6362AA5CD}"/>
              </a:ext>
            </a:extLst>
          </p:cNvPr>
          <p:cNvCxnSpPr>
            <a:cxnSpLocks/>
          </p:cNvCxnSpPr>
          <p:nvPr/>
        </p:nvCxnSpPr>
        <p:spPr>
          <a:xfrm flipH="1">
            <a:off x="838199" y="1301906"/>
            <a:ext cx="105269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38147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705" y="375306"/>
            <a:ext cx="11147430" cy="717717"/>
          </a:xfrm>
        </p:spPr>
        <p:txBody>
          <a:bodyPr>
            <a:normAutofit fontScale="90000"/>
          </a:bodyPr>
          <a:lstStyle/>
          <a:p>
            <a:pPr algn="ctr"/>
            <a:r>
              <a:rPr lang="ru-RU" dirty="0">
                <a:latin typeface="Calibri Light (Überschriften)"/>
              </a:rPr>
              <a:t>Источники финансирования и провайдеры средств</a:t>
            </a:r>
            <a:endParaRPr lang="en-US" sz="2700" dirty="0">
              <a:latin typeface="Calibri Light (Überschriften)"/>
            </a:endParaRPr>
          </a:p>
        </p:txBody>
      </p:sp>
      <p:graphicFrame>
        <p:nvGraphicFramePr>
          <p:cNvPr id="6" name="Diagram 5"/>
          <p:cNvGraphicFramePr/>
          <p:nvPr>
            <p:extLst>
              <p:ext uri="{D42A27DB-BD31-4B8C-83A1-F6EECF244321}">
                <p14:modId xmlns:p14="http://schemas.microsoft.com/office/powerpoint/2010/main" val="3633187339"/>
              </p:ext>
            </p:extLst>
          </p:nvPr>
        </p:nvGraphicFramePr>
        <p:xfrm>
          <a:off x="1443790" y="1179093"/>
          <a:ext cx="10539663" cy="5439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649705" y="1179094"/>
            <a:ext cx="589547" cy="543933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3200" b="1" dirty="0">
                <a:latin typeface="+mj-lt"/>
              </a:rPr>
              <a:t>СОБСТВЕННЫЙ КАПИТАЛ</a:t>
            </a:r>
            <a:r>
              <a:rPr lang="ru-RU" dirty="0">
                <a:latin typeface="+mj-lt"/>
              </a:rPr>
              <a:t> </a:t>
            </a:r>
            <a:endParaRPr lang="en-US" dirty="0">
              <a:latin typeface="+mj-lt"/>
            </a:endParaRPr>
          </a:p>
        </p:txBody>
      </p:sp>
      <p:sp>
        <p:nvSpPr>
          <p:cNvPr id="5" name="Rechteck 4">
            <a:extLst>
              <a:ext uri="{FF2B5EF4-FFF2-40B4-BE49-F238E27FC236}">
                <a16:creationId xmlns:a16="http://schemas.microsoft.com/office/drawing/2014/main" id="{57E78739-34E7-4193-9838-C51D588A2F64}"/>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7" name="Rechteck 6">
            <a:extLst>
              <a:ext uri="{FF2B5EF4-FFF2-40B4-BE49-F238E27FC236}">
                <a16:creationId xmlns:a16="http://schemas.microsoft.com/office/drawing/2014/main" id="{86E96321-5351-4EDF-AB8A-06778EC716AB}"/>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Tree>
    <p:extLst>
      <p:ext uri="{BB962C8B-B14F-4D97-AF65-F5344CB8AC3E}">
        <p14:creationId xmlns:p14="http://schemas.microsoft.com/office/powerpoint/2010/main" val="3485355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7548FED6-FE46-4E4B-92C6-D02C3FD0F26A}"/>
              </a:ext>
            </a:extLst>
          </p:cNvPr>
          <p:cNvSpPr>
            <a:spLocks noGrp="1"/>
          </p:cNvSpPr>
          <p:nvPr>
            <p:ph type="sldNum" sz="quarter" idx="12"/>
          </p:nvPr>
        </p:nvSpPr>
        <p:spPr>
          <a:xfrm>
            <a:off x="8610600" y="6356350"/>
            <a:ext cx="2743200" cy="365125"/>
          </a:xfrm>
        </p:spPr>
        <p:txBody>
          <a:bodyPr/>
          <a:lstStyle/>
          <a:p>
            <a:fld id="{83B96A96-5A12-401B-9A24-4C89331884F0}" type="slidenum">
              <a:rPr lang="de-DE" smtClean="0">
                <a:solidFill>
                  <a:srgbClr val="7030A0"/>
                </a:solidFill>
                <a:latin typeface="+mj-lt"/>
              </a:rPr>
              <a:t>3</a:t>
            </a:fld>
            <a:endParaRPr lang="de-DE">
              <a:solidFill>
                <a:srgbClr val="7030A0"/>
              </a:solidFill>
              <a:latin typeface="+mj-lt"/>
            </a:endParaRPr>
          </a:p>
        </p:txBody>
      </p:sp>
      <p:sp>
        <p:nvSpPr>
          <p:cNvPr id="30" name="Text Placeholder 14">
            <a:extLst>
              <a:ext uri="{FF2B5EF4-FFF2-40B4-BE49-F238E27FC236}">
                <a16:creationId xmlns:a16="http://schemas.microsoft.com/office/drawing/2014/main" id="{20EAE0D3-233E-41FB-9C00-51777750B942}"/>
              </a:ext>
            </a:extLst>
          </p:cNvPr>
          <p:cNvSpPr>
            <a:spLocks noGrp="1"/>
          </p:cNvSpPr>
          <p:nvPr>
            <p:ph type="title"/>
          </p:nvPr>
        </p:nvSpPr>
        <p:spPr>
          <a:xfrm>
            <a:off x="838200" y="365125"/>
            <a:ext cx="10515600" cy="1325563"/>
          </a:xfrm>
        </p:spPr>
        <p:txBody>
          <a:bodyPr>
            <a:noAutofit/>
          </a:bodyPr>
          <a:lstStyle/>
          <a:p>
            <a:pPr algn="ctr">
              <a:lnSpc>
                <a:spcPct val="100000"/>
              </a:lnSpc>
            </a:pPr>
            <a:r>
              <a:rPr lang="en-US" sz="4000" b="1" dirty="0">
                <a:cs typeface="times" panose="02020603050405020304" pitchFamily="18" charset="0"/>
              </a:rPr>
              <a:t>APMG PPP Certification Guide</a:t>
            </a:r>
            <a:r>
              <a:rPr lang="ru-RU" sz="4000" dirty="0">
                <a:solidFill>
                  <a:srgbClr val="7030A0"/>
                </a:solidFill>
                <a:cs typeface="times" panose="02020603050405020304" pitchFamily="18" charset="0"/>
              </a:rPr>
              <a:t/>
            </a:r>
            <a:br>
              <a:rPr lang="ru-RU" sz="4000" dirty="0">
                <a:solidFill>
                  <a:srgbClr val="7030A0"/>
                </a:solidFill>
                <a:cs typeface="times" panose="02020603050405020304" pitchFamily="18" charset="0"/>
              </a:rPr>
            </a:br>
            <a:r>
              <a:rPr lang="en-US" sz="2000" dirty="0">
                <a:solidFill>
                  <a:srgbClr val="7030A0"/>
                </a:solidFill>
                <a:cs typeface="times" panose="02020603050405020304" pitchFamily="18" charset="0"/>
                <a:hlinkClick r:id="rId2">
                  <a:extLst>
                    <a:ext uri="{A12FA001-AC4F-418D-AE19-62706E023703}">
                      <ahyp:hlinkClr xmlns:ahyp="http://schemas.microsoft.com/office/drawing/2018/hyperlinkcolor" xmlns="" val="tx"/>
                    </a:ext>
                  </a:extLst>
                </a:hlinkClick>
              </a:rPr>
              <a:t>https://ppp-certification.com/ppp-certification-guide/russian</a:t>
            </a:r>
            <a:r>
              <a:rPr lang="en-US" sz="2000" dirty="0">
                <a:solidFill>
                  <a:srgbClr val="7030A0"/>
                </a:solidFill>
                <a:cs typeface="times" panose="02020603050405020304" pitchFamily="18" charset="0"/>
              </a:rPr>
              <a:t> </a:t>
            </a:r>
          </a:p>
        </p:txBody>
      </p:sp>
      <p:pic>
        <p:nvPicPr>
          <p:cNvPr id="31" name="Picture 3">
            <a:extLst>
              <a:ext uri="{FF2B5EF4-FFF2-40B4-BE49-F238E27FC236}">
                <a16:creationId xmlns:a16="http://schemas.microsoft.com/office/drawing/2014/main" id="{2136AD4C-904E-4FE1-9B54-5E0402FD4D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635" y="2056045"/>
            <a:ext cx="5577839" cy="3767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hteck 31">
            <a:extLst>
              <a:ext uri="{FF2B5EF4-FFF2-40B4-BE49-F238E27FC236}">
                <a16:creationId xmlns:a16="http://schemas.microsoft.com/office/drawing/2014/main" id="{C5FD352F-80F4-40F9-93FB-BFF061747BB1}"/>
              </a:ext>
            </a:extLst>
          </p:cNvPr>
          <p:cNvSpPr/>
          <p:nvPr/>
        </p:nvSpPr>
        <p:spPr>
          <a:xfrm>
            <a:off x="6061166" y="2056045"/>
            <a:ext cx="5866977" cy="3785652"/>
          </a:xfrm>
          <a:prstGeom prst="rect">
            <a:avLst/>
          </a:prstGeom>
          <a:solidFill>
            <a:srgbClr val="FFC000">
              <a:alpha val="18000"/>
            </a:srgbClr>
          </a:solidFill>
          <a:effectLst/>
        </p:spPr>
        <p:txBody>
          <a:bodyPr wrap="square">
            <a:spAutoFit/>
          </a:bodyPr>
          <a:lstStyle/>
          <a:p>
            <a:r>
              <a:rPr lang="ru-RU" sz="2000" dirty="0">
                <a:latin typeface="Calibri Light "/>
                <a:cs typeface="times" panose="02020603050405020304" pitchFamily="18" charset="0"/>
              </a:rPr>
              <a:t>Разработан институтом </a:t>
            </a:r>
            <a:r>
              <a:rPr lang="en-US" sz="2000" b="1" dirty="0">
                <a:latin typeface="Calibri Light "/>
                <a:cs typeface="times" panose="02020603050405020304" pitchFamily="18" charset="0"/>
              </a:rPr>
              <a:t>APMG</a:t>
            </a:r>
            <a:r>
              <a:rPr lang="en-US" sz="2000" dirty="0">
                <a:latin typeface="Calibri Light "/>
                <a:cs typeface="times" panose="02020603050405020304" pitchFamily="18" charset="0"/>
              </a:rPr>
              <a:t> </a:t>
            </a:r>
            <a:r>
              <a:rPr lang="en-US" sz="2000" b="1" dirty="0">
                <a:latin typeface="Calibri Light "/>
                <a:cs typeface="times" panose="02020603050405020304" pitchFamily="18" charset="0"/>
              </a:rPr>
              <a:t>International (UK)</a:t>
            </a:r>
            <a:r>
              <a:rPr lang="en-US" sz="2000" dirty="0">
                <a:latin typeface="Calibri Light "/>
                <a:cs typeface="times" panose="02020603050405020304" pitchFamily="18" charset="0"/>
              </a:rPr>
              <a:t> </a:t>
            </a:r>
            <a:r>
              <a:rPr lang="ru-RU" sz="2000" dirty="0">
                <a:latin typeface="Calibri Light "/>
                <a:cs typeface="times" panose="02020603050405020304" pitchFamily="18" charset="0"/>
              </a:rPr>
              <a:t>и является инновационным продуктом  </a:t>
            </a:r>
          </a:p>
          <a:p>
            <a:endParaRPr lang="ru-RU" sz="2000" dirty="0">
              <a:latin typeface="Calibri Light "/>
              <a:cs typeface="times" panose="02020603050405020304" pitchFamily="18" charset="0"/>
            </a:endParaRPr>
          </a:p>
          <a:p>
            <a:pPr marL="571500" indent="-571500">
              <a:buFont typeface="Arial" panose="020B0604020202020204" pitchFamily="34" charset="0"/>
              <a:buChar char="•"/>
            </a:pPr>
            <a:r>
              <a:rPr lang="en-US" sz="2000" dirty="0">
                <a:latin typeface="Calibri Light "/>
                <a:cs typeface="times" panose="02020603050405020304" pitchFamily="18" charset="0"/>
              </a:rPr>
              <a:t>Asian Development Bank</a:t>
            </a:r>
            <a:r>
              <a:rPr lang="en-US" sz="2000" b="1" dirty="0">
                <a:latin typeface="Calibri Light "/>
                <a:cs typeface="times" panose="02020603050405020304" pitchFamily="18" charset="0"/>
              </a:rPr>
              <a:t> (ADB)</a:t>
            </a:r>
            <a:r>
              <a:rPr lang="en-US" sz="2000" dirty="0">
                <a:latin typeface="Calibri Light "/>
                <a:cs typeface="times" panose="02020603050405020304" pitchFamily="18" charset="0"/>
              </a:rPr>
              <a:t>, </a:t>
            </a:r>
            <a:endParaRPr lang="ru-RU" sz="2000" dirty="0">
              <a:latin typeface="Calibri Light "/>
              <a:cs typeface="times" panose="02020603050405020304" pitchFamily="18" charset="0"/>
            </a:endParaRPr>
          </a:p>
          <a:p>
            <a:pPr marL="571500" indent="-571500">
              <a:buFont typeface="Arial" panose="020B0604020202020204" pitchFamily="34" charset="0"/>
              <a:buChar char="•"/>
            </a:pPr>
            <a:r>
              <a:rPr lang="en-US" sz="2000" dirty="0">
                <a:latin typeface="Calibri Light "/>
                <a:cs typeface="times" panose="02020603050405020304" pitchFamily="18" charset="0"/>
              </a:rPr>
              <a:t>European Bank for Reconstruction and Development</a:t>
            </a:r>
            <a:r>
              <a:rPr lang="en-US" sz="2000" b="1" dirty="0">
                <a:latin typeface="Calibri Light "/>
                <a:cs typeface="times" panose="02020603050405020304" pitchFamily="18" charset="0"/>
              </a:rPr>
              <a:t> (EBRD)</a:t>
            </a:r>
            <a:r>
              <a:rPr lang="en-US" sz="2000" dirty="0">
                <a:latin typeface="Calibri Light "/>
                <a:cs typeface="times" panose="02020603050405020304" pitchFamily="18" charset="0"/>
              </a:rPr>
              <a:t>, </a:t>
            </a:r>
            <a:endParaRPr lang="ru-RU" sz="2000" dirty="0">
              <a:latin typeface="Calibri Light "/>
              <a:cs typeface="times" panose="02020603050405020304" pitchFamily="18" charset="0"/>
            </a:endParaRPr>
          </a:p>
          <a:p>
            <a:pPr marL="571500" indent="-571500">
              <a:buFont typeface="Arial" panose="020B0604020202020204" pitchFamily="34" charset="0"/>
              <a:buChar char="•"/>
            </a:pPr>
            <a:r>
              <a:rPr lang="en-US" sz="2000" dirty="0">
                <a:latin typeface="Calibri Light "/>
                <a:cs typeface="times" panose="02020603050405020304" pitchFamily="18" charset="0"/>
              </a:rPr>
              <a:t>Inter-American Development Bank </a:t>
            </a:r>
            <a:r>
              <a:rPr lang="en-US" sz="2000" b="1" dirty="0">
                <a:latin typeface="Calibri Light "/>
                <a:cs typeface="times" panose="02020603050405020304" pitchFamily="18" charset="0"/>
              </a:rPr>
              <a:t>(IDB)</a:t>
            </a:r>
            <a:r>
              <a:rPr lang="en-US" sz="2000" dirty="0">
                <a:latin typeface="Calibri Light "/>
                <a:cs typeface="times" panose="02020603050405020304" pitchFamily="18" charset="0"/>
              </a:rPr>
              <a:t>, </a:t>
            </a:r>
            <a:endParaRPr lang="ru-RU" sz="2000" dirty="0">
              <a:latin typeface="Calibri Light "/>
              <a:cs typeface="times" panose="02020603050405020304" pitchFamily="18" charset="0"/>
            </a:endParaRPr>
          </a:p>
          <a:p>
            <a:pPr marL="571500" indent="-571500">
              <a:buFont typeface="Arial" panose="020B0604020202020204" pitchFamily="34" charset="0"/>
              <a:buChar char="•"/>
            </a:pPr>
            <a:r>
              <a:rPr lang="en-US" sz="2000" dirty="0">
                <a:latin typeface="Calibri Light "/>
                <a:cs typeface="times" panose="02020603050405020304" pitchFamily="18" charset="0"/>
              </a:rPr>
              <a:t>Islamic Development Bank</a:t>
            </a:r>
            <a:r>
              <a:rPr lang="en-US" sz="2000" b="1" dirty="0">
                <a:latin typeface="Calibri Light "/>
                <a:cs typeface="times" panose="02020603050405020304" pitchFamily="18" charset="0"/>
              </a:rPr>
              <a:t> (</a:t>
            </a:r>
            <a:r>
              <a:rPr lang="en-US" sz="2000" b="1" dirty="0" err="1">
                <a:latin typeface="Calibri Light "/>
                <a:cs typeface="times" panose="02020603050405020304" pitchFamily="18" charset="0"/>
              </a:rPr>
              <a:t>IsDB</a:t>
            </a:r>
            <a:r>
              <a:rPr lang="en-US" sz="2000" b="1" dirty="0">
                <a:latin typeface="Calibri Light "/>
                <a:cs typeface="times" panose="02020603050405020304" pitchFamily="18" charset="0"/>
              </a:rPr>
              <a:t>)</a:t>
            </a:r>
            <a:r>
              <a:rPr lang="en-US" sz="2000" dirty="0">
                <a:latin typeface="Calibri Light "/>
                <a:cs typeface="times" panose="02020603050405020304" pitchFamily="18" charset="0"/>
              </a:rPr>
              <a:t>, </a:t>
            </a:r>
            <a:endParaRPr lang="ru-RU" sz="2000" dirty="0">
              <a:latin typeface="Calibri Light "/>
              <a:cs typeface="times" panose="02020603050405020304" pitchFamily="18" charset="0"/>
            </a:endParaRPr>
          </a:p>
          <a:p>
            <a:pPr marL="571500" indent="-571500">
              <a:buFont typeface="Arial" panose="020B0604020202020204" pitchFamily="34" charset="0"/>
              <a:buChar char="•"/>
            </a:pPr>
            <a:r>
              <a:rPr lang="en-US" sz="2000" dirty="0">
                <a:latin typeface="Calibri Light "/>
                <a:cs typeface="times" panose="02020603050405020304" pitchFamily="18" charset="0"/>
              </a:rPr>
              <a:t>Multilateral Investment Fund</a:t>
            </a:r>
            <a:r>
              <a:rPr lang="en-US" sz="2000" b="1" dirty="0">
                <a:latin typeface="Calibri Light "/>
                <a:cs typeface="times" panose="02020603050405020304" pitchFamily="18" charset="0"/>
              </a:rPr>
              <a:t> (MIF)</a:t>
            </a:r>
            <a:r>
              <a:rPr lang="en-US" sz="2000" dirty="0">
                <a:latin typeface="Calibri Light "/>
                <a:cs typeface="times" panose="02020603050405020304" pitchFamily="18" charset="0"/>
              </a:rPr>
              <a:t>, </a:t>
            </a:r>
            <a:endParaRPr lang="ru-RU" sz="2000" dirty="0">
              <a:latin typeface="Calibri Light "/>
              <a:cs typeface="times" panose="02020603050405020304" pitchFamily="18" charset="0"/>
            </a:endParaRPr>
          </a:p>
          <a:p>
            <a:pPr marL="571500" indent="-571500">
              <a:buFont typeface="Arial" panose="020B0604020202020204" pitchFamily="34" charset="0"/>
              <a:buChar char="•"/>
            </a:pPr>
            <a:r>
              <a:rPr lang="en-US" sz="2000" dirty="0">
                <a:latin typeface="Calibri Light "/>
                <a:cs typeface="times" panose="02020603050405020304" pitchFamily="18" charset="0"/>
              </a:rPr>
              <a:t>World Bank Group</a:t>
            </a:r>
            <a:r>
              <a:rPr lang="en-US" sz="2000" b="1" dirty="0">
                <a:latin typeface="Calibri Light "/>
                <a:cs typeface="times" panose="02020603050405020304" pitchFamily="18" charset="0"/>
              </a:rPr>
              <a:t> (WBG)</a:t>
            </a:r>
            <a:r>
              <a:rPr lang="ru-RU" sz="2000" b="1" dirty="0">
                <a:latin typeface="Calibri Light "/>
                <a:cs typeface="times" panose="02020603050405020304" pitchFamily="18" charset="0"/>
              </a:rPr>
              <a:t>, </a:t>
            </a:r>
          </a:p>
          <a:p>
            <a:pPr marL="571500" indent="-571500">
              <a:buFont typeface="Arial" panose="020B0604020202020204" pitchFamily="34" charset="0"/>
              <a:buChar char="•"/>
            </a:pPr>
            <a:r>
              <a:rPr lang="ru-RU" sz="2000" dirty="0">
                <a:latin typeface="Calibri Light "/>
                <a:cs typeface="times" panose="02020603050405020304" pitchFamily="18" charset="0"/>
              </a:rPr>
              <a:t>частично профинансирована </a:t>
            </a:r>
            <a:r>
              <a:rPr lang="en-US" sz="2000" dirty="0">
                <a:latin typeface="Calibri Light "/>
                <a:cs typeface="times" panose="02020603050405020304" pitchFamily="18" charset="0"/>
              </a:rPr>
              <a:t>Public-Private Infrastructure Advisory Facility</a:t>
            </a:r>
            <a:r>
              <a:rPr lang="en-US" sz="2000" b="1" dirty="0">
                <a:latin typeface="Calibri Light "/>
                <a:cs typeface="times" panose="02020603050405020304" pitchFamily="18" charset="0"/>
              </a:rPr>
              <a:t> (PPIAF)</a:t>
            </a:r>
            <a:r>
              <a:rPr lang="ru-RU" sz="2000" b="1" dirty="0">
                <a:latin typeface="Calibri Light "/>
                <a:cs typeface="times" panose="02020603050405020304" pitchFamily="18" charset="0"/>
              </a:rPr>
              <a:t>. </a:t>
            </a:r>
            <a:r>
              <a:rPr lang="en-US" sz="2000" dirty="0">
                <a:latin typeface="Calibri Light "/>
                <a:cs typeface="times" panose="02020603050405020304" pitchFamily="18" charset="0"/>
              </a:rPr>
              <a:t> </a:t>
            </a:r>
          </a:p>
        </p:txBody>
      </p:sp>
      <p:sp>
        <p:nvSpPr>
          <p:cNvPr id="45" name="Rechteck 44">
            <a:extLst>
              <a:ext uri="{FF2B5EF4-FFF2-40B4-BE49-F238E27FC236}">
                <a16:creationId xmlns:a16="http://schemas.microsoft.com/office/drawing/2014/main" id="{DEC83159-E36F-4F6A-AC45-13DB617156A5}"/>
              </a:ext>
            </a:extLst>
          </p:cNvPr>
          <p:cNvSpPr/>
          <p:nvPr/>
        </p:nvSpPr>
        <p:spPr>
          <a:xfrm>
            <a:off x="0" y="-2226"/>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48" name="Rechteck 47">
            <a:extLst>
              <a:ext uri="{FF2B5EF4-FFF2-40B4-BE49-F238E27FC236}">
                <a16:creationId xmlns:a16="http://schemas.microsoft.com/office/drawing/2014/main" id="{04BE1F92-CC56-4043-BD96-B98C2129B131}"/>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cxnSp>
        <p:nvCxnSpPr>
          <p:cNvPr id="8" name="Gerader Verbinder 7">
            <a:extLst>
              <a:ext uri="{FF2B5EF4-FFF2-40B4-BE49-F238E27FC236}">
                <a16:creationId xmlns:a16="http://schemas.microsoft.com/office/drawing/2014/main" id="{732346C4-A3BC-4CBA-8093-A7DD45F71F21}"/>
              </a:ext>
            </a:extLst>
          </p:cNvPr>
          <p:cNvCxnSpPr>
            <a:cxnSpLocks/>
          </p:cNvCxnSpPr>
          <p:nvPr/>
        </p:nvCxnSpPr>
        <p:spPr>
          <a:xfrm flipH="1">
            <a:off x="826879" y="1168459"/>
            <a:ext cx="1052692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8705704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963764259"/>
              </p:ext>
            </p:extLst>
          </p:nvPr>
        </p:nvGraphicFramePr>
        <p:xfrm>
          <a:off x="1443789" y="1191126"/>
          <a:ext cx="10539663" cy="5439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649705" y="1179094"/>
            <a:ext cx="589547" cy="543933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3200" b="1" dirty="0">
                <a:latin typeface="+mj-lt"/>
              </a:rPr>
              <a:t>ДОЛГ (СТАРШИЙ ДОЛГ)</a:t>
            </a:r>
            <a:r>
              <a:rPr lang="ru-RU" dirty="0">
                <a:latin typeface="+mj-lt"/>
              </a:rPr>
              <a:t> </a:t>
            </a:r>
            <a:endParaRPr lang="en-US" dirty="0">
              <a:latin typeface="+mj-lt"/>
            </a:endParaRPr>
          </a:p>
        </p:txBody>
      </p:sp>
      <p:sp>
        <p:nvSpPr>
          <p:cNvPr id="5" name="Rechteck 4">
            <a:extLst>
              <a:ext uri="{FF2B5EF4-FFF2-40B4-BE49-F238E27FC236}">
                <a16:creationId xmlns:a16="http://schemas.microsoft.com/office/drawing/2014/main" id="{6726699D-5524-4AF1-98C9-A8C4E38D1F1E}"/>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7" name="Rechteck 6">
            <a:extLst>
              <a:ext uri="{FF2B5EF4-FFF2-40B4-BE49-F238E27FC236}">
                <a16:creationId xmlns:a16="http://schemas.microsoft.com/office/drawing/2014/main" id="{13FF6CCE-A1A2-4D39-81FF-CED4C3595422}"/>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10" name="Title 1">
            <a:extLst>
              <a:ext uri="{FF2B5EF4-FFF2-40B4-BE49-F238E27FC236}">
                <a16:creationId xmlns:a16="http://schemas.microsoft.com/office/drawing/2014/main" id="{FBEF9C06-A900-4B29-BA07-6B7F5F72B419}"/>
              </a:ext>
            </a:extLst>
          </p:cNvPr>
          <p:cNvSpPr txBox="1">
            <a:spLocks/>
          </p:cNvSpPr>
          <p:nvPr/>
        </p:nvSpPr>
        <p:spPr>
          <a:xfrm>
            <a:off x="649705" y="375306"/>
            <a:ext cx="11147430" cy="717717"/>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a:latin typeface="Calibri Light (Überschriften)"/>
              </a:rPr>
              <a:t>Источники финансирования и провайдеры средств</a:t>
            </a:r>
            <a:endParaRPr lang="en-US" sz="2700" dirty="0">
              <a:latin typeface="Calibri Light (Überschriften)"/>
            </a:endParaRPr>
          </a:p>
        </p:txBody>
      </p:sp>
    </p:spTree>
    <p:extLst>
      <p:ext uri="{BB962C8B-B14F-4D97-AF65-F5344CB8AC3E}">
        <p14:creationId xmlns:p14="http://schemas.microsoft.com/office/powerpoint/2010/main" val="17700836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300798327"/>
              </p:ext>
            </p:extLst>
          </p:nvPr>
        </p:nvGraphicFramePr>
        <p:xfrm>
          <a:off x="1443789" y="1191126"/>
          <a:ext cx="10539663" cy="5439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649705" y="1179094"/>
            <a:ext cx="589547" cy="543933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2800" b="1" dirty="0">
                <a:latin typeface="+mj-lt"/>
              </a:rPr>
              <a:t>ГОСУДАРСТВЕННАЯ ПОДДЕРЖКА</a:t>
            </a:r>
            <a:r>
              <a:rPr lang="ru-RU" dirty="0">
                <a:latin typeface="+mj-lt"/>
              </a:rPr>
              <a:t> </a:t>
            </a:r>
            <a:endParaRPr lang="en-US" dirty="0">
              <a:latin typeface="+mj-lt"/>
            </a:endParaRPr>
          </a:p>
        </p:txBody>
      </p:sp>
      <p:sp>
        <p:nvSpPr>
          <p:cNvPr id="5" name="Rechteck 4">
            <a:extLst>
              <a:ext uri="{FF2B5EF4-FFF2-40B4-BE49-F238E27FC236}">
                <a16:creationId xmlns:a16="http://schemas.microsoft.com/office/drawing/2014/main" id="{A0752C93-41A8-4673-B834-1965384AE11D}"/>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7" name="Rechteck 6">
            <a:extLst>
              <a:ext uri="{FF2B5EF4-FFF2-40B4-BE49-F238E27FC236}">
                <a16:creationId xmlns:a16="http://schemas.microsoft.com/office/drawing/2014/main" id="{A278BF9F-08E7-4E1F-8FB6-E04E87D09627}"/>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9" name="Title 1">
            <a:extLst>
              <a:ext uri="{FF2B5EF4-FFF2-40B4-BE49-F238E27FC236}">
                <a16:creationId xmlns:a16="http://schemas.microsoft.com/office/drawing/2014/main" id="{C94D4701-620A-4575-B0FA-F08AECBC86A6}"/>
              </a:ext>
            </a:extLst>
          </p:cNvPr>
          <p:cNvSpPr txBox="1">
            <a:spLocks/>
          </p:cNvSpPr>
          <p:nvPr/>
        </p:nvSpPr>
        <p:spPr>
          <a:xfrm>
            <a:off x="649705" y="375306"/>
            <a:ext cx="11147430" cy="717717"/>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a:latin typeface="Calibri Light (Überschriften)"/>
              </a:rPr>
              <a:t>Источники финансирования и провайдеры средств</a:t>
            </a:r>
            <a:endParaRPr lang="en-US" sz="2700" dirty="0">
              <a:latin typeface="Calibri Light (Überschriften)"/>
            </a:endParaRPr>
          </a:p>
        </p:txBody>
      </p:sp>
    </p:spTree>
    <p:extLst>
      <p:ext uri="{BB962C8B-B14F-4D97-AF65-F5344CB8AC3E}">
        <p14:creationId xmlns:p14="http://schemas.microsoft.com/office/powerpoint/2010/main" val="41411876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3926" y="320932"/>
            <a:ext cx="10807958" cy="487729"/>
          </a:xfrm>
        </p:spPr>
        <p:txBody>
          <a:bodyPr>
            <a:normAutofit fontScale="90000"/>
          </a:bodyPr>
          <a:lstStyle/>
          <a:p>
            <a:r>
              <a:rPr lang="ru-RU" b="1" dirty="0"/>
              <a:t>Обзор ГЧП процесса</a:t>
            </a:r>
            <a:endParaRPr lang="en-US" b="1" dirty="0"/>
          </a:p>
        </p:txBody>
      </p:sp>
      <p:graphicFrame>
        <p:nvGraphicFramePr>
          <p:cNvPr id="11" name="Content Placeholder 5"/>
          <p:cNvGraphicFramePr>
            <a:graphicFrameLocks noGrp="1"/>
          </p:cNvGraphicFramePr>
          <p:nvPr>
            <p:ph sz="half" idx="4294967295"/>
            <p:extLst>
              <p:ext uri="{D42A27DB-BD31-4B8C-83A1-F6EECF244321}">
                <p14:modId xmlns:p14="http://schemas.microsoft.com/office/powerpoint/2010/main" val="1869559902"/>
              </p:ext>
            </p:extLst>
          </p:nvPr>
        </p:nvGraphicFramePr>
        <p:xfrm>
          <a:off x="733926" y="347642"/>
          <a:ext cx="11391877" cy="2495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Rectangle 20"/>
          <p:cNvSpPr/>
          <p:nvPr/>
        </p:nvSpPr>
        <p:spPr>
          <a:xfrm>
            <a:off x="733926" y="2446419"/>
            <a:ext cx="1880390" cy="2815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ru-RU" sz="1400" dirty="0">
                <a:latin typeface="+mj-lt"/>
              </a:rPr>
              <a:t>Краткий обзор тех.решения</a:t>
            </a:r>
          </a:p>
          <a:p>
            <a:pPr marL="285750" indent="-285750">
              <a:buFont typeface="Arial" panose="020B0604020202020204" pitchFamily="34" charset="0"/>
              <a:buChar char="•"/>
            </a:pPr>
            <a:r>
              <a:rPr lang="ru-RU" sz="1400" dirty="0">
                <a:latin typeface="+mj-lt"/>
              </a:rPr>
              <a:t>Экономический анализ</a:t>
            </a:r>
          </a:p>
          <a:p>
            <a:pPr marL="285750" indent="-285750">
              <a:buFont typeface="Arial" panose="020B0604020202020204" pitchFamily="34" charset="0"/>
              <a:buChar char="•"/>
            </a:pPr>
            <a:r>
              <a:rPr lang="ru-RU" sz="1400" dirty="0">
                <a:latin typeface="+mj-lt"/>
              </a:rPr>
              <a:t>Предварительный фин.анализ</a:t>
            </a:r>
          </a:p>
          <a:p>
            <a:pPr marL="285750" indent="-285750">
              <a:buFont typeface="Arial" panose="020B0604020202020204" pitchFamily="34" charset="0"/>
              <a:buChar char="•"/>
            </a:pPr>
            <a:r>
              <a:rPr lang="ru-RU" sz="1400" dirty="0">
                <a:latin typeface="+mj-lt"/>
              </a:rPr>
              <a:t>Отчет по скринингу ГЧП</a:t>
            </a:r>
          </a:p>
          <a:p>
            <a:pPr marL="285750" indent="-285750">
              <a:buFont typeface="Arial" panose="020B0604020202020204" pitchFamily="34" charset="0"/>
              <a:buChar char="•"/>
            </a:pPr>
            <a:r>
              <a:rPr lang="ru-RU" sz="1400" dirty="0">
                <a:latin typeface="+mj-lt"/>
              </a:rPr>
              <a:t>План управления проектом</a:t>
            </a:r>
          </a:p>
        </p:txBody>
      </p:sp>
      <p:sp>
        <p:nvSpPr>
          <p:cNvPr id="22" name="Rectangle 21"/>
          <p:cNvSpPr/>
          <p:nvPr/>
        </p:nvSpPr>
        <p:spPr>
          <a:xfrm>
            <a:off x="4647896" y="2446417"/>
            <a:ext cx="1636188" cy="28153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ru-RU" sz="1200" dirty="0">
                <a:latin typeface="+mj-lt"/>
              </a:rPr>
              <a:t>Окончательный фин.план и определение максимальных границ</a:t>
            </a:r>
          </a:p>
          <a:p>
            <a:pPr marL="285750" indent="-285750">
              <a:buFont typeface="Arial" panose="020B0604020202020204" pitchFamily="34" charset="0"/>
              <a:buChar char="•"/>
            </a:pPr>
            <a:r>
              <a:rPr lang="ru-RU" sz="1200" dirty="0">
                <a:latin typeface="+mj-lt"/>
              </a:rPr>
              <a:t>Окончательный запрос на подачу квалификационных документов</a:t>
            </a:r>
          </a:p>
          <a:p>
            <a:pPr marL="285750" indent="-285750">
              <a:buFont typeface="Arial" panose="020B0604020202020204" pitchFamily="34" charset="0"/>
              <a:buChar char="•"/>
            </a:pPr>
            <a:r>
              <a:rPr lang="ru-RU" sz="1200" dirty="0">
                <a:latin typeface="+mj-lt"/>
              </a:rPr>
              <a:t>Окончательный запрос на подачу конкурсных предложений</a:t>
            </a:r>
          </a:p>
          <a:p>
            <a:pPr marL="285750" indent="-285750">
              <a:buFont typeface="Arial" panose="020B0604020202020204" pitchFamily="34" charset="0"/>
              <a:buChar char="•"/>
            </a:pPr>
            <a:r>
              <a:rPr lang="ru-RU" sz="1200" dirty="0">
                <a:latin typeface="+mj-lt"/>
              </a:rPr>
              <a:t>Составленный договор</a:t>
            </a:r>
            <a:endParaRPr lang="en-US" sz="1200" dirty="0">
              <a:latin typeface="+mj-lt"/>
            </a:endParaRPr>
          </a:p>
        </p:txBody>
      </p:sp>
      <p:sp>
        <p:nvSpPr>
          <p:cNvPr id="23" name="Rectangle 22"/>
          <p:cNvSpPr/>
          <p:nvPr/>
        </p:nvSpPr>
        <p:spPr>
          <a:xfrm>
            <a:off x="2755232" y="2446417"/>
            <a:ext cx="1739776" cy="2815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ru-RU" sz="1400" dirty="0">
                <a:latin typeface="+mj-lt"/>
              </a:rPr>
              <a:t>Отчет об осуществимости</a:t>
            </a:r>
          </a:p>
          <a:p>
            <a:pPr marL="285750" indent="-285750">
              <a:buFont typeface="Arial" panose="020B0604020202020204" pitchFamily="34" charset="0"/>
              <a:buChar char="•"/>
            </a:pPr>
            <a:r>
              <a:rPr lang="ru-RU" sz="1400" dirty="0">
                <a:latin typeface="+mj-lt"/>
              </a:rPr>
              <a:t>Оптимизация предмета/структуры проекта</a:t>
            </a:r>
          </a:p>
          <a:p>
            <a:pPr marL="285750" indent="-285750">
              <a:buFont typeface="Arial" panose="020B0604020202020204" pitchFamily="34" charset="0"/>
              <a:buChar char="•"/>
            </a:pPr>
            <a:r>
              <a:rPr lang="ru-RU" sz="1400" dirty="0">
                <a:latin typeface="+mj-lt"/>
              </a:rPr>
              <a:t>Предварительная структура ГЧП</a:t>
            </a:r>
          </a:p>
          <a:p>
            <a:pPr marL="285750" indent="-285750">
              <a:buFont typeface="Arial" panose="020B0604020202020204" pitchFamily="34" charset="0"/>
              <a:buChar char="•"/>
            </a:pPr>
            <a:r>
              <a:rPr lang="ru-RU" sz="1400" dirty="0">
                <a:latin typeface="+mj-lt"/>
              </a:rPr>
              <a:t>План закупок и план управления проектом</a:t>
            </a:r>
            <a:endParaRPr lang="en-US" sz="1400" dirty="0">
              <a:latin typeface="+mj-lt"/>
            </a:endParaRPr>
          </a:p>
        </p:txBody>
      </p:sp>
      <p:sp>
        <p:nvSpPr>
          <p:cNvPr id="24" name="Rectangle 23"/>
          <p:cNvSpPr/>
          <p:nvPr/>
        </p:nvSpPr>
        <p:spPr>
          <a:xfrm>
            <a:off x="6402883" y="2430375"/>
            <a:ext cx="1721374" cy="2831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ru-RU" sz="1400" dirty="0">
                <a:latin typeface="+mj-lt"/>
              </a:rPr>
              <a:t>Окончательный запрос на подачу конкурсных предложений и окончательный договор</a:t>
            </a:r>
          </a:p>
          <a:p>
            <a:pPr marL="285750" indent="-285750">
              <a:buFont typeface="Arial" panose="020B0604020202020204" pitchFamily="34" charset="0"/>
              <a:buChar char="•"/>
            </a:pPr>
            <a:r>
              <a:rPr lang="ru-RU" sz="1400" dirty="0">
                <a:latin typeface="+mj-lt"/>
              </a:rPr>
              <a:t>Решение о присуждении договора</a:t>
            </a:r>
          </a:p>
          <a:p>
            <a:pPr marL="285750" indent="-285750">
              <a:buFont typeface="Arial" panose="020B0604020202020204" pitchFamily="34" charset="0"/>
              <a:buChar char="•"/>
            </a:pPr>
            <a:r>
              <a:rPr lang="ru-RU" sz="1400" dirty="0">
                <a:latin typeface="+mj-lt"/>
              </a:rPr>
              <a:t>Подписанный договор </a:t>
            </a:r>
          </a:p>
          <a:p>
            <a:pPr marL="285750" indent="-285750">
              <a:buFont typeface="Arial" panose="020B0604020202020204" pitchFamily="34" charset="0"/>
              <a:buChar char="•"/>
            </a:pPr>
            <a:endParaRPr lang="en-US" sz="1400" dirty="0">
              <a:latin typeface="+mj-lt"/>
            </a:endParaRPr>
          </a:p>
        </p:txBody>
      </p:sp>
      <p:sp>
        <p:nvSpPr>
          <p:cNvPr id="25" name="Rectangle 24"/>
          <p:cNvSpPr/>
          <p:nvPr/>
        </p:nvSpPr>
        <p:spPr>
          <a:xfrm>
            <a:off x="8325879" y="2430375"/>
            <a:ext cx="1765606" cy="2831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ru-RU" sz="1400" dirty="0">
                <a:latin typeface="+mj-lt"/>
              </a:rPr>
              <a:t>Потенциальные изменения в договорных документах</a:t>
            </a:r>
            <a:endParaRPr lang="en-US" sz="1400" dirty="0">
              <a:latin typeface="+mj-lt"/>
            </a:endParaRPr>
          </a:p>
        </p:txBody>
      </p:sp>
      <p:sp>
        <p:nvSpPr>
          <p:cNvPr id="26" name="Rectangle 25"/>
          <p:cNvSpPr/>
          <p:nvPr/>
        </p:nvSpPr>
        <p:spPr>
          <a:xfrm>
            <a:off x="10329083" y="2422356"/>
            <a:ext cx="1688434" cy="28153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ru-RU" sz="1400" dirty="0">
                <a:latin typeface="+mj-lt"/>
              </a:rPr>
              <a:t>Потенциальные изменения в договорных документах</a:t>
            </a:r>
            <a:endParaRPr lang="en-US" sz="1400" dirty="0">
              <a:latin typeface="+mj-lt"/>
            </a:endParaRPr>
          </a:p>
        </p:txBody>
      </p:sp>
      <p:sp>
        <p:nvSpPr>
          <p:cNvPr id="27" name="Rectangle 26"/>
          <p:cNvSpPr/>
          <p:nvPr/>
        </p:nvSpPr>
        <p:spPr>
          <a:xfrm>
            <a:off x="733926" y="5618747"/>
            <a:ext cx="1880390" cy="81413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latin typeface="+mj-lt"/>
              </a:rPr>
              <a:t>Зеленый свет для перехода к полной оценке проекта</a:t>
            </a:r>
          </a:p>
        </p:txBody>
      </p:sp>
      <p:sp>
        <p:nvSpPr>
          <p:cNvPr id="28" name="Rectangle 27"/>
          <p:cNvSpPr/>
          <p:nvPr/>
        </p:nvSpPr>
        <p:spPr>
          <a:xfrm>
            <a:off x="2755232" y="5630778"/>
            <a:ext cx="1739776" cy="81413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latin typeface="+mj-lt"/>
              </a:rPr>
              <a:t>Зеленый свет для перехода к структурированию</a:t>
            </a:r>
          </a:p>
        </p:txBody>
      </p:sp>
      <p:sp>
        <p:nvSpPr>
          <p:cNvPr id="29" name="Rectangle 28"/>
          <p:cNvSpPr/>
          <p:nvPr/>
        </p:nvSpPr>
        <p:spPr>
          <a:xfrm>
            <a:off x="4647896" y="5630778"/>
            <a:ext cx="1636188" cy="81413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latin typeface="+mj-lt"/>
              </a:rPr>
              <a:t>Зеленый свет для перехода к запуску тендера</a:t>
            </a:r>
          </a:p>
        </p:txBody>
      </p:sp>
      <p:sp>
        <p:nvSpPr>
          <p:cNvPr id="30" name="Rectangle 29"/>
          <p:cNvSpPr/>
          <p:nvPr/>
        </p:nvSpPr>
        <p:spPr>
          <a:xfrm>
            <a:off x="6402882" y="5630778"/>
            <a:ext cx="1721373" cy="81413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latin typeface="+mj-lt"/>
              </a:rPr>
              <a:t>Решение о присуж-дении договора, подписание договора</a:t>
            </a:r>
          </a:p>
        </p:txBody>
      </p:sp>
      <p:sp>
        <p:nvSpPr>
          <p:cNvPr id="31" name="Rectangle 30"/>
          <p:cNvSpPr/>
          <p:nvPr/>
        </p:nvSpPr>
        <p:spPr>
          <a:xfrm>
            <a:off x="8325879" y="5630778"/>
            <a:ext cx="1765606" cy="81413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latin typeface="+mj-lt"/>
              </a:rPr>
              <a:t>Согласование изменений</a:t>
            </a:r>
          </a:p>
        </p:txBody>
      </p:sp>
      <p:sp>
        <p:nvSpPr>
          <p:cNvPr id="32" name="Rectangle 31"/>
          <p:cNvSpPr/>
          <p:nvPr/>
        </p:nvSpPr>
        <p:spPr>
          <a:xfrm>
            <a:off x="10329083" y="5618747"/>
            <a:ext cx="1688434" cy="81413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latin typeface="+mj-lt"/>
              </a:rPr>
              <a:t>Согласование изменений</a:t>
            </a:r>
          </a:p>
        </p:txBody>
      </p:sp>
      <p:sp>
        <p:nvSpPr>
          <p:cNvPr id="33" name="Rectangle 32"/>
          <p:cNvSpPr/>
          <p:nvPr/>
        </p:nvSpPr>
        <p:spPr>
          <a:xfrm>
            <a:off x="134715" y="2446417"/>
            <a:ext cx="480412" cy="281538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1400" b="1" dirty="0">
                <a:solidFill>
                  <a:schemeClr val="bg1"/>
                </a:solidFill>
                <a:latin typeface="+mj-lt"/>
              </a:rPr>
              <a:t>РЕЗУЛЬТАТЫ </a:t>
            </a:r>
          </a:p>
        </p:txBody>
      </p:sp>
      <p:sp>
        <p:nvSpPr>
          <p:cNvPr id="34" name="Rectangle 33"/>
          <p:cNvSpPr/>
          <p:nvPr/>
        </p:nvSpPr>
        <p:spPr>
          <a:xfrm>
            <a:off x="112598" y="1038724"/>
            <a:ext cx="480412" cy="111493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20699996" rev="0"/>
              </a:camera>
              <a:lightRig rig="threePt" dir="t"/>
            </a:scene3d>
          </a:bodyPr>
          <a:lstStyle/>
          <a:p>
            <a:pPr algn="ctr"/>
            <a:r>
              <a:rPr lang="ru-RU" sz="1400" b="1" dirty="0">
                <a:solidFill>
                  <a:schemeClr val="bg1"/>
                </a:solidFill>
                <a:latin typeface="+mj-lt"/>
              </a:rPr>
              <a:t>ЭТАПЫ</a:t>
            </a:r>
          </a:p>
        </p:txBody>
      </p:sp>
      <p:sp>
        <p:nvSpPr>
          <p:cNvPr id="35" name="Rectangle 34"/>
          <p:cNvSpPr/>
          <p:nvPr/>
        </p:nvSpPr>
        <p:spPr>
          <a:xfrm>
            <a:off x="100625" y="5630778"/>
            <a:ext cx="480412" cy="814136"/>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1200" b="1" dirty="0">
                <a:solidFill>
                  <a:schemeClr val="bg1"/>
                </a:solidFill>
                <a:latin typeface="+mj-lt"/>
              </a:rPr>
              <a:t>ПРИНЯТИЕ РЕШЕНИЙ</a:t>
            </a:r>
          </a:p>
        </p:txBody>
      </p:sp>
      <p:sp>
        <p:nvSpPr>
          <p:cNvPr id="19" name="Rechteck 18">
            <a:extLst>
              <a:ext uri="{FF2B5EF4-FFF2-40B4-BE49-F238E27FC236}">
                <a16:creationId xmlns:a16="http://schemas.microsoft.com/office/drawing/2014/main" id="{84BC1673-EA05-4972-9C25-91BD6B1C47C7}"/>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20" name="Rechteck 19">
            <a:extLst>
              <a:ext uri="{FF2B5EF4-FFF2-40B4-BE49-F238E27FC236}">
                <a16:creationId xmlns:a16="http://schemas.microsoft.com/office/drawing/2014/main" id="{84014CD0-88C0-400C-B3CB-4C7BD0CA3E5C}"/>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Tree>
    <p:extLst>
      <p:ext uri="{BB962C8B-B14F-4D97-AF65-F5344CB8AC3E}">
        <p14:creationId xmlns:p14="http://schemas.microsoft.com/office/powerpoint/2010/main" val="31241993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6150"/>
            <a:ext cx="10515600" cy="566860"/>
          </a:xfrm>
        </p:spPr>
        <p:txBody>
          <a:bodyPr>
            <a:normAutofit fontScale="90000"/>
          </a:bodyPr>
          <a:lstStyle/>
          <a:p>
            <a:pPr algn="ctr"/>
            <a:r>
              <a:rPr lang="ru-RU" b="1" dirty="0"/>
              <a:t>ГЧП процесс в Украине</a:t>
            </a:r>
            <a:endParaRPr lang="en-US" b="1" dirty="0"/>
          </a:p>
        </p:txBody>
      </p:sp>
      <p:pic>
        <p:nvPicPr>
          <p:cNvPr id="6" name="Content Placeholder 5"/>
          <p:cNvPicPr>
            <a:picLocks noGrp="1"/>
          </p:cNvPicPr>
          <p:nvPr>
            <p:ph idx="1"/>
          </p:nvPr>
        </p:nvPicPr>
        <p:blipFill rotWithShape="1">
          <a:blip r:embed="rId2">
            <a:extLst>
              <a:ext uri="{28A0092B-C50C-407E-A947-70E740481C1C}">
                <a14:useLocalDpi xmlns:a14="http://schemas.microsoft.com/office/drawing/2010/main" val="0"/>
              </a:ext>
            </a:extLst>
          </a:blip>
          <a:srcRect l="5422" t="14915" r="5010" b="7818"/>
          <a:stretch/>
        </p:blipFill>
        <p:spPr bwMode="auto">
          <a:xfrm>
            <a:off x="3557990" y="931986"/>
            <a:ext cx="5546822" cy="5723792"/>
          </a:xfrm>
          <a:prstGeom prst="rect">
            <a:avLst/>
          </a:prstGeom>
          <a:noFill/>
          <a:ln>
            <a:noFill/>
          </a:ln>
          <a:effectLst/>
          <a:extLst>
            <a:ext uri="{53640926-AAD7-44D8-BBD7-CCE9431645EC}">
              <a14:shadowObscured xmlns:a14="http://schemas.microsoft.com/office/drawing/2010/main"/>
            </a:ext>
          </a:extLst>
        </p:spPr>
      </p:pic>
      <p:sp>
        <p:nvSpPr>
          <p:cNvPr id="4" name="Rechteck 3">
            <a:extLst>
              <a:ext uri="{FF2B5EF4-FFF2-40B4-BE49-F238E27FC236}">
                <a16:creationId xmlns:a16="http://schemas.microsoft.com/office/drawing/2014/main" id="{8A9D8C25-A520-4F23-BED8-58D1E408EA0B}"/>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5" name="Rechteck 4">
            <a:extLst>
              <a:ext uri="{FF2B5EF4-FFF2-40B4-BE49-F238E27FC236}">
                <a16:creationId xmlns:a16="http://schemas.microsoft.com/office/drawing/2014/main" id="{24E2BE7F-E3E0-4BEC-802F-012F0259CE89}"/>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Tree>
    <p:extLst>
      <p:ext uri="{BB962C8B-B14F-4D97-AF65-F5344CB8AC3E}">
        <p14:creationId xmlns:p14="http://schemas.microsoft.com/office/powerpoint/2010/main" val="2054637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6" name="Picture 8" descr="Как отвечать на вопросы дет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8399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normAutofit fontScale="85000" lnSpcReduction="20000"/>
          </a:bodyPr>
          <a:lstStyle/>
          <a:p>
            <a:fld id="{B19B0651-EE4F-4900-A07F-96A6BFA9D0F0}" type="slidenum">
              <a:rPr lang="ru-RU" smtClean="0">
                <a:latin typeface="+mj-lt"/>
              </a:rPr>
              <a:pPr/>
              <a:t>35</a:t>
            </a:fld>
            <a:endParaRPr lang="ru-RU" dirty="0">
              <a:latin typeface="+mj-lt"/>
            </a:endParaRPr>
          </a:p>
        </p:txBody>
      </p:sp>
      <p:sp>
        <p:nvSpPr>
          <p:cNvPr id="9" name="Rechteck 8">
            <a:extLst>
              <a:ext uri="{FF2B5EF4-FFF2-40B4-BE49-F238E27FC236}">
                <a16:creationId xmlns:a16="http://schemas.microsoft.com/office/drawing/2014/main" id="{7744CA10-424F-4917-B925-30F7D2966270}"/>
              </a:ext>
            </a:extLst>
          </p:cNvPr>
          <p:cNvSpPr/>
          <p:nvPr/>
        </p:nvSpPr>
        <p:spPr>
          <a:xfrm>
            <a:off x="0" y="-2226"/>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10" name="Rechteck 9">
            <a:extLst>
              <a:ext uri="{FF2B5EF4-FFF2-40B4-BE49-F238E27FC236}">
                <a16:creationId xmlns:a16="http://schemas.microsoft.com/office/drawing/2014/main" id="{221CA122-14BF-4800-AF0A-89C47FD2922A}"/>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14" name="TextBox 16">
            <a:extLst>
              <a:ext uri="{FF2B5EF4-FFF2-40B4-BE49-F238E27FC236}">
                <a16:creationId xmlns:a16="http://schemas.microsoft.com/office/drawing/2014/main" id="{47BC4592-6154-4DD1-A6C7-5270437319E7}"/>
              </a:ext>
            </a:extLst>
          </p:cNvPr>
          <p:cNvSpPr txBox="1"/>
          <p:nvPr/>
        </p:nvSpPr>
        <p:spPr>
          <a:xfrm>
            <a:off x="1935259" y="181046"/>
            <a:ext cx="8321481" cy="1323183"/>
          </a:xfrm>
          <a:prstGeom prst="rect">
            <a:avLst/>
          </a:prstGeom>
          <a:noFill/>
        </p:spPr>
        <p:txBody>
          <a:bodyPr wrap="square" rtlCol="0">
            <a:spAutoFit/>
          </a:bodyPr>
          <a:lstStyle/>
          <a:p>
            <a:pPr algn="ctr"/>
            <a:r>
              <a:rPr lang="ru-RU" sz="3999" b="1" dirty="0">
                <a:solidFill>
                  <a:schemeClr val="accent1"/>
                </a:solidFill>
                <a:latin typeface="+mj-lt"/>
              </a:rPr>
              <a:t>Программа 2-го дня</a:t>
            </a:r>
          </a:p>
          <a:p>
            <a:pPr algn="ctr"/>
            <a:r>
              <a:rPr lang="ru-RU" sz="3999" b="1" dirty="0">
                <a:solidFill>
                  <a:schemeClr val="accent1"/>
                </a:solidFill>
                <a:latin typeface="+mj-lt"/>
              </a:rPr>
              <a:t>Идентификация и скрининг проектов</a:t>
            </a:r>
            <a:endParaRPr lang="en-US" sz="3999" b="1" dirty="0">
              <a:solidFill>
                <a:schemeClr val="accent1"/>
              </a:solidFill>
              <a:latin typeface="+mj-lt"/>
            </a:endParaRPr>
          </a:p>
        </p:txBody>
      </p:sp>
      <p:sp>
        <p:nvSpPr>
          <p:cNvPr id="15" name="Text Placeholder 21"/>
          <p:cNvSpPr txBox="1">
            <a:spLocks/>
          </p:cNvSpPr>
          <p:nvPr/>
        </p:nvSpPr>
        <p:spPr>
          <a:xfrm>
            <a:off x="1680142" y="1861369"/>
            <a:ext cx="2519179" cy="2908280"/>
          </a:xfrm>
          <a:prstGeom prst="rect">
            <a:avLst/>
          </a:prstGeom>
          <a:solidFill>
            <a:schemeClr val="accent4">
              <a:lumMod val="40000"/>
              <a:lumOff val="6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800" dirty="0"/>
              <a:t>Обзор этапа идентификации</a:t>
            </a:r>
          </a:p>
          <a:p>
            <a:r>
              <a:rPr lang="ru-RU" sz="1800" dirty="0"/>
              <a:t>Выявление потребностей, приоритизация проектов</a:t>
            </a:r>
          </a:p>
          <a:p>
            <a:r>
              <a:rPr lang="ru-RU" sz="1800" dirty="0"/>
              <a:t>Требования к информации</a:t>
            </a:r>
          </a:p>
          <a:p>
            <a:r>
              <a:rPr lang="ru-RU" sz="1800" dirty="0">
                <a:ea typeface="Roboto" panose="02000000000000000000" pitchFamily="2" charset="0"/>
                <a:cs typeface="Open Sans" panose="020B0606030504020204" pitchFamily="34" charset="0"/>
              </a:rPr>
              <a:t>Тех. описание</a:t>
            </a:r>
          </a:p>
          <a:p>
            <a:pPr marL="0" indent="0" algn="ctr">
              <a:lnSpc>
                <a:spcPct val="100000"/>
              </a:lnSpc>
              <a:spcBef>
                <a:spcPts val="500"/>
              </a:spcBef>
              <a:buNone/>
            </a:pPr>
            <a:endParaRPr lang="en-US" sz="2000" dirty="0">
              <a:ea typeface="Roboto" panose="02000000000000000000" pitchFamily="2" charset="0"/>
              <a:cs typeface="Open Sans" panose="020B0606030504020204" pitchFamily="34" charset="0"/>
            </a:endParaRPr>
          </a:p>
        </p:txBody>
      </p:sp>
      <p:sp>
        <p:nvSpPr>
          <p:cNvPr id="16" name="Text Placeholder 33"/>
          <p:cNvSpPr txBox="1">
            <a:spLocks/>
          </p:cNvSpPr>
          <p:nvPr/>
        </p:nvSpPr>
        <p:spPr>
          <a:xfrm>
            <a:off x="5746747" y="1831033"/>
            <a:ext cx="2361941" cy="2951355"/>
          </a:xfrm>
          <a:prstGeom prst="rect">
            <a:avLst/>
          </a:prstGeom>
          <a:solidFill>
            <a:schemeClr val="accent4">
              <a:lumMod val="40000"/>
              <a:lumOff val="6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500"/>
              </a:spcBef>
            </a:pPr>
            <a:r>
              <a:rPr lang="ru-RU" sz="1800" dirty="0"/>
              <a:t>Анализ вариантов и методы отбора</a:t>
            </a:r>
          </a:p>
          <a:p>
            <a:r>
              <a:rPr lang="ru-RU" sz="1800" dirty="0"/>
              <a:t>Тест на ценовую доступность и соответствие критериям ГЧП</a:t>
            </a:r>
            <a:endParaRPr lang="en-US" sz="1800" dirty="0"/>
          </a:p>
          <a:p>
            <a:r>
              <a:rPr lang="ru-RU" sz="1800" dirty="0" smtClean="0"/>
              <a:t>Определение </a:t>
            </a:r>
            <a:r>
              <a:rPr lang="ru-RU" sz="1800" dirty="0"/>
              <a:t>предмета ГЧП </a:t>
            </a:r>
            <a:endParaRPr lang="ru-RU" sz="1800" dirty="0" smtClean="0"/>
          </a:p>
          <a:p>
            <a:r>
              <a:rPr lang="ru-RU" sz="1800" dirty="0" smtClean="0"/>
              <a:t>Дискуссия по кейсу </a:t>
            </a:r>
            <a:r>
              <a:rPr lang="en-US" sz="1800" dirty="0" smtClean="0"/>
              <a:t>De-I</a:t>
            </a:r>
            <a:endParaRPr lang="en-US" sz="1800" dirty="0"/>
          </a:p>
          <a:p>
            <a:pPr marL="0" indent="0" algn="ctr">
              <a:lnSpc>
                <a:spcPct val="100000"/>
              </a:lnSpc>
              <a:spcBef>
                <a:spcPts val="500"/>
              </a:spcBef>
              <a:buNone/>
            </a:pPr>
            <a:endParaRPr lang="en-US" sz="2000" dirty="0">
              <a:ea typeface="Open Sans" panose="020B0606030504020204" pitchFamily="34" charset="0"/>
              <a:cs typeface="Open Sans" panose="020B0606030504020204" pitchFamily="34" charset="0"/>
            </a:endParaRPr>
          </a:p>
        </p:txBody>
      </p:sp>
      <p:sp>
        <p:nvSpPr>
          <p:cNvPr id="17" name="Text Placeholder 35"/>
          <p:cNvSpPr txBox="1">
            <a:spLocks/>
          </p:cNvSpPr>
          <p:nvPr/>
        </p:nvSpPr>
        <p:spPr>
          <a:xfrm>
            <a:off x="270548" y="1861368"/>
            <a:ext cx="1399763" cy="932567"/>
          </a:xfrm>
          <a:prstGeom prst="rect">
            <a:avLst/>
          </a:prstGeom>
          <a:solidFill>
            <a:schemeClr val="accent1"/>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800" b="1" dirty="0">
                <a:solidFill>
                  <a:schemeClr val="bg1"/>
                </a:solidFill>
              </a:rPr>
              <a:t>1</a:t>
            </a:r>
            <a:r>
              <a:rPr lang="ru-RU" sz="1800" b="1" dirty="0">
                <a:solidFill>
                  <a:schemeClr val="bg1"/>
                </a:solidFill>
              </a:rPr>
              <a:t>0:00-11:00</a:t>
            </a:r>
            <a:endParaRPr lang="en-US" sz="1800" b="1" dirty="0">
              <a:solidFill>
                <a:schemeClr val="bg1"/>
              </a:solidFill>
            </a:endParaRPr>
          </a:p>
        </p:txBody>
      </p:sp>
      <p:sp>
        <p:nvSpPr>
          <p:cNvPr id="18" name="Text Placeholder 35">
            <a:extLst>
              <a:ext uri="{FF2B5EF4-FFF2-40B4-BE49-F238E27FC236}">
                <a16:creationId xmlns:a16="http://schemas.microsoft.com/office/drawing/2014/main" id="{97F2B34D-C380-4681-B422-1D00C7CA0349}"/>
              </a:ext>
            </a:extLst>
          </p:cNvPr>
          <p:cNvSpPr txBox="1">
            <a:spLocks/>
          </p:cNvSpPr>
          <p:nvPr/>
        </p:nvSpPr>
        <p:spPr>
          <a:xfrm>
            <a:off x="4430428" y="1828906"/>
            <a:ext cx="1316318" cy="932567"/>
          </a:xfrm>
          <a:prstGeom prst="rect">
            <a:avLst/>
          </a:prstGeom>
          <a:solidFill>
            <a:schemeClr val="accent1"/>
          </a:solidFill>
        </p:spPr>
        <p:txBody>
          <a:bodyPr vert="horz" lIns="45714" tIns="22857" rIns="45714" bIns="22857" rtlCol="0" anchor="ctr">
            <a:noAutofit/>
          </a:bodyPr>
          <a:lstStyle>
            <a:lvl1pPr marL="0" indent="0" algn="r" defTabSz="1828800" rtl="0" eaLnBrk="1" latinLnBrk="0" hangingPunct="1">
              <a:lnSpc>
                <a:spcPct val="100000"/>
              </a:lnSpc>
              <a:spcBef>
                <a:spcPts val="2000"/>
              </a:spcBef>
              <a:buFont typeface="Arial" panose="020B0604020202020204" pitchFamily="34" charset="0"/>
              <a:buNone/>
              <a:defRPr sz="11500" kern="1200">
                <a:solidFill>
                  <a:srgbClr val="E4B9A6"/>
                </a:solidFill>
                <a:latin typeface="+mj-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spcBef>
                <a:spcPts val="0"/>
              </a:spcBef>
            </a:pPr>
            <a:r>
              <a:rPr lang="en-US" sz="1800" b="1" dirty="0">
                <a:solidFill>
                  <a:schemeClr val="bg1"/>
                </a:solidFill>
              </a:rPr>
              <a:t>1</a:t>
            </a:r>
            <a:r>
              <a:rPr lang="ru-RU" sz="1800" b="1" dirty="0">
                <a:solidFill>
                  <a:schemeClr val="bg1"/>
                </a:solidFill>
              </a:rPr>
              <a:t>1:10 - </a:t>
            </a:r>
            <a:r>
              <a:rPr lang="ru-RU" sz="1800" b="1" dirty="0" smtClean="0">
                <a:solidFill>
                  <a:schemeClr val="bg1"/>
                </a:solidFill>
              </a:rPr>
              <a:t>12:</a:t>
            </a:r>
            <a:r>
              <a:rPr lang="en-US" sz="1800" b="1" dirty="0" smtClean="0">
                <a:solidFill>
                  <a:schemeClr val="bg1"/>
                </a:solidFill>
              </a:rPr>
              <a:t>1</a:t>
            </a:r>
            <a:r>
              <a:rPr lang="ru-RU" sz="1800" b="1" dirty="0" smtClean="0">
                <a:solidFill>
                  <a:schemeClr val="bg1"/>
                </a:solidFill>
              </a:rPr>
              <a:t>0</a:t>
            </a:r>
            <a:endParaRPr lang="en-US" sz="1800" b="1" dirty="0">
              <a:solidFill>
                <a:schemeClr val="bg1"/>
              </a:solidFill>
            </a:endParaRPr>
          </a:p>
        </p:txBody>
      </p:sp>
      <p:sp>
        <p:nvSpPr>
          <p:cNvPr id="19" name="Text Placeholder 33">
            <a:extLst>
              <a:ext uri="{FF2B5EF4-FFF2-40B4-BE49-F238E27FC236}">
                <a16:creationId xmlns:a16="http://schemas.microsoft.com/office/drawing/2014/main" id="{CDF338B5-5146-4B77-B3CA-CA36D10B2F01}"/>
              </a:ext>
            </a:extLst>
          </p:cNvPr>
          <p:cNvSpPr txBox="1">
            <a:spLocks/>
          </p:cNvSpPr>
          <p:nvPr/>
        </p:nvSpPr>
        <p:spPr>
          <a:xfrm>
            <a:off x="9656114" y="1861369"/>
            <a:ext cx="2387641" cy="2908280"/>
          </a:xfrm>
          <a:prstGeom prst="rect">
            <a:avLst/>
          </a:prstGeom>
          <a:solidFill>
            <a:schemeClr val="accent4">
              <a:lumMod val="40000"/>
              <a:lumOff val="60000"/>
            </a:schemeClr>
          </a:solidFill>
        </p:spPr>
        <p:txBody>
          <a:bodyPr vert="horz" lIns="45714" tIns="22857" rIns="45714" bIns="22857" rtlCol="0">
            <a:noAutofit/>
          </a:bodyPr>
          <a:lstStyle>
            <a:lvl1pPr marL="0" indent="0" algn="l" defTabSz="1828800" rtl="0" eaLnBrk="1" latinLnBrk="0" hangingPunct="1">
              <a:lnSpc>
                <a:spcPct val="150000"/>
              </a:lnSpc>
              <a:spcBef>
                <a:spcPts val="2000"/>
              </a:spcBef>
              <a:buFont typeface="Arial" panose="020B0604020202020204" pitchFamily="34" charset="0"/>
              <a:buNone/>
              <a:defRPr sz="3600" kern="1200">
                <a:solidFill>
                  <a:srgbClr val="0E4D52"/>
                </a:solidFill>
                <a:latin typeface="+mj-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342900" indent="-342900">
              <a:lnSpc>
                <a:spcPct val="100000"/>
              </a:lnSpc>
              <a:spcBef>
                <a:spcPts val="500"/>
              </a:spcBef>
              <a:buFont typeface="Arial" panose="020B0604020202020204" pitchFamily="34" charset="0"/>
              <a:buChar char="•"/>
            </a:pPr>
            <a:r>
              <a:rPr lang="ru-RU" sz="1800" b="1" dirty="0" smtClean="0">
                <a:solidFill>
                  <a:schemeClr val="tx1"/>
                </a:solidFill>
                <a:ea typeface="Open Sans" panose="020B0606030504020204" pitchFamily="34" charset="0"/>
                <a:cs typeface="Open Sans" panose="020B0606030504020204" pitchFamily="34" charset="0"/>
              </a:rPr>
              <a:t>План управления проектом</a:t>
            </a:r>
          </a:p>
          <a:p>
            <a:pPr marL="342900" indent="-342900">
              <a:lnSpc>
                <a:spcPct val="100000"/>
              </a:lnSpc>
              <a:spcBef>
                <a:spcPts val="500"/>
              </a:spcBef>
              <a:buFont typeface="Arial" panose="020B0604020202020204" pitchFamily="34" charset="0"/>
              <a:buChar char="•"/>
            </a:pPr>
            <a:r>
              <a:rPr lang="ru-RU" sz="1800" b="1" dirty="0" smtClean="0">
                <a:solidFill>
                  <a:schemeClr val="tx1"/>
                </a:solidFill>
                <a:ea typeface="Open Sans" panose="020B0606030504020204" pitchFamily="34" charset="0"/>
                <a:cs typeface="Open Sans" panose="020B0606030504020204" pitchFamily="34" charset="0"/>
              </a:rPr>
              <a:t>План вовлечения стейкхолдеров</a:t>
            </a:r>
          </a:p>
          <a:p>
            <a:pPr marL="342900" indent="-342900">
              <a:lnSpc>
                <a:spcPct val="100000"/>
              </a:lnSpc>
              <a:spcBef>
                <a:spcPts val="500"/>
              </a:spcBef>
              <a:buFont typeface="Arial" panose="020B0604020202020204" pitchFamily="34" charset="0"/>
              <a:buChar char="•"/>
            </a:pPr>
            <a:r>
              <a:rPr lang="ru-RU" sz="1800" b="1" dirty="0" smtClean="0">
                <a:solidFill>
                  <a:schemeClr val="tx1"/>
                </a:solidFill>
                <a:ea typeface="Open Sans" panose="020B0606030504020204" pitchFamily="34" charset="0"/>
                <a:cs typeface="Open Sans" panose="020B0606030504020204" pitchFamily="34" charset="0"/>
              </a:rPr>
              <a:t>Проектная команда</a:t>
            </a:r>
          </a:p>
          <a:p>
            <a:pPr marL="342900" indent="-342900">
              <a:lnSpc>
                <a:spcPct val="100000"/>
              </a:lnSpc>
              <a:spcBef>
                <a:spcPts val="500"/>
              </a:spcBef>
              <a:buFont typeface="Arial" panose="020B0604020202020204" pitchFamily="34" charset="0"/>
              <a:buChar char="•"/>
            </a:pPr>
            <a:endParaRPr lang="ru-RU" sz="2000" b="1" dirty="0" smtClean="0">
              <a:solidFill>
                <a:schemeClr val="tx1"/>
              </a:solidFill>
              <a:ea typeface="Open Sans" panose="020B0606030504020204" pitchFamily="34" charset="0"/>
              <a:cs typeface="Open Sans" panose="020B0606030504020204" pitchFamily="34" charset="0"/>
            </a:endParaRPr>
          </a:p>
          <a:p>
            <a:pPr marL="342900" indent="-342900">
              <a:lnSpc>
                <a:spcPct val="100000"/>
              </a:lnSpc>
              <a:spcBef>
                <a:spcPts val="500"/>
              </a:spcBef>
              <a:buFont typeface="Arial" panose="020B0604020202020204" pitchFamily="34" charset="0"/>
              <a:buChar char="•"/>
            </a:pPr>
            <a:endParaRPr lang="ru-RU" sz="2000" b="1" dirty="0">
              <a:solidFill>
                <a:schemeClr val="tx1"/>
              </a:solidFill>
              <a:ea typeface="Open Sans" panose="020B0606030504020204" pitchFamily="34" charset="0"/>
              <a:cs typeface="Open Sans" panose="020B0606030504020204" pitchFamily="34" charset="0"/>
            </a:endParaRPr>
          </a:p>
          <a:p>
            <a:pPr algn="ctr">
              <a:lnSpc>
                <a:spcPct val="100000"/>
              </a:lnSpc>
              <a:spcBef>
                <a:spcPts val="500"/>
              </a:spcBef>
            </a:pPr>
            <a:r>
              <a:rPr lang="ru-RU" sz="1800" b="1" dirty="0">
                <a:solidFill>
                  <a:schemeClr val="tx1"/>
                </a:solidFill>
                <a:ea typeface="Open Sans" panose="020B0606030504020204" pitchFamily="34" charset="0"/>
                <a:cs typeface="Open Sans" panose="020B0606030504020204" pitchFamily="34" charset="0"/>
              </a:rPr>
              <a:t>Вопросы-ответы</a:t>
            </a:r>
            <a:endParaRPr lang="en-US" sz="1800" b="1" dirty="0">
              <a:solidFill>
                <a:schemeClr val="tx1"/>
              </a:solidFill>
              <a:ea typeface="Open Sans" panose="020B0606030504020204" pitchFamily="34" charset="0"/>
              <a:cs typeface="Open Sans" panose="020B0606030504020204" pitchFamily="34" charset="0"/>
            </a:endParaRPr>
          </a:p>
        </p:txBody>
      </p:sp>
      <p:sp>
        <p:nvSpPr>
          <p:cNvPr id="20" name="Text Placeholder 35">
            <a:extLst>
              <a:ext uri="{FF2B5EF4-FFF2-40B4-BE49-F238E27FC236}">
                <a16:creationId xmlns:a16="http://schemas.microsoft.com/office/drawing/2014/main" id="{1D20A56E-3B72-4A5C-BBE9-ADEE236EC271}"/>
              </a:ext>
            </a:extLst>
          </p:cNvPr>
          <p:cNvSpPr txBox="1">
            <a:spLocks/>
          </p:cNvSpPr>
          <p:nvPr/>
        </p:nvSpPr>
        <p:spPr>
          <a:xfrm>
            <a:off x="8360229" y="1861369"/>
            <a:ext cx="1295885" cy="932567"/>
          </a:xfrm>
          <a:prstGeom prst="rect">
            <a:avLst/>
          </a:prstGeom>
          <a:solidFill>
            <a:schemeClr val="accent1"/>
          </a:solidFill>
        </p:spPr>
        <p:txBody>
          <a:bodyPr vert="horz" lIns="45714" tIns="22857" rIns="45714" bIns="22857" rtlCol="0" anchor="ctr">
            <a:noAutofit/>
          </a:bodyPr>
          <a:lstStyle>
            <a:lvl1pPr marL="0" indent="0" algn="r" defTabSz="1828800" rtl="0" eaLnBrk="1" latinLnBrk="0" hangingPunct="1">
              <a:lnSpc>
                <a:spcPct val="100000"/>
              </a:lnSpc>
              <a:spcBef>
                <a:spcPts val="2000"/>
              </a:spcBef>
              <a:buFont typeface="Arial" panose="020B0604020202020204" pitchFamily="34" charset="0"/>
              <a:buNone/>
              <a:defRPr sz="11500" kern="1200">
                <a:solidFill>
                  <a:srgbClr val="E4B9A6"/>
                </a:solidFill>
                <a:latin typeface="+mj-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spcBef>
                <a:spcPts val="0"/>
              </a:spcBef>
            </a:pPr>
            <a:r>
              <a:rPr lang="en-US" sz="1800" b="1" dirty="0">
                <a:solidFill>
                  <a:schemeClr val="bg1"/>
                </a:solidFill>
              </a:rPr>
              <a:t>1</a:t>
            </a:r>
            <a:r>
              <a:rPr lang="ru-RU" sz="1800" b="1" dirty="0">
                <a:solidFill>
                  <a:schemeClr val="bg1"/>
                </a:solidFill>
              </a:rPr>
              <a:t>2:20 -</a:t>
            </a:r>
            <a:r>
              <a:rPr lang="ru-RU" sz="1800" b="1" dirty="0" smtClean="0">
                <a:solidFill>
                  <a:schemeClr val="bg1"/>
                </a:solidFill>
              </a:rPr>
              <a:t>13:</a:t>
            </a:r>
            <a:r>
              <a:rPr lang="en-US" sz="1800" b="1" dirty="0" smtClean="0">
                <a:solidFill>
                  <a:schemeClr val="bg1"/>
                </a:solidFill>
              </a:rPr>
              <a:t>0</a:t>
            </a:r>
            <a:r>
              <a:rPr lang="ru-RU" sz="1800" b="1" dirty="0" smtClean="0">
                <a:solidFill>
                  <a:schemeClr val="bg1"/>
                </a:solidFill>
              </a:rPr>
              <a:t>0</a:t>
            </a:r>
            <a:endParaRPr lang="en-US" sz="1800" b="1" dirty="0">
              <a:solidFill>
                <a:schemeClr val="bg1"/>
              </a:solidFill>
            </a:endParaRPr>
          </a:p>
        </p:txBody>
      </p:sp>
      <p:sp>
        <p:nvSpPr>
          <p:cNvPr id="21" name="Text Placeholder 35">
            <a:extLst>
              <a:ext uri="{FF2B5EF4-FFF2-40B4-BE49-F238E27FC236}">
                <a16:creationId xmlns:a16="http://schemas.microsoft.com/office/drawing/2014/main" id="{96E9874D-39AE-4707-9436-0F28CA4C6708}"/>
              </a:ext>
            </a:extLst>
          </p:cNvPr>
          <p:cNvSpPr txBox="1">
            <a:spLocks/>
          </p:cNvSpPr>
          <p:nvPr/>
        </p:nvSpPr>
        <p:spPr>
          <a:xfrm>
            <a:off x="276237" y="4845009"/>
            <a:ext cx="1388383" cy="932567"/>
          </a:xfrm>
          <a:prstGeom prst="rect">
            <a:avLst/>
          </a:prstGeom>
          <a:solidFill>
            <a:schemeClr val="accent1"/>
          </a:solidFill>
        </p:spPr>
        <p:txBody>
          <a:bodyPr vert="horz" lIns="45714" tIns="22857" rIns="45714" bIns="22857" rtlCol="0" anchor="ctr">
            <a:noAutofit/>
          </a:bodyPr>
          <a:lstStyle>
            <a:lvl1pPr marL="0" indent="0" algn="r" defTabSz="1828800" rtl="0" eaLnBrk="1" latinLnBrk="0" hangingPunct="1">
              <a:lnSpc>
                <a:spcPct val="100000"/>
              </a:lnSpc>
              <a:spcBef>
                <a:spcPts val="2000"/>
              </a:spcBef>
              <a:buFont typeface="Arial" panose="020B0604020202020204" pitchFamily="34" charset="0"/>
              <a:buNone/>
              <a:defRPr sz="11500" kern="1200">
                <a:solidFill>
                  <a:srgbClr val="E4B9A6"/>
                </a:solidFill>
                <a:latin typeface="+mj-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spcBef>
                <a:spcPts val="0"/>
              </a:spcBef>
            </a:pPr>
            <a:r>
              <a:rPr lang="en-US" sz="1800" b="1" dirty="0">
                <a:solidFill>
                  <a:schemeClr val="bg1"/>
                </a:solidFill>
              </a:rPr>
              <a:t>1</a:t>
            </a:r>
            <a:r>
              <a:rPr lang="ru-RU" sz="1800" b="1" dirty="0">
                <a:solidFill>
                  <a:schemeClr val="bg1"/>
                </a:solidFill>
              </a:rPr>
              <a:t>1:00 - 11:10</a:t>
            </a:r>
            <a:endParaRPr lang="en-US" sz="1800" b="1" dirty="0">
              <a:solidFill>
                <a:schemeClr val="bg1"/>
              </a:solidFill>
            </a:endParaRPr>
          </a:p>
        </p:txBody>
      </p:sp>
      <p:sp>
        <p:nvSpPr>
          <p:cNvPr id="22" name="Textfeld 43">
            <a:extLst>
              <a:ext uri="{FF2B5EF4-FFF2-40B4-BE49-F238E27FC236}">
                <a16:creationId xmlns:a16="http://schemas.microsoft.com/office/drawing/2014/main" id="{F39C76D7-CB3B-4DED-83FF-AB8A282908BE}"/>
              </a:ext>
            </a:extLst>
          </p:cNvPr>
          <p:cNvSpPr txBox="1"/>
          <p:nvPr/>
        </p:nvSpPr>
        <p:spPr>
          <a:xfrm>
            <a:off x="1723392" y="5153083"/>
            <a:ext cx="2328869" cy="400110"/>
          </a:xfrm>
          <a:prstGeom prst="rect">
            <a:avLst/>
          </a:prstGeom>
          <a:noFill/>
        </p:spPr>
        <p:txBody>
          <a:bodyPr wrap="square">
            <a:spAutoFit/>
          </a:bodyPr>
          <a:lstStyle/>
          <a:p>
            <a:pPr algn="just">
              <a:spcBef>
                <a:spcPts val="500"/>
              </a:spcBef>
            </a:pPr>
            <a:r>
              <a:rPr lang="ru-RU" sz="2000" b="1" dirty="0">
                <a:latin typeface="+mj-lt"/>
                <a:ea typeface="Roboto" panose="02000000000000000000" pitchFamily="2" charset="0"/>
                <a:cs typeface="Open Sans" panose="020B0606030504020204" pitchFamily="34" charset="0"/>
              </a:rPr>
              <a:t>Перерыв 10 мин</a:t>
            </a:r>
            <a:endParaRPr lang="en-US" sz="2000" b="1" dirty="0">
              <a:latin typeface="+mj-lt"/>
              <a:ea typeface="Roboto" panose="02000000000000000000" pitchFamily="2" charset="0"/>
              <a:cs typeface="Open Sans" panose="020B0606030504020204" pitchFamily="34" charset="0"/>
            </a:endParaRPr>
          </a:p>
        </p:txBody>
      </p:sp>
      <p:sp>
        <p:nvSpPr>
          <p:cNvPr id="23" name="Text Placeholder 35">
            <a:extLst>
              <a:ext uri="{FF2B5EF4-FFF2-40B4-BE49-F238E27FC236}">
                <a16:creationId xmlns:a16="http://schemas.microsoft.com/office/drawing/2014/main" id="{7CB273BF-89DF-41CF-9BE1-5E2C918524F2}"/>
              </a:ext>
            </a:extLst>
          </p:cNvPr>
          <p:cNvSpPr txBox="1">
            <a:spLocks/>
          </p:cNvSpPr>
          <p:nvPr/>
        </p:nvSpPr>
        <p:spPr>
          <a:xfrm>
            <a:off x="4370688" y="4842767"/>
            <a:ext cx="1308205" cy="932567"/>
          </a:xfrm>
          <a:prstGeom prst="rect">
            <a:avLst/>
          </a:prstGeom>
          <a:solidFill>
            <a:schemeClr val="accent1"/>
          </a:solidFill>
        </p:spPr>
        <p:txBody>
          <a:bodyPr vert="horz" lIns="45714" tIns="22857" rIns="45714" bIns="22857" rtlCol="0" anchor="ctr">
            <a:noAutofit/>
          </a:bodyPr>
          <a:lstStyle>
            <a:lvl1pPr marL="0" indent="0" algn="r" defTabSz="1828800" rtl="0" eaLnBrk="1" latinLnBrk="0" hangingPunct="1">
              <a:lnSpc>
                <a:spcPct val="100000"/>
              </a:lnSpc>
              <a:spcBef>
                <a:spcPts val="2000"/>
              </a:spcBef>
              <a:buFont typeface="Arial" panose="020B0604020202020204" pitchFamily="34" charset="0"/>
              <a:buNone/>
              <a:defRPr sz="11500" kern="1200">
                <a:solidFill>
                  <a:srgbClr val="E4B9A6"/>
                </a:solidFill>
                <a:latin typeface="+mj-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spcBef>
                <a:spcPts val="0"/>
              </a:spcBef>
            </a:pPr>
            <a:r>
              <a:rPr lang="en-US" sz="1800" b="1" dirty="0">
                <a:solidFill>
                  <a:schemeClr val="bg1"/>
                </a:solidFill>
              </a:rPr>
              <a:t>1</a:t>
            </a:r>
            <a:r>
              <a:rPr lang="ru-RU" sz="1800" b="1" dirty="0">
                <a:solidFill>
                  <a:schemeClr val="bg1"/>
                </a:solidFill>
              </a:rPr>
              <a:t>2:10 -12:20</a:t>
            </a:r>
            <a:endParaRPr lang="en-US" sz="1800" b="1" dirty="0">
              <a:solidFill>
                <a:schemeClr val="bg1"/>
              </a:solidFill>
            </a:endParaRPr>
          </a:p>
        </p:txBody>
      </p:sp>
      <p:sp>
        <p:nvSpPr>
          <p:cNvPr id="24" name="Textfeld 43">
            <a:extLst>
              <a:ext uri="{FF2B5EF4-FFF2-40B4-BE49-F238E27FC236}">
                <a16:creationId xmlns:a16="http://schemas.microsoft.com/office/drawing/2014/main" id="{F39C76D7-CB3B-4DED-83FF-AB8A282908BE}"/>
              </a:ext>
            </a:extLst>
          </p:cNvPr>
          <p:cNvSpPr txBox="1"/>
          <p:nvPr/>
        </p:nvSpPr>
        <p:spPr>
          <a:xfrm>
            <a:off x="5779819" y="5108995"/>
            <a:ext cx="2328869" cy="400110"/>
          </a:xfrm>
          <a:prstGeom prst="rect">
            <a:avLst/>
          </a:prstGeom>
          <a:noFill/>
        </p:spPr>
        <p:txBody>
          <a:bodyPr wrap="square">
            <a:spAutoFit/>
          </a:bodyPr>
          <a:lstStyle/>
          <a:p>
            <a:pPr algn="just">
              <a:spcBef>
                <a:spcPts val="500"/>
              </a:spcBef>
            </a:pPr>
            <a:r>
              <a:rPr lang="ru-RU" sz="2000" b="1" dirty="0">
                <a:latin typeface="+mj-lt"/>
                <a:ea typeface="Roboto" panose="02000000000000000000" pitchFamily="2" charset="0"/>
                <a:cs typeface="Open Sans" panose="020B0606030504020204" pitchFamily="34" charset="0"/>
              </a:rPr>
              <a:t>Перерыв 10 мин</a:t>
            </a:r>
            <a:endParaRPr lang="en-US" sz="2000" b="1" dirty="0">
              <a:latin typeface="+mj-lt"/>
              <a:ea typeface="Roboto" panose="02000000000000000000" pitchFamily="2" charset="0"/>
              <a:cs typeface="Open Sans" panose="020B0606030504020204" pitchFamily="34" charset="0"/>
            </a:endParaRPr>
          </a:p>
        </p:txBody>
      </p:sp>
      <p:sp>
        <p:nvSpPr>
          <p:cNvPr id="25" name="Text Placeholder 35">
            <a:extLst>
              <a:ext uri="{FF2B5EF4-FFF2-40B4-BE49-F238E27FC236}">
                <a16:creationId xmlns:a16="http://schemas.microsoft.com/office/drawing/2014/main" id="{7CB273BF-89DF-41CF-9BE1-5E2C918524F2}"/>
              </a:ext>
            </a:extLst>
          </p:cNvPr>
          <p:cNvSpPr txBox="1">
            <a:spLocks/>
          </p:cNvSpPr>
          <p:nvPr/>
        </p:nvSpPr>
        <p:spPr>
          <a:xfrm>
            <a:off x="8347909" y="4837713"/>
            <a:ext cx="1308205" cy="932567"/>
          </a:xfrm>
          <a:prstGeom prst="rect">
            <a:avLst/>
          </a:prstGeom>
          <a:solidFill>
            <a:schemeClr val="accent1"/>
          </a:solidFill>
        </p:spPr>
        <p:txBody>
          <a:bodyPr vert="horz" lIns="45714" tIns="22857" rIns="45714" bIns="22857" rtlCol="0" anchor="ctr">
            <a:noAutofit/>
          </a:bodyPr>
          <a:lstStyle>
            <a:lvl1pPr marL="0" indent="0" algn="r" defTabSz="1828800" rtl="0" eaLnBrk="1" latinLnBrk="0" hangingPunct="1">
              <a:lnSpc>
                <a:spcPct val="100000"/>
              </a:lnSpc>
              <a:spcBef>
                <a:spcPts val="2000"/>
              </a:spcBef>
              <a:buFont typeface="Arial" panose="020B0604020202020204" pitchFamily="34" charset="0"/>
              <a:buNone/>
              <a:defRPr sz="11500" kern="1200">
                <a:solidFill>
                  <a:srgbClr val="E4B9A6"/>
                </a:solidFill>
                <a:latin typeface="+mj-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ctr">
              <a:spcBef>
                <a:spcPts val="0"/>
              </a:spcBef>
            </a:pPr>
            <a:r>
              <a:rPr lang="en-US" sz="1800" b="1" dirty="0">
                <a:solidFill>
                  <a:schemeClr val="bg1"/>
                </a:solidFill>
              </a:rPr>
              <a:t>1</a:t>
            </a:r>
            <a:r>
              <a:rPr lang="ru-RU" sz="1800" b="1" dirty="0" smtClean="0">
                <a:solidFill>
                  <a:schemeClr val="bg1"/>
                </a:solidFill>
              </a:rPr>
              <a:t>3:</a:t>
            </a:r>
            <a:r>
              <a:rPr lang="en-US" sz="1800" b="1" dirty="0" smtClean="0">
                <a:solidFill>
                  <a:schemeClr val="bg1"/>
                </a:solidFill>
              </a:rPr>
              <a:t>0</a:t>
            </a:r>
            <a:r>
              <a:rPr lang="ru-RU" sz="1800" b="1" dirty="0" smtClean="0">
                <a:solidFill>
                  <a:schemeClr val="bg1"/>
                </a:solidFill>
              </a:rPr>
              <a:t>0</a:t>
            </a:r>
            <a:endParaRPr lang="en-US" sz="1800" b="1" dirty="0">
              <a:solidFill>
                <a:schemeClr val="bg1"/>
              </a:solidFill>
            </a:endParaRPr>
          </a:p>
        </p:txBody>
      </p:sp>
      <p:sp>
        <p:nvSpPr>
          <p:cNvPr id="26" name="Textfeld 43">
            <a:extLst>
              <a:ext uri="{FF2B5EF4-FFF2-40B4-BE49-F238E27FC236}">
                <a16:creationId xmlns:a16="http://schemas.microsoft.com/office/drawing/2014/main" id="{F39C76D7-CB3B-4DED-83FF-AB8A282908BE}"/>
              </a:ext>
            </a:extLst>
          </p:cNvPr>
          <p:cNvSpPr txBox="1"/>
          <p:nvPr/>
        </p:nvSpPr>
        <p:spPr>
          <a:xfrm>
            <a:off x="9863131" y="5108995"/>
            <a:ext cx="2328869" cy="400110"/>
          </a:xfrm>
          <a:prstGeom prst="rect">
            <a:avLst/>
          </a:prstGeom>
          <a:noFill/>
        </p:spPr>
        <p:txBody>
          <a:bodyPr wrap="square">
            <a:spAutoFit/>
          </a:bodyPr>
          <a:lstStyle/>
          <a:p>
            <a:pPr algn="just">
              <a:spcBef>
                <a:spcPts val="500"/>
              </a:spcBef>
            </a:pPr>
            <a:r>
              <a:rPr lang="ru-RU" sz="2000" b="1" dirty="0">
                <a:latin typeface="+mj-lt"/>
                <a:ea typeface="Roboto" panose="02000000000000000000" pitchFamily="2" charset="0"/>
                <a:cs typeface="Open Sans" panose="020B0606030504020204" pitchFamily="34" charset="0"/>
              </a:rPr>
              <a:t>Завершение дня</a:t>
            </a:r>
            <a:endParaRPr lang="en-US" sz="2000" b="1" dirty="0">
              <a:latin typeface="+mj-lt"/>
              <a:ea typeface="Roboto" panose="02000000000000000000" pitchFamily="2" charset="0"/>
              <a:cs typeface="Open Sans" panose="020B0606030504020204" pitchFamily="34" charset="0"/>
            </a:endParaRPr>
          </a:p>
        </p:txBody>
      </p:sp>
    </p:spTree>
    <p:extLst>
      <p:ext uri="{BB962C8B-B14F-4D97-AF65-F5344CB8AC3E}">
        <p14:creationId xmlns:p14="http://schemas.microsoft.com/office/powerpoint/2010/main" val="2513611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937398" y="365751"/>
            <a:ext cx="11106055" cy="75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5000"/>
              </a:lnSpc>
              <a:spcBef>
                <a:spcPct val="0"/>
              </a:spcBef>
              <a:spcAft>
                <a:spcPct val="0"/>
              </a:spcAft>
              <a:defRPr sz="3100">
                <a:solidFill>
                  <a:srgbClr val="1F497D"/>
                </a:solidFill>
                <a:latin typeface="+mj-lt"/>
                <a:ea typeface="ＭＳ Ｐゴシック" charset="0"/>
                <a:cs typeface="ＭＳ Ｐゴシック" charset="0"/>
              </a:defRPr>
            </a:lvl1pPr>
            <a:lvl2pPr algn="l" rtl="0" eaLnBrk="0" fontAlgn="base" hangingPunct="0">
              <a:lnSpc>
                <a:spcPct val="95000"/>
              </a:lnSpc>
              <a:spcBef>
                <a:spcPct val="0"/>
              </a:spcBef>
              <a:spcAft>
                <a:spcPct val="0"/>
              </a:spcAft>
              <a:defRPr sz="3100">
                <a:solidFill>
                  <a:srgbClr val="1F497D"/>
                </a:solidFill>
                <a:latin typeface="Arial" charset="0"/>
                <a:ea typeface="ＭＳ Ｐゴシック" charset="0"/>
                <a:cs typeface="ＭＳ Ｐゴシック" charset="0"/>
              </a:defRPr>
            </a:lvl2pPr>
            <a:lvl3pPr algn="l" rtl="0" eaLnBrk="0" fontAlgn="base" hangingPunct="0">
              <a:lnSpc>
                <a:spcPct val="95000"/>
              </a:lnSpc>
              <a:spcBef>
                <a:spcPct val="0"/>
              </a:spcBef>
              <a:spcAft>
                <a:spcPct val="0"/>
              </a:spcAft>
              <a:defRPr sz="3100">
                <a:solidFill>
                  <a:srgbClr val="1F497D"/>
                </a:solidFill>
                <a:latin typeface="Arial" charset="0"/>
                <a:ea typeface="ＭＳ Ｐゴシック" charset="0"/>
                <a:cs typeface="ＭＳ Ｐゴシック" charset="0"/>
              </a:defRPr>
            </a:lvl3pPr>
            <a:lvl4pPr algn="l" rtl="0" eaLnBrk="0" fontAlgn="base" hangingPunct="0">
              <a:lnSpc>
                <a:spcPct val="95000"/>
              </a:lnSpc>
              <a:spcBef>
                <a:spcPct val="0"/>
              </a:spcBef>
              <a:spcAft>
                <a:spcPct val="0"/>
              </a:spcAft>
              <a:defRPr sz="3100">
                <a:solidFill>
                  <a:srgbClr val="1F497D"/>
                </a:solidFill>
                <a:latin typeface="Arial" charset="0"/>
                <a:ea typeface="ＭＳ Ｐゴシック" charset="0"/>
                <a:cs typeface="ＭＳ Ｐゴシック" charset="0"/>
              </a:defRPr>
            </a:lvl4pPr>
            <a:lvl5pPr algn="l" rtl="0" eaLnBrk="0" fontAlgn="base" hangingPunct="0">
              <a:lnSpc>
                <a:spcPct val="95000"/>
              </a:lnSpc>
              <a:spcBef>
                <a:spcPct val="0"/>
              </a:spcBef>
              <a:spcAft>
                <a:spcPct val="0"/>
              </a:spcAft>
              <a:defRPr sz="3100">
                <a:solidFill>
                  <a:srgbClr val="1F497D"/>
                </a:solidFill>
                <a:latin typeface="Arial" charset="0"/>
                <a:ea typeface="ＭＳ Ｐゴシック" charset="0"/>
                <a:cs typeface="ＭＳ Ｐゴシック" charset="0"/>
              </a:defRPr>
            </a:lvl5pPr>
            <a:lvl6pPr marL="457200" algn="l" rtl="0" eaLnBrk="0" fontAlgn="base" hangingPunct="0">
              <a:lnSpc>
                <a:spcPct val="95000"/>
              </a:lnSpc>
              <a:spcBef>
                <a:spcPct val="0"/>
              </a:spcBef>
              <a:spcAft>
                <a:spcPct val="0"/>
              </a:spcAft>
              <a:defRPr sz="3100">
                <a:solidFill>
                  <a:srgbClr val="CC0000"/>
                </a:solidFill>
                <a:latin typeface="Arial" charset="0"/>
              </a:defRPr>
            </a:lvl6pPr>
            <a:lvl7pPr marL="914400" algn="l" rtl="0" eaLnBrk="0" fontAlgn="base" hangingPunct="0">
              <a:lnSpc>
                <a:spcPct val="95000"/>
              </a:lnSpc>
              <a:spcBef>
                <a:spcPct val="0"/>
              </a:spcBef>
              <a:spcAft>
                <a:spcPct val="0"/>
              </a:spcAft>
              <a:defRPr sz="3100">
                <a:solidFill>
                  <a:srgbClr val="CC0000"/>
                </a:solidFill>
                <a:latin typeface="Arial" charset="0"/>
              </a:defRPr>
            </a:lvl7pPr>
            <a:lvl8pPr marL="1371600" algn="l" rtl="0" eaLnBrk="0" fontAlgn="base" hangingPunct="0">
              <a:lnSpc>
                <a:spcPct val="95000"/>
              </a:lnSpc>
              <a:spcBef>
                <a:spcPct val="0"/>
              </a:spcBef>
              <a:spcAft>
                <a:spcPct val="0"/>
              </a:spcAft>
              <a:defRPr sz="3100">
                <a:solidFill>
                  <a:srgbClr val="CC0000"/>
                </a:solidFill>
                <a:latin typeface="Arial" charset="0"/>
              </a:defRPr>
            </a:lvl8pPr>
            <a:lvl9pPr marL="1828800" algn="l" rtl="0" eaLnBrk="0" fontAlgn="base" hangingPunct="0">
              <a:lnSpc>
                <a:spcPct val="95000"/>
              </a:lnSpc>
              <a:spcBef>
                <a:spcPct val="0"/>
              </a:spcBef>
              <a:spcAft>
                <a:spcPct val="0"/>
              </a:spcAft>
              <a:defRPr sz="3100">
                <a:solidFill>
                  <a:srgbClr val="CC0000"/>
                </a:solidFill>
                <a:latin typeface="Arial" charset="0"/>
              </a:defRPr>
            </a:lvl9pPr>
          </a:lstStyle>
          <a:p>
            <a:r>
              <a:rPr lang="ru-RU" sz="4000" b="1" dirty="0">
                <a:solidFill>
                  <a:schemeClr val="tx1"/>
                </a:solidFill>
              </a:rPr>
              <a:t>Обзор этапа идентификации проекта и скрининга</a:t>
            </a:r>
            <a:endParaRPr lang="en-GB" sz="4000" b="1" dirty="0">
              <a:solidFill>
                <a:schemeClr val="tx1"/>
              </a:solidFill>
            </a:endParaRPr>
          </a:p>
        </p:txBody>
      </p:sp>
      <p:sp>
        <p:nvSpPr>
          <p:cNvPr id="12" name="TextBox 11"/>
          <p:cNvSpPr txBox="1"/>
          <p:nvPr/>
        </p:nvSpPr>
        <p:spPr>
          <a:xfrm>
            <a:off x="1667884" y="3028818"/>
            <a:ext cx="1437044" cy="962987"/>
          </a:xfrm>
          <a:prstGeom prst="rect">
            <a:avLst/>
          </a:prstGeom>
          <a:noFill/>
        </p:spPr>
        <p:txBody>
          <a:bodyPr wrap="square" rtlCol="0">
            <a:spAutoFit/>
          </a:bodyPr>
          <a:lstStyle/>
          <a:p>
            <a:pPr algn="ctr"/>
            <a:r>
              <a:rPr lang="ru-RU" sz="1400" dirty="0">
                <a:solidFill>
                  <a:schemeClr val="bg1"/>
                </a:solidFill>
              </a:rPr>
              <a:t>Анализ потребностей</a:t>
            </a:r>
          </a:p>
          <a:p>
            <a:pPr algn="ctr"/>
            <a:r>
              <a:rPr lang="ru-RU" sz="1400" dirty="0">
                <a:solidFill>
                  <a:schemeClr val="bg1"/>
                </a:solidFill>
              </a:rPr>
              <a:t> и вариантов: выбор проекта</a:t>
            </a:r>
            <a:endParaRPr lang="en-US" sz="1400" dirty="0">
              <a:solidFill>
                <a:schemeClr val="bg1"/>
              </a:solidFill>
            </a:endParaRPr>
          </a:p>
        </p:txBody>
      </p:sp>
      <p:sp>
        <p:nvSpPr>
          <p:cNvPr id="13" name="TextBox 12"/>
          <p:cNvSpPr txBox="1"/>
          <p:nvPr/>
        </p:nvSpPr>
        <p:spPr>
          <a:xfrm>
            <a:off x="3356123" y="2922621"/>
            <a:ext cx="1428223" cy="1180436"/>
          </a:xfrm>
          <a:prstGeom prst="rect">
            <a:avLst/>
          </a:prstGeom>
          <a:noFill/>
        </p:spPr>
        <p:txBody>
          <a:bodyPr wrap="square" rtlCol="0">
            <a:spAutoFit/>
          </a:bodyPr>
          <a:lstStyle/>
          <a:p>
            <a:pPr algn="ctr"/>
            <a:r>
              <a:rPr lang="ru-RU" sz="1400" dirty="0">
                <a:solidFill>
                  <a:schemeClr val="bg1"/>
                </a:solidFill>
              </a:rPr>
              <a:t>Определение сферы применения проекта и сбор информации</a:t>
            </a:r>
            <a:endParaRPr lang="en-US" sz="1400" dirty="0">
              <a:solidFill>
                <a:schemeClr val="bg1"/>
              </a:solidFill>
            </a:endParaRPr>
          </a:p>
        </p:txBody>
      </p:sp>
      <p:sp>
        <p:nvSpPr>
          <p:cNvPr id="14" name="TextBox 13"/>
          <p:cNvSpPr txBox="1"/>
          <p:nvPr/>
        </p:nvSpPr>
        <p:spPr>
          <a:xfrm>
            <a:off x="4860787" y="3041702"/>
            <a:ext cx="1302156" cy="962987"/>
          </a:xfrm>
          <a:prstGeom prst="rect">
            <a:avLst/>
          </a:prstGeom>
          <a:noFill/>
        </p:spPr>
        <p:txBody>
          <a:bodyPr wrap="square" rtlCol="0">
            <a:spAutoFit/>
          </a:bodyPr>
          <a:lstStyle/>
          <a:p>
            <a:pPr algn="ctr"/>
            <a:r>
              <a:rPr lang="ru-RU" sz="1400" dirty="0">
                <a:solidFill>
                  <a:schemeClr val="bg1"/>
                </a:solidFill>
              </a:rPr>
              <a:t>Предварит. анализ эконом. Осущест-ти</a:t>
            </a:r>
            <a:endParaRPr lang="en-US" sz="1400" dirty="0">
              <a:solidFill>
                <a:schemeClr val="bg1"/>
              </a:solidFill>
            </a:endParaRPr>
          </a:p>
        </p:txBody>
      </p:sp>
      <p:sp>
        <p:nvSpPr>
          <p:cNvPr id="16" name="TextBox 15"/>
          <p:cNvSpPr txBox="1"/>
          <p:nvPr/>
        </p:nvSpPr>
        <p:spPr>
          <a:xfrm>
            <a:off x="7650360" y="3031346"/>
            <a:ext cx="1314685" cy="962987"/>
          </a:xfrm>
          <a:prstGeom prst="rect">
            <a:avLst/>
          </a:prstGeom>
          <a:noFill/>
        </p:spPr>
        <p:txBody>
          <a:bodyPr wrap="square" rtlCol="0">
            <a:spAutoFit/>
          </a:bodyPr>
          <a:lstStyle/>
          <a:p>
            <a:pPr algn="ctr"/>
            <a:r>
              <a:rPr lang="ru-RU" sz="1400" dirty="0">
                <a:solidFill>
                  <a:schemeClr val="bg1"/>
                </a:solidFill>
              </a:rPr>
              <a:t>Готовность проекта: План управления проектом</a:t>
            </a:r>
            <a:endParaRPr lang="en-US" sz="1400" dirty="0">
              <a:solidFill>
                <a:schemeClr val="bg1"/>
              </a:solidFill>
            </a:endParaRPr>
          </a:p>
        </p:txBody>
      </p:sp>
      <p:sp>
        <p:nvSpPr>
          <p:cNvPr id="17" name="TextBox 16"/>
          <p:cNvSpPr txBox="1"/>
          <p:nvPr/>
        </p:nvSpPr>
        <p:spPr>
          <a:xfrm>
            <a:off x="8920441" y="2921620"/>
            <a:ext cx="1546837" cy="1180436"/>
          </a:xfrm>
          <a:prstGeom prst="rect">
            <a:avLst/>
          </a:prstGeom>
          <a:noFill/>
        </p:spPr>
        <p:txBody>
          <a:bodyPr wrap="square" rtlCol="0">
            <a:spAutoFit/>
          </a:bodyPr>
          <a:lstStyle/>
          <a:p>
            <a:pPr algn="ctr"/>
            <a:r>
              <a:rPr lang="ru-RU" sz="1400" dirty="0">
                <a:solidFill>
                  <a:schemeClr val="bg1"/>
                </a:solidFill>
              </a:rPr>
              <a:t>Отчет по оценке проекта: Решение о переходе на следующий этап</a:t>
            </a:r>
            <a:endParaRPr lang="en-US" sz="1400" dirty="0">
              <a:solidFill>
                <a:schemeClr val="bg1"/>
              </a:solidFill>
            </a:endParaRPr>
          </a:p>
        </p:txBody>
      </p:sp>
      <p:sp>
        <p:nvSpPr>
          <p:cNvPr id="18" name="Rechteck 17">
            <a:extLst>
              <a:ext uri="{FF2B5EF4-FFF2-40B4-BE49-F238E27FC236}">
                <a16:creationId xmlns:a16="http://schemas.microsoft.com/office/drawing/2014/main" id="{833DCC40-399E-470A-8180-F93B0A57C2FB}"/>
              </a:ext>
            </a:extLst>
          </p:cNvPr>
          <p:cNvSpPr/>
          <p:nvPr/>
        </p:nvSpPr>
        <p:spPr>
          <a:xfrm>
            <a:off x="0" y="6789807"/>
            <a:ext cx="12620168" cy="8225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19" name="Rechteck 18">
            <a:extLst>
              <a:ext uri="{FF2B5EF4-FFF2-40B4-BE49-F238E27FC236}">
                <a16:creationId xmlns:a16="http://schemas.microsoft.com/office/drawing/2014/main" id="{5E6AF55C-DDD9-4784-AE73-8EF7CEED9F9C}"/>
              </a:ext>
            </a:extLst>
          </p:cNvPr>
          <p:cNvSpPr/>
          <p:nvPr/>
        </p:nvSpPr>
        <p:spPr>
          <a:xfrm>
            <a:off x="0" y="26964"/>
            <a:ext cx="12620168" cy="8225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cxnSp>
        <p:nvCxnSpPr>
          <p:cNvPr id="20" name="Gerader Verbinder 19">
            <a:extLst>
              <a:ext uri="{FF2B5EF4-FFF2-40B4-BE49-F238E27FC236}">
                <a16:creationId xmlns:a16="http://schemas.microsoft.com/office/drawing/2014/main" id="{685ED550-16B1-45D6-AEB7-0B6D4A15564C}"/>
              </a:ext>
            </a:extLst>
          </p:cNvPr>
          <p:cNvCxnSpPr>
            <a:cxnSpLocks/>
          </p:cNvCxnSpPr>
          <p:nvPr/>
        </p:nvCxnSpPr>
        <p:spPr>
          <a:xfrm flipH="1" flipV="1">
            <a:off x="937398" y="436774"/>
            <a:ext cx="10593781" cy="41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34DCA80E-656D-4E49-9662-2D62E4B7D3B7}"/>
              </a:ext>
            </a:extLst>
          </p:cNvPr>
          <p:cNvCxnSpPr>
            <a:cxnSpLocks/>
          </p:cNvCxnSpPr>
          <p:nvPr/>
        </p:nvCxnSpPr>
        <p:spPr>
          <a:xfrm flipH="1">
            <a:off x="937399" y="1022610"/>
            <a:ext cx="1059378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22" name="Content Placeholder 5"/>
          <p:cNvGraphicFramePr>
            <a:graphicFrameLocks noGrp="1"/>
          </p:cNvGraphicFramePr>
          <p:nvPr>
            <p:ph sz="half" idx="4294967295"/>
            <p:extLst>
              <p:ext uri="{D42A27DB-BD31-4B8C-83A1-F6EECF244321}">
                <p14:modId xmlns:p14="http://schemas.microsoft.com/office/powerpoint/2010/main" val="611878545"/>
              </p:ext>
            </p:extLst>
          </p:nvPr>
        </p:nvGraphicFramePr>
        <p:xfrm>
          <a:off x="614145" y="973286"/>
          <a:ext cx="11577855" cy="1662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p:cNvGraphicFramePr/>
          <p:nvPr>
            <p:extLst>
              <p:ext uri="{D42A27DB-BD31-4B8C-83A1-F6EECF244321}">
                <p14:modId xmlns:p14="http://schemas.microsoft.com/office/powerpoint/2010/main" val="2205036658"/>
              </p:ext>
            </p:extLst>
          </p:nvPr>
        </p:nvGraphicFramePr>
        <p:xfrm>
          <a:off x="1376145" y="2613269"/>
          <a:ext cx="7118150" cy="4038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17932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1694484" y="2471915"/>
            <a:ext cx="8458200" cy="3507896"/>
          </a:xfrm>
          <a:prstGeom prst="rect">
            <a:avLst/>
          </a:prstGeom>
          <a:solidFill>
            <a:schemeClr val="accent1">
              <a:lumMod val="20000"/>
              <a:lumOff val="80000"/>
            </a:scheme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b="1" dirty="0">
              <a:latin typeface="+mj-lt"/>
            </a:endParaRPr>
          </a:p>
        </p:txBody>
      </p:sp>
      <p:sp>
        <p:nvSpPr>
          <p:cNvPr id="2" name="Title 1"/>
          <p:cNvSpPr>
            <a:spLocks noGrp="1"/>
          </p:cNvSpPr>
          <p:nvPr>
            <p:ph type="title"/>
          </p:nvPr>
        </p:nvSpPr>
        <p:spPr>
          <a:xfrm>
            <a:off x="1197367" y="647701"/>
            <a:ext cx="9506724" cy="1143000"/>
          </a:xfrm>
        </p:spPr>
        <p:txBody>
          <a:bodyPr>
            <a:normAutofit fontScale="90000"/>
          </a:bodyPr>
          <a:lstStyle/>
          <a:p>
            <a:pPr algn="ctr"/>
            <a:r>
              <a:rPr lang="ru-RU" dirty="0"/>
              <a:t>Определение потребностей общества: </a:t>
            </a:r>
            <a:r>
              <a:rPr lang="de-DE" dirty="0"/>
              <a:t/>
            </a:r>
            <a:br>
              <a:rPr lang="de-DE" dirty="0"/>
            </a:br>
            <a:r>
              <a:rPr lang="ru-RU" dirty="0"/>
              <a:t>маршрут попадания в проектную трубу</a:t>
            </a:r>
            <a:endParaRPr lang="en-GB" dirty="0"/>
          </a:p>
        </p:txBody>
      </p:sp>
      <p:sp>
        <p:nvSpPr>
          <p:cNvPr id="5" name="Chevron 4"/>
          <p:cNvSpPr/>
          <p:nvPr/>
        </p:nvSpPr>
        <p:spPr bwMode="auto">
          <a:xfrm>
            <a:off x="7663372" y="3490328"/>
            <a:ext cx="2413000" cy="1676400"/>
          </a:xfrm>
          <a:prstGeom prst="chevro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b="1">
              <a:latin typeface="+mj-lt"/>
            </a:endParaRPr>
          </a:p>
        </p:txBody>
      </p:sp>
      <p:sp>
        <p:nvSpPr>
          <p:cNvPr id="6" name="TextBox 5"/>
          <p:cNvSpPr txBox="1"/>
          <p:nvPr/>
        </p:nvSpPr>
        <p:spPr>
          <a:xfrm>
            <a:off x="8023995" y="3603578"/>
            <a:ext cx="1568500" cy="1384995"/>
          </a:xfrm>
          <a:prstGeom prst="rect">
            <a:avLst/>
          </a:prstGeom>
          <a:noFill/>
        </p:spPr>
        <p:txBody>
          <a:bodyPr wrap="square" rtlCol="0">
            <a:spAutoFit/>
          </a:bodyPr>
          <a:lstStyle/>
          <a:p>
            <a:pPr algn="ctr"/>
            <a:r>
              <a:rPr lang="ru-RU" sz="1400" dirty="0">
                <a:solidFill>
                  <a:schemeClr val="bg1"/>
                </a:solidFill>
                <a:latin typeface="+mj-lt"/>
              </a:rPr>
              <a:t>Общий процесс для всех проектов, которые попадают в проектную трубу</a:t>
            </a:r>
            <a:endParaRPr lang="en-US" sz="1400" dirty="0">
              <a:solidFill>
                <a:schemeClr val="bg1"/>
              </a:solidFill>
              <a:latin typeface="+mj-lt"/>
            </a:endParaRPr>
          </a:p>
        </p:txBody>
      </p:sp>
      <p:sp>
        <p:nvSpPr>
          <p:cNvPr id="7" name="Chevron 6"/>
          <p:cNvSpPr/>
          <p:nvPr/>
        </p:nvSpPr>
        <p:spPr bwMode="auto">
          <a:xfrm>
            <a:off x="5331999" y="4699806"/>
            <a:ext cx="2051971" cy="1041400"/>
          </a:xfrm>
          <a:prstGeom prst="chevro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b="1">
              <a:latin typeface="+mj-lt"/>
            </a:endParaRPr>
          </a:p>
        </p:txBody>
      </p:sp>
      <p:sp>
        <p:nvSpPr>
          <p:cNvPr id="8" name="TextBox 7"/>
          <p:cNvSpPr txBox="1"/>
          <p:nvPr/>
        </p:nvSpPr>
        <p:spPr>
          <a:xfrm>
            <a:off x="5664889" y="4797396"/>
            <a:ext cx="1643829" cy="738664"/>
          </a:xfrm>
          <a:prstGeom prst="rect">
            <a:avLst/>
          </a:prstGeom>
          <a:noFill/>
        </p:spPr>
        <p:txBody>
          <a:bodyPr wrap="square" rtlCol="0">
            <a:spAutoFit/>
          </a:bodyPr>
          <a:lstStyle/>
          <a:p>
            <a:pPr algn="ctr"/>
            <a:r>
              <a:rPr lang="ru-RU" sz="1400" dirty="0">
                <a:solidFill>
                  <a:schemeClr val="bg1"/>
                </a:solidFill>
                <a:latin typeface="+mj-lt"/>
              </a:rPr>
              <a:t>Потребности </a:t>
            </a:r>
            <a:r>
              <a:rPr lang="de-DE" sz="1400" dirty="0">
                <a:solidFill>
                  <a:schemeClr val="bg1"/>
                </a:solidFill>
                <a:latin typeface="+mj-lt"/>
              </a:rPr>
              <a:t>   </a:t>
            </a:r>
            <a:r>
              <a:rPr lang="ru-RU" sz="1400" dirty="0">
                <a:solidFill>
                  <a:schemeClr val="bg1"/>
                </a:solidFill>
                <a:latin typeface="+mj-lt"/>
              </a:rPr>
              <a:t>определенного проекта выявлены</a:t>
            </a:r>
            <a:endParaRPr lang="en-US" sz="1400" dirty="0">
              <a:solidFill>
                <a:schemeClr val="bg1"/>
              </a:solidFill>
              <a:latin typeface="+mj-lt"/>
            </a:endParaRPr>
          </a:p>
        </p:txBody>
      </p:sp>
      <p:sp>
        <p:nvSpPr>
          <p:cNvPr id="9" name="Chevron 8"/>
          <p:cNvSpPr/>
          <p:nvPr/>
        </p:nvSpPr>
        <p:spPr bwMode="auto">
          <a:xfrm>
            <a:off x="3540752" y="4706948"/>
            <a:ext cx="2216707" cy="1041400"/>
          </a:xfrm>
          <a:prstGeom prst="chevro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b="1">
              <a:latin typeface="+mj-lt"/>
            </a:endParaRPr>
          </a:p>
        </p:txBody>
      </p:sp>
      <p:sp>
        <p:nvSpPr>
          <p:cNvPr id="10" name="TextBox 9"/>
          <p:cNvSpPr txBox="1"/>
          <p:nvPr/>
        </p:nvSpPr>
        <p:spPr>
          <a:xfrm>
            <a:off x="3694137" y="4782703"/>
            <a:ext cx="1763194" cy="954107"/>
          </a:xfrm>
          <a:prstGeom prst="rect">
            <a:avLst/>
          </a:prstGeom>
          <a:noFill/>
        </p:spPr>
        <p:txBody>
          <a:bodyPr wrap="square" rtlCol="0">
            <a:spAutoFit/>
          </a:bodyPr>
          <a:lstStyle/>
          <a:p>
            <a:pPr algn="ctr"/>
            <a:r>
              <a:rPr lang="ru-RU" sz="1400" dirty="0">
                <a:solidFill>
                  <a:schemeClr val="bg1"/>
                </a:solidFill>
                <a:latin typeface="+mj-lt"/>
              </a:rPr>
              <a:t>Правительство определяет стратегические потребности и цели</a:t>
            </a:r>
            <a:endParaRPr lang="en-US" sz="1400" dirty="0">
              <a:solidFill>
                <a:schemeClr val="bg1"/>
              </a:solidFill>
              <a:latin typeface="+mj-lt"/>
            </a:endParaRPr>
          </a:p>
        </p:txBody>
      </p:sp>
      <p:sp>
        <p:nvSpPr>
          <p:cNvPr id="11" name="Chevron 10"/>
          <p:cNvSpPr/>
          <p:nvPr/>
        </p:nvSpPr>
        <p:spPr bwMode="auto">
          <a:xfrm>
            <a:off x="2113472" y="4706948"/>
            <a:ext cx="1854200" cy="1041400"/>
          </a:xfrm>
          <a:prstGeom prst="chevro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b="1">
              <a:latin typeface="+mj-lt"/>
            </a:endParaRPr>
          </a:p>
        </p:txBody>
      </p:sp>
      <p:sp>
        <p:nvSpPr>
          <p:cNvPr id="12" name="TextBox 11"/>
          <p:cNvSpPr txBox="1"/>
          <p:nvPr/>
        </p:nvSpPr>
        <p:spPr>
          <a:xfrm>
            <a:off x="2737585" y="5073759"/>
            <a:ext cx="619080" cy="307777"/>
          </a:xfrm>
          <a:prstGeom prst="rect">
            <a:avLst/>
          </a:prstGeom>
          <a:noFill/>
        </p:spPr>
        <p:txBody>
          <a:bodyPr wrap="none" rtlCol="0">
            <a:spAutoFit/>
          </a:bodyPr>
          <a:lstStyle/>
          <a:p>
            <a:pPr algn="ctr"/>
            <a:r>
              <a:rPr lang="ru-RU" sz="1400" dirty="0">
                <a:solidFill>
                  <a:schemeClr val="bg1"/>
                </a:solidFill>
                <a:latin typeface="+mj-lt"/>
              </a:rPr>
              <a:t>План</a:t>
            </a:r>
            <a:r>
              <a:rPr lang="en-US" sz="1400" dirty="0">
                <a:solidFill>
                  <a:schemeClr val="bg1"/>
                </a:solidFill>
                <a:latin typeface="+mj-lt"/>
              </a:rPr>
              <a:t>:</a:t>
            </a:r>
          </a:p>
        </p:txBody>
      </p:sp>
      <p:sp>
        <p:nvSpPr>
          <p:cNvPr id="13" name="Chevron 12"/>
          <p:cNvSpPr/>
          <p:nvPr/>
        </p:nvSpPr>
        <p:spPr bwMode="auto">
          <a:xfrm>
            <a:off x="4743318" y="3160128"/>
            <a:ext cx="2565400" cy="1041400"/>
          </a:xfrm>
          <a:prstGeom prst="chevro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b="1">
              <a:latin typeface="+mj-lt"/>
            </a:endParaRPr>
          </a:p>
        </p:txBody>
      </p:sp>
      <p:sp>
        <p:nvSpPr>
          <p:cNvPr id="14" name="TextBox 13"/>
          <p:cNvSpPr txBox="1"/>
          <p:nvPr/>
        </p:nvSpPr>
        <p:spPr>
          <a:xfrm>
            <a:off x="5297572" y="3287286"/>
            <a:ext cx="1627488" cy="738664"/>
          </a:xfrm>
          <a:prstGeom prst="rect">
            <a:avLst/>
          </a:prstGeom>
          <a:noFill/>
        </p:spPr>
        <p:txBody>
          <a:bodyPr wrap="square" rtlCol="0">
            <a:spAutoFit/>
          </a:bodyPr>
          <a:lstStyle/>
          <a:p>
            <a:pPr algn="ctr"/>
            <a:r>
              <a:rPr lang="ru-RU" sz="1400" dirty="0">
                <a:solidFill>
                  <a:schemeClr val="bg1"/>
                </a:solidFill>
                <a:latin typeface="+mj-lt"/>
              </a:rPr>
              <a:t>Гос.партнер изучает/выявляет потребность</a:t>
            </a:r>
            <a:endParaRPr lang="en-US" sz="1400" dirty="0">
              <a:solidFill>
                <a:schemeClr val="bg1"/>
              </a:solidFill>
              <a:latin typeface="+mj-lt"/>
            </a:endParaRPr>
          </a:p>
        </p:txBody>
      </p:sp>
      <p:sp>
        <p:nvSpPr>
          <p:cNvPr id="15" name="Chevron 14"/>
          <p:cNvSpPr/>
          <p:nvPr/>
        </p:nvSpPr>
        <p:spPr bwMode="auto">
          <a:xfrm>
            <a:off x="2416098" y="3148590"/>
            <a:ext cx="2770773" cy="1052938"/>
          </a:xfrm>
          <a:prstGeom prst="chevro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b="1">
              <a:latin typeface="+mj-lt"/>
            </a:endParaRPr>
          </a:p>
        </p:txBody>
      </p:sp>
      <p:sp>
        <p:nvSpPr>
          <p:cNvPr id="16" name="TextBox 15"/>
          <p:cNvSpPr txBox="1"/>
          <p:nvPr/>
        </p:nvSpPr>
        <p:spPr>
          <a:xfrm>
            <a:off x="2761172" y="3515729"/>
            <a:ext cx="2082800" cy="307777"/>
          </a:xfrm>
          <a:prstGeom prst="rect">
            <a:avLst/>
          </a:prstGeom>
          <a:noFill/>
        </p:spPr>
        <p:txBody>
          <a:bodyPr wrap="square" rtlCol="0">
            <a:spAutoFit/>
          </a:bodyPr>
          <a:lstStyle/>
          <a:p>
            <a:pPr algn="ctr"/>
            <a:r>
              <a:rPr lang="ru-RU" sz="1400" dirty="0">
                <a:solidFill>
                  <a:schemeClr val="bg1"/>
                </a:solidFill>
                <a:latin typeface="+mj-lt"/>
              </a:rPr>
              <a:t>Разовые проекты</a:t>
            </a:r>
            <a:r>
              <a:rPr lang="en-US" sz="1400" dirty="0">
                <a:solidFill>
                  <a:schemeClr val="bg1"/>
                </a:solidFill>
                <a:latin typeface="+mj-lt"/>
              </a:rPr>
              <a:t>:</a:t>
            </a:r>
          </a:p>
        </p:txBody>
      </p:sp>
      <p:cxnSp>
        <p:nvCxnSpPr>
          <p:cNvPr id="20" name="Straight Connector 19"/>
          <p:cNvCxnSpPr/>
          <p:nvPr/>
        </p:nvCxnSpPr>
        <p:spPr bwMode="auto">
          <a:xfrm>
            <a:off x="1694372" y="4366628"/>
            <a:ext cx="5803900" cy="0"/>
          </a:xfrm>
          <a:prstGeom prst="line">
            <a:avLst/>
          </a:prstGeom>
          <a:solidFill>
            <a:schemeClr val="accent1"/>
          </a:solidFill>
          <a:ln w="9525" cap="flat" cmpd="sng" algn="ctr">
            <a:solidFill>
              <a:srgbClr val="A6A6A6"/>
            </a:solidFill>
            <a:prstDash val="solid"/>
            <a:round/>
            <a:headEnd type="none" w="med" len="med"/>
            <a:tailEnd type="none" w="med" len="med"/>
          </a:ln>
          <a:effectLst/>
        </p:spPr>
      </p:cxnSp>
      <p:cxnSp>
        <p:nvCxnSpPr>
          <p:cNvPr id="23" name="Straight Connector 22"/>
          <p:cNvCxnSpPr/>
          <p:nvPr/>
        </p:nvCxnSpPr>
        <p:spPr bwMode="auto">
          <a:xfrm>
            <a:off x="7523672" y="2042528"/>
            <a:ext cx="0" cy="3924300"/>
          </a:xfrm>
          <a:prstGeom prst="line">
            <a:avLst/>
          </a:prstGeom>
          <a:solidFill>
            <a:schemeClr val="accent1"/>
          </a:solidFill>
          <a:ln w="38100" cap="flat" cmpd="sng" algn="ctr">
            <a:solidFill>
              <a:schemeClr val="bg1"/>
            </a:solidFill>
            <a:prstDash val="solid"/>
            <a:round/>
            <a:headEnd type="none" w="med" len="med"/>
            <a:tailEnd type="none" w="med" len="med"/>
          </a:ln>
          <a:effectLst/>
        </p:spPr>
      </p:cxnSp>
      <p:cxnSp>
        <p:nvCxnSpPr>
          <p:cNvPr id="19" name="Straight Connector 18"/>
          <p:cNvCxnSpPr/>
          <p:nvPr/>
        </p:nvCxnSpPr>
        <p:spPr bwMode="auto">
          <a:xfrm flipV="1">
            <a:off x="1719772" y="3007728"/>
            <a:ext cx="8470900" cy="12700"/>
          </a:xfrm>
          <a:prstGeom prst="line">
            <a:avLst/>
          </a:prstGeom>
          <a:solidFill>
            <a:schemeClr val="accent1"/>
          </a:solidFill>
          <a:ln w="9525" cap="flat" cmpd="sng" algn="ctr">
            <a:solidFill>
              <a:srgbClr val="A6A6A6"/>
            </a:solidFill>
            <a:prstDash val="solid"/>
            <a:round/>
            <a:headEnd type="none" w="med" len="med"/>
            <a:tailEnd type="none" w="med" len="med"/>
          </a:ln>
          <a:effectLst/>
        </p:spPr>
      </p:cxnSp>
      <p:sp>
        <p:nvSpPr>
          <p:cNvPr id="24" name="TextBox 23"/>
          <p:cNvSpPr txBox="1"/>
          <p:nvPr/>
        </p:nvSpPr>
        <p:spPr>
          <a:xfrm>
            <a:off x="2113472" y="2619697"/>
            <a:ext cx="2065117" cy="400110"/>
          </a:xfrm>
          <a:prstGeom prst="rect">
            <a:avLst/>
          </a:prstGeom>
          <a:noFill/>
        </p:spPr>
        <p:txBody>
          <a:bodyPr wrap="none" rtlCol="0">
            <a:spAutoFit/>
          </a:bodyPr>
          <a:lstStyle/>
          <a:p>
            <a:r>
              <a:rPr lang="ru-RU" sz="2000" dirty="0">
                <a:latin typeface="+mj-lt"/>
              </a:rPr>
              <a:t>Маршрут входа 1</a:t>
            </a:r>
            <a:endParaRPr lang="en-US" sz="2000" dirty="0">
              <a:latin typeface="+mj-lt"/>
            </a:endParaRPr>
          </a:p>
        </p:txBody>
      </p:sp>
      <p:sp>
        <p:nvSpPr>
          <p:cNvPr id="25" name="TextBox 24"/>
          <p:cNvSpPr txBox="1"/>
          <p:nvPr/>
        </p:nvSpPr>
        <p:spPr>
          <a:xfrm>
            <a:off x="7812619" y="2601455"/>
            <a:ext cx="1991251" cy="400110"/>
          </a:xfrm>
          <a:prstGeom prst="rect">
            <a:avLst/>
          </a:prstGeom>
          <a:noFill/>
        </p:spPr>
        <p:txBody>
          <a:bodyPr wrap="none" rtlCol="0">
            <a:spAutoFit/>
          </a:bodyPr>
          <a:lstStyle/>
          <a:p>
            <a:r>
              <a:rPr lang="ru-RU" sz="2000" dirty="0">
                <a:latin typeface="+mj-lt"/>
              </a:rPr>
              <a:t>Проектный цикл</a:t>
            </a:r>
            <a:endParaRPr lang="en-US" sz="2000" dirty="0">
              <a:latin typeface="+mj-lt"/>
            </a:endParaRPr>
          </a:p>
        </p:txBody>
      </p:sp>
      <p:sp>
        <p:nvSpPr>
          <p:cNvPr id="21" name="TextBox 20"/>
          <p:cNvSpPr txBox="1"/>
          <p:nvPr/>
        </p:nvSpPr>
        <p:spPr>
          <a:xfrm>
            <a:off x="2039316" y="4323881"/>
            <a:ext cx="2065117" cy="400110"/>
          </a:xfrm>
          <a:prstGeom prst="rect">
            <a:avLst/>
          </a:prstGeom>
          <a:noFill/>
        </p:spPr>
        <p:txBody>
          <a:bodyPr wrap="none" rtlCol="0">
            <a:spAutoFit/>
          </a:bodyPr>
          <a:lstStyle/>
          <a:p>
            <a:r>
              <a:rPr lang="ru-RU" sz="2000" dirty="0">
                <a:latin typeface="+mj-lt"/>
              </a:rPr>
              <a:t>Маршрут входа 2</a:t>
            </a:r>
            <a:endParaRPr lang="en-US" sz="2000" dirty="0">
              <a:latin typeface="+mj-lt"/>
            </a:endParaRPr>
          </a:p>
        </p:txBody>
      </p:sp>
      <p:sp>
        <p:nvSpPr>
          <p:cNvPr id="22" name="Rechteck 21">
            <a:extLst>
              <a:ext uri="{FF2B5EF4-FFF2-40B4-BE49-F238E27FC236}">
                <a16:creationId xmlns:a16="http://schemas.microsoft.com/office/drawing/2014/main" id="{50B6E348-1B09-44FA-8F95-F990111D3226}"/>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26" name="Rechteck 25">
            <a:extLst>
              <a:ext uri="{FF2B5EF4-FFF2-40B4-BE49-F238E27FC236}">
                <a16:creationId xmlns:a16="http://schemas.microsoft.com/office/drawing/2014/main" id="{54E1DC33-EF00-46D0-90D0-C9F2D0B18860}"/>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cxnSp>
        <p:nvCxnSpPr>
          <p:cNvPr id="27" name="Gerader Verbinder 26">
            <a:extLst>
              <a:ext uri="{FF2B5EF4-FFF2-40B4-BE49-F238E27FC236}">
                <a16:creationId xmlns:a16="http://schemas.microsoft.com/office/drawing/2014/main" id="{58136B50-BAA7-44C7-ABCE-32EC7382C7E7}"/>
              </a:ext>
            </a:extLst>
          </p:cNvPr>
          <p:cNvCxnSpPr>
            <a:cxnSpLocks/>
          </p:cNvCxnSpPr>
          <p:nvPr/>
        </p:nvCxnSpPr>
        <p:spPr>
          <a:xfrm flipH="1">
            <a:off x="778727" y="522808"/>
            <a:ext cx="105269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E676825D-F8A9-4D57-8A6A-74D862770AB7}"/>
              </a:ext>
            </a:extLst>
          </p:cNvPr>
          <p:cNvCxnSpPr>
            <a:cxnSpLocks/>
          </p:cNvCxnSpPr>
          <p:nvPr/>
        </p:nvCxnSpPr>
        <p:spPr>
          <a:xfrm flipH="1">
            <a:off x="778726" y="1257456"/>
            <a:ext cx="1052692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Gerader Verbinder 28">
            <a:extLst>
              <a:ext uri="{FF2B5EF4-FFF2-40B4-BE49-F238E27FC236}">
                <a16:creationId xmlns:a16="http://schemas.microsoft.com/office/drawing/2014/main" id="{D3AC2E52-7C6F-415C-8478-F258F8093008}"/>
              </a:ext>
            </a:extLst>
          </p:cNvPr>
          <p:cNvCxnSpPr>
            <a:cxnSpLocks/>
          </p:cNvCxnSpPr>
          <p:nvPr/>
        </p:nvCxnSpPr>
        <p:spPr>
          <a:xfrm flipH="1">
            <a:off x="832539" y="1968750"/>
            <a:ext cx="1052692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636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14" y="356296"/>
            <a:ext cx="10332720" cy="1397892"/>
          </a:xfrm>
        </p:spPr>
        <p:txBody>
          <a:bodyPr>
            <a:normAutofit/>
          </a:bodyPr>
          <a:lstStyle/>
          <a:p>
            <a:r>
              <a:rPr lang="ru-RU" sz="3200" b="1" dirty="0"/>
              <a:t>Проектная труба </a:t>
            </a:r>
            <a:r>
              <a:rPr lang="en-US" sz="3200" b="1" dirty="0">
                <a:ea typeface="Open Sans" panose="020B0606030504020204" pitchFamily="34" charset="0"/>
                <a:cs typeface="Open Sans" panose="020B0606030504020204" pitchFamily="34" charset="0"/>
              </a:rPr>
              <a:t>(PPP pipeline)</a:t>
            </a:r>
            <a:r>
              <a:rPr lang="en-US" sz="2200" b="1" dirty="0">
                <a:ea typeface="Open Sans" panose="020B0606030504020204" pitchFamily="34" charset="0"/>
                <a:cs typeface="Open Sans" panose="020B0606030504020204" pitchFamily="34" charset="0"/>
              </a:rPr>
              <a:t> </a:t>
            </a:r>
            <a:r>
              <a:rPr lang="ru-RU" sz="2200" b="1" dirty="0">
                <a:ea typeface="Open Sans" panose="020B0606030504020204" pitchFamily="34" charset="0"/>
                <a:cs typeface="Open Sans" panose="020B0606030504020204" pitchFamily="34" charset="0"/>
              </a:rPr>
              <a:t>- </a:t>
            </a:r>
            <a:r>
              <a:rPr lang="ru-RU" sz="2400" dirty="0"/>
              <a:t>список проектов, рассматриваемых Правительством для реализации ГЧП в определенные сроки</a:t>
            </a:r>
            <a:r>
              <a:rPr lang="ru-RU" sz="1600" b="1" i="1" dirty="0">
                <a:ea typeface="Open Sans" panose="020B0606030504020204" pitchFamily="34" charset="0"/>
                <a:cs typeface="Open Sans" panose="020B0606030504020204" pitchFamily="34" charset="0"/>
              </a:rPr>
              <a:t> </a:t>
            </a:r>
            <a:endParaRPr lang="en-GB" sz="1600" dirty="0"/>
          </a:p>
        </p:txBody>
      </p:sp>
      <p:sp>
        <p:nvSpPr>
          <p:cNvPr id="21" name="Content Placeholder 2"/>
          <p:cNvSpPr>
            <a:spLocks noGrp="1"/>
          </p:cNvSpPr>
          <p:nvPr>
            <p:ph idx="1"/>
          </p:nvPr>
        </p:nvSpPr>
        <p:spPr>
          <a:xfrm>
            <a:off x="1881052" y="2298638"/>
            <a:ext cx="8869679" cy="4445000"/>
          </a:xfrm>
        </p:spPr>
        <p:txBody>
          <a:bodyPr/>
          <a:lstStyle/>
          <a:p>
            <a:r>
              <a:rPr lang="ru-RU" dirty="0"/>
              <a:t>Относится ко всем крупным</a:t>
            </a:r>
            <a:r>
              <a:rPr lang="de-DE" dirty="0"/>
              <a:t> </a:t>
            </a:r>
            <a:r>
              <a:rPr lang="ru-RU" dirty="0"/>
              <a:t>государственным проектам, независимо от метода закупок</a:t>
            </a:r>
            <a:endParaRPr lang="de-DE" dirty="0"/>
          </a:p>
          <a:p>
            <a:r>
              <a:rPr lang="ru-RU" dirty="0" smtClean="0">
                <a:latin typeface="+mj-lt"/>
              </a:rPr>
              <a:t>Важно </a:t>
            </a:r>
            <a:r>
              <a:rPr lang="ru-RU" dirty="0">
                <a:latin typeface="+mj-lt"/>
              </a:rPr>
              <a:t>привлечь инвесторов и создать конкуренцию</a:t>
            </a:r>
            <a:endParaRPr lang="de-DE" sz="2000" dirty="0">
              <a:latin typeface="+mj-lt"/>
            </a:endParaRPr>
          </a:p>
          <a:p>
            <a:r>
              <a:rPr lang="ru-RU" dirty="0" smtClean="0">
                <a:latin typeface="+mj-lt"/>
              </a:rPr>
              <a:t>Все </a:t>
            </a:r>
            <a:r>
              <a:rPr lang="ru-RU" dirty="0">
                <a:latin typeface="+mj-lt"/>
              </a:rPr>
              <a:t>проекты должны быть проверены на экономическую целесообразность</a:t>
            </a:r>
            <a:endParaRPr lang="de-DE" dirty="0">
              <a:latin typeface="+mj-lt"/>
            </a:endParaRPr>
          </a:p>
          <a:p>
            <a:r>
              <a:rPr lang="ru-RU" dirty="0">
                <a:latin typeface="+mj-lt"/>
              </a:rPr>
              <a:t>о-экономическом плане</a:t>
            </a:r>
            <a:endParaRPr lang="de-DE" sz="2000" dirty="0">
              <a:latin typeface="+mj-lt"/>
            </a:endParaRPr>
          </a:p>
          <a:p>
            <a:r>
              <a:rPr lang="ru-RU" dirty="0">
                <a:latin typeface="+mj-lt"/>
              </a:rPr>
              <a:t>Незапрошенные предложения</a:t>
            </a:r>
            <a:endParaRPr lang="en-GB" sz="2000" dirty="0">
              <a:latin typeface="+mj-lt"/>
            </a:endParaRPr>
          </a:p>
        </p:txBody>
      </p:sp>
      <p:sp>
        <p:nvSpPr>
          <p:cNvPr id="4" name="Rechteck 3">
            <a:extLst>
              <a:ext uri="{FF2B5EF4-FFF2-40B4-BE49-F238E27FC236}">
                <a16:creationId xmlns:a16="http://schemas.microsoft.com/office/drawing/2014/main" id="{74F5E429-0F8B-42E9-9AFC-6C57E4640945}"/>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5" name="Rechteck 4">
            <a:extLst>
              <a:ext uri="{FF2B5EF4-FFF2-40B4-BE49-F238E27FC236}">
                <a16:creationId xmlns:a16="http://schemas.microsoft.com/office/drawing/2014/main" id="{98961B22-177D-430D-8772-BA2FEF89B12B}"/>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cxnSp>
        <p:nvCxnSpPr>
          <p:cNvPr id="6" name="Gerader Verbinder 5">
            <a:extLst>
              <a:ext uri="{FF2B5EF4-FFF2-40B4-BE49-F238E27FC236}">
                <a16:creationId xmlns:a16="http://schemas.microsoft.com/office/drawing/2014/main" id="{250ACED1-495B-40A5-A190-CE9634248B12}"/>
              </a:ext>
            </a:extLst>
          </p:cNvPr>
          <p:cNvCxnSpPr>
            <a:cxnSpLocks/>
          </p:cNvCxnSpPr>
          <p:nvPr/>
        </p:nvCxnSpPr>
        <p:spPr>
          <a:xfrm flipH="1" flipV="1">
            <a:off x="877227" y="196940"/>
            <a:ext cx="10593781" cy="41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F9450342-CBAD-4DC7-B8E6-AB8F85A2D325}"/>
              </a:ext>
            </a:extLst>
          </p:cNvPr>
          <p:cNvCxnSpPr>
            <a:cxnSpLocks/>
          </p:cNvCxnSpPr>
          <p:nvPr/>
        </p:nvCxnSpPr>
        <p:spPr>
          <a:xfrm flipH="1">
            <a:off x="877228" y="1586676"/>
            <a:ext cx="1059378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9833654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a:spLocks noGrp="1"/>
          </p:cNvSpPr>
          <p:nvPr>
            <p:ph idx="1"/>
          </p:nvPr>
        </p:nvSpPr>
        <p:spPr>
          <a:xfrm>
            <a:off x="2563403" y="1884452"/>
            <a:ext cx="8647431" cy="4264580"/>
          </a:xfrm>
        </p:spPr>
        <p:txBody>
          <a:bodyPr>
            <a:normAutofit lnSpcReduction="10000"/>
          </a:bodyPr>
          <a:lstStyle/>
          <a:p>
            <a:r>
              <a:rPr lang="ru-RU" dirty="0">
                <a:latin typeface="Calibri Light (Überschriften)"/>
              </a:rPr>
              <a:t>Бюджетные ограничения</a:t>
            </a:r>
          </a:p>
          <a:p>
            <a:endParaRPr lang="ru-RU" dirty="0">
              <a:latin typeface="Calibri Light (Überschriften)"/>
            </a:endParaRPr>
          </a:p>
          <a:p>
            <a:r>
              <a:rPr lang="ru-RU" dirty="0">
                <a:latin typeface="Calibri Light (Überschriften)"/>
              </a:rPr>
              <a:t>Возможности и желание населения осуществлять оплату за услуги</a:t>
            </a:r>
          </a:p>
          <a:p>
            <a:pPr marL="0" indent="0">
              <a:buNone/>
            </a:pPr>
            <a:r>
              <a:rPr lang="ru-RU" dirty="0">
                <a:latin typeface="Calibri Light (Überschriften)"/>
              </a:rPr>
              <a:t>  </a:t>
            </a:r>
          </a:p>
          <a:p>
            <a:r>
              <a:rPr lang="ru-RU" dirty="0">
                <a:latin typeface="Calibri Light (Überschriften)"/>
              </a:rPr>
              <a:t>Убедитесь, что государственные средства расходуются правильно и приносят наибольшую пользу обществу</a:t>
            </a:r>
          </a:p>
          <a:p>
            <a:endParaRPr lang="ru-RU" sz="2000" dirty="0">
              <a:latin typeface="Calibri Light (Überschriften)"/>
            </a:endParaRPr>
          </a:p>
          <a:p>
            <a:r>
              <a:rPr lang="ru-RU" dirty="0">
                <a:latin typeface="Calibri Light (Überschriften)"/>
              </a:rPr>
              <a:t>Экономический анализ (</a:t>
            </a:r>
            <a:r>
              <a:rPr lang="en-US" dirty="0">
                <a:latin typeface="Calibri Light (Überschriften)"/>
              </a:rPr>
              <a:t>NPV, IRR</a:t>
            </a:r>
            <a:r>
              <a:rPr lang="ru-RU" dirty="0">
                <a:latin typeface="Calibri Light (Überschriften)"/>
              </a:rPr>
              <a:t>)</a:t>
            </a:r>
            <a:endParaRPr lang="en-GB" sz="2000" dirty="0">
              <a:latin typeface="Calibri Light (Überschriften)"/>
            </a:endParaRPr>
          </a:p>
        </p:txBody>
      </p:sp>
      <p:sp>
        <p:nvSpPr>
          <p:cNvPr id="4" name="Rechteck 3">
            <a:extLst>
              <a:ext uri="{FF2B5EF4-FFF2-40B4-BE49-F238E27FC236}">
                <a16:creationId xmlns:a16="http://schemas.microsoft.com/office/drawing/2014/main" id="{4B4EF29C-A2D3-45F9-BDB9-63AA1FC21682}"/>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Calibri Light (Überschriften)"/>
            </a:endParaRPr>
          </a:p>
        </p:txBody>
      </p:sp>
      <p:sp>
        <p:nvSpPr>
          <p:cNvPr id="5" name="Rechteck 4">
            <a:extLst>
              <a:ext uri="{FF2B5EF4-FFF2-40B4-BE49-F238E27FC236}">
                <a16:creationId xmlns:a16="http://schemas.microsoft.com/office/drawing/2014/main" id="{F4F99CA0-6D9A-4CBA-9485-F461B6F956AC}"/>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Calibri Light (Überschriften)"/>
            </a:endParaRPr>
          </a:p>
        </p:txBody>
      </p:sp>
      <p:cxnSp>
        <p:nvCxnSpPr>
          <p:cNvPr id="6" name="Gerader Verbinder 5">
            <a:extLst>
              <a:ext uri="{FF2B5EF4-FFF2-40B4-BE49-F238E27FC236}">
                <a16:creationId xmlns:a16="http://schemas.microsoft.com/office/drawing/2014/main" id="{58CA8CCF-14E2-48C8-A249-88C8917F1466}"/>
              </a:ext>
            </a:extLst>
          </p:cNvPr>
          <p:cNvCxnSpPr>
            <a:cxnSpLocks/>
          </p:cNvCxnSpPr>
          <p:nvPr/>
        </p:nvCxnSpPr>
        <p:spPr>
          <a:xfrm flipH="1" flipV="1">
            <a:off x="877228" y="810340"/>
            <a:ext cx="10593781" cy="41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5211C82A-91AA-423A-9CF2-178ADF5FF848}"/>
              </a:ext>
            </a:extLst>
          </p:cNvPr>
          <p:cNvCxnSpPr>
            <a:cxnSpLocks/>
          </p:cNvCxnSpPr>
          <p:nvPr/>
        </p:nvCxnSpPr>
        <p:spPr>
          <a:xfrm flipH="1">
            <a:off x="877228" y="1586676"/>
            <a:ext cx="1059378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Title 1">
            <a:extLst>
              <a:ext uri="{FF2B5EF4-FFF2-40B4-BE49-F238E27FC236}">
                <a16:creationId xmlns:a16="http://schemas.microsoft.com/office/drawing/2014/main" id="{B1DEFAAC-F1ED-4126-B16C-902FF3EEF8DE}"/>
              </a:ext>
            </a:extLst>
          </p:cNvPr>
          <p:cNvSpPr txBox="1">
            <a:spLocks/>
          </p:cNvSpPr>
          <p:nvPr/>
        </p:nvSpPr>
        <p:spPr>
          <a:xfrm>
            <a:off x="1993900" y="611188"/>
            <a:ext cx="84201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a:t>Приоритизация проектов</a:t>
            </a:r>
            <a:endParaRPr lang="en-GB" dirty="0"/>
          </a:p>
        </p:txBody>
      </p:sp>
    </p:spTree>
    <p:extLst>
      <p:ext uri="{BB962C8B-B14F-4D97-AF65-F5344CB8AC3E}">
        <p14:creationId xmlns:p14="http://schemas.microsoft.com/office/powerpoint/2010/main" val="1923810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normAutofit fontScale="85000" lnSpcReduction="20000"/>
          </a:bodyPr>
          <a:lstStyle/>
          <a:p>
            <a:fld id="{B19B0651-EE4F-4900-A07F-96A6BFA9D0F0}" type="slidenum">
              <a:rPr lang="ru-RU" smtClean="0">
                <a:latin typeface="+mj-lt"/>
              </a:rPr>
              <a:pPr/>
              <a:t>4</a:t>
            </a:fld>
            <a:endParaRPr lang="ru-RU" dirty="0">
              <a:latin typeface="+mj-lt"/>
            </a:endParaRPr>
          </a:p>
        </p:txBody>
      </p:sp>
      <p:sp>
        <p:nvSpPr>
          <p:cNvPr id="9" name="Rechteck 8">
            <a:extLst>
              <a:ext uri="{FF2B5EF4-FFF2-40B4-BE49-F238E27FC236}">
                <a16:creationId xmlns:a16="http://schemas.microsoft.com/office/drawing/2014/main" id="{7744CA10-424F-4917-B925-30F7D2966270}"/>
              </a:ext>
            </a:extLst>
          </p:cNvPr>
          <p:cNvSpPr/>
          <p:nvPr/>
        </p:nvSpPr>
        <p:spPr>
          <a:xfrm>
            <a:off x="0" y="-2226"/>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10" name="Rechteck 9">
            <a:extLst>
              <a:ext uri="{FF2B5EF4-FFF2-40B4-BE49-F238E27FC236}">
                <a16:creationId xmlns:a16="http://schemas.microsoft.com/office/drawing/2014/main" id="{221CA122-14BF-4800-AF0A-89C47FD2922A}"/>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14" name="TextBox 16">
            <a:extLst>
              <a:ext uri="{FF2B5EF4-FFF2-40B4-BE49-F238E27FC236}">
                <a16:creationId xmlns:a16="http://schemas.microsoft.com/office/drawing/2014/main" id="{47BC4592-6154-4DD1-A6C7-5270437319E7}"/>
              </a:ext>
            </a:extLst>
          </p:cNvPr>
          <p:cNvSpPr txBox="1"/>
          <p:nvPr/>
        </p:nvSpPr>
        <p:spPr>
          <a:xfrm>
            <a:off x="1935259" y="216005"/>
            <a:ext cx="8321481" cy="1200200"/>
          </a:xfrm>
          <a:prstGeom prst="rect">
            <a:avLst/>
          </a:prstGeom>
          <a:noFill/>
        </p:spPr>
        <p:txBody>
          <a:bodyPr wrap="square" rtlCol="0">
            <a:spAutoFit/>
          </a:bodyPr>
          <a:lstStyle/>
          <a:p>
            <a:pPr algn="ctr"/>
            <a:r>
              <a:rPr lang="ru-RU" sz="3200" b="1" dirty="0">
                <a:solidFill>
                  <a:schemeClr val="accent1"/>
                </a:solidFill>
                <a:latin typeface="+mj-lt"/>
              </a:rPr>
              <a:t>Программа 1-го </a:t>
            </a:r>
            <a:r>
              <a:rPr lang="ru-RU" sz="3200" b="1" dirty="0" smtClean="0">
                <a:solidFill>
                  <a:schemeClr val="accent1"/>
                </a:solidFill>
                <a:latin typeface="+mj-lt"/>
              </a:rPr>
              <a:t>дня</a:t>
            </a:r>
            <a:endParaRPr lang="en-US" sz="3200" b="1" dirty="0" smtClean="0">
              <a:solidFill>
                <a:schemeClr val="accent1"/>
              </a:solidFill>
              <a:latin typeface="+mj-lt"/>
            </a:endParaRPr>
          </a:p>
          <a:p>
            <a:pPr algn="ctr"/>
            <a:r>
              <a:rPr lang="ru-RU" sz="3999" b="1" dirty="0" smtClean="0">
                <a:solidFill>
                  <a:schemeClr val="accent1"/>
                </a:solidFill>
                <a:latin typeface="+mj-lt"/>
              </a:rPr>
              <a:t>Основы ГЧП</a:t>
            </a:r>
            <a:endParaRPr lang="en-US" sz="3999" b="1" dirty="0">
              <a:solidFill>
                <a:schemeClr val="accent1"/>
              </a:solidFill>
              <a:latin typeface="+mj-lt"/>
            </a:endParaRPr>
          </a:p>
        </p:txBody>
      </p:sp>
      <p:sp>
        <p:nvSpPr>
          <p:cNvPr id="15" name="Text Placeholder 21"/>
          <p:cNvSpPr txBox="1">
            <a:spLocks/>
          </p:cNvSpPr>
          <p:nvPr/>
        </p:nvSpPr>
        <p:spPr>
          <a:xfrm>
            <a:off x="1680142" y="1861369"/>
            <a:ext cx="2498745" cy="2908280"/>
          </a:xfrm>
          <a:prstGeom prst="rect">
            <a:avLst/>
          </a:prstGeom>
          <a:solidFill>
            <a:schemeClr val="accent4">
              <a:lumMod val="40000"/>
              <a:lumOff val="6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500"/>
              </a:spcBef>
            </a:pPr>
            <a:r>
              <a:rPr lang="ru-RU" sz="2000" dirty="0">
                <a:ea typeface="Open Sans" panose="020B0606030504020204" pitchFamily="34" charset="0"/>
                <a:cs typeface="Open Sans" panose="020B0606030504020204" pitchFamily="34" charset="0"/>
              </a:rPr>
              <a:t>Что такое ГЧП?</a:t>
            </a:r>
          </a:p>
          <a:p>
            <a:pPr algn="just">
              <a:lnSpc>
                <a:spcPct val="100000"/>
              </a:lnSpc>
              <a:spcBef>
                <a:spcPts val="500"/>
              </a:spcBef>
            </a:pPr>
            <a:r>
              <a:rPr lang="en-US" sz="2000" dirty="0">
                <a:ea typeface="Roboto" panose="02000000000000000000" pitchFamily="2" charset="0"/>
                <a:cs typeface="Open Sans" panose="020B0606030504020204" pitchFamily="34" charset="0"/>
              </a:rPr>
              <a:t>People First PPP</a:t>
            </a:r>
          </a:p>
          <a:p>
            <a:pPr algn="just">
              <a:lnSpc>
                <a:spcPct val="100000"/>
              </a:lnSpc>
              <a:spcBef>
                <a:spcPts val="500"/>
              </a:spcBef>
            </a:pPr>
            <a:r>
              <a:rPr lang="ru-RU" sz="2000" dirty="0">
                <a:ea typeface="Roboto" panose="02000000000000000000" pitchFamily="2" charset="0"/>
                <a:cs typeface="Open Sans" panose="020B0606030504020204" pitchFamily="34" charset="0"/>
              </a:rPr>
              <a:t>Типы и структуры ГЧП контрактов</a:t>
            </a:r>
          </a:p>
          <a:p>
            <a:pPr algn="just">
              <a:lnSpc>
                <a:spcPct val="100000"/>
              </a:lnSpc>
              <a:spcBef>
                <a:spcPts val="500"/>
              </a:spcBef>
            </a:pPr>
            <a:r>
              <a:rPr lang="ru-RU" sz="2000" dirty="0">
                <a:ea typeface="Roboto" panose="02000000000000000000" pitchFamily="2" charset="0"/>
                <a:cs typeface="Open Sans" panose="020B0606030504020204" pitchFamily="34" charset="0"/>
              </a:rPr>
              <a:t>Когда применяется ГЧП?</a:t>
            </a:r>
          </a:p>
          <a:p>
            <a:pPr algn="just">
              <a:lnSpc>
                <a:spcPct val="100000"/>
              </a:lnSpc>
              <a:spcBef>
                <a:spcPts val="500"/>
              </a:spcBef>
            </a:pPr>
            <a:r>
              <a:rPr lang="ru-RU" sz="2000" dirty="0">
                <a:ea typeface="Roboto" panose="02000000000000000000" pitchFamily="2" charset="0"/>
                <a:cs typeface="Open Sans" panose="020B0606030504020204" pitchFamily="34" charset="0"/>
              </a:rPr>
              <a:t>ГЧП </a:t>
            </a:r>
            <a:r>
              <a:rPr lang="en-US" sz="2000" dirty="0">
                <a:ea typeface="Roboto" panose="02000000000000000000" pitchFamily="2" charset="0"/>
                <a:cs typeface="Open Sans" panose="020B0606030504020204" pitchFamily="34" charset="0"/>
              </a:rPr>
              <a:t>vs </a:t>
            </a:r>
            <a:r>
              <a:rPr lang="ru-RU" sz="2000" dirty="0">
                <a:ea typeface="Roboto" panose="02000000000000000000" pitchFamily="2" charset="0"/>
                <a:cs typeface="Open Sans" panose="020B0606030504020204" pitchFamily="34" charset="0"/>
              </a:rPr>
              <a:t>Соц.заказ</a:t>
            </a:r>
          </a:p>
          <a:p>
            <a:pPr marL="0" indent="0" algn="ctr">
              <a:lnSpc>
                <a:spcPct val="100000"/>
              </a:lnSpc>
              <a:spcBef>
                <a:spcPts val="500"/>
              </a:spcBef>
              <a:buNone/>
            </a:pPr>
            <a:endParaRPr lang="en-US" sz="2000" dirty="0">
              <a:ea typeface="Roboto" panose="02000000000000000000" pitchFamily="2" charset="0"/>
              <a:cs typeface="Open Sans" panose="020B0606030504020204" pitchFamily="34" charset="0"/>
            </a:endParaRPr>
          </a:p>
        </p:txBody>
      </p:sp>
      <p:sp>
        <p:nvSpPr>
          <p:cNvPr id="16" name="Text Placeholder 33"/>
          <p:cNvSpPr txBox="1">
            <a:spLocks/>
          </p:cNvSpPr>
          <p:nvPr/>
        </p:nvSpPr>
        <p:spPr>
          <a:xfrm>
            <a:off x="5746747" y="1831033"/>
            <a:ext cx="2361941" cy="2951355"/>
          </a:xfrm>
          <a:prstGeom prst="rect">
            <a:avLst/>
          </a:prstGeom>
          <a:solidFill>
            <a:schemeClr val="accent4">
              <a:lumMod val="40000"/>
              <a:lumOff val="6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500"/>
              </a:spcBef>
            </a:pPr>
            <a:r>
              <a:rPr lang="ru-RU" sz="2000" dirty="0">
                <a:ea typeface="Open Sans" panose="020B0606030504020204" pitchFamily="34" charset="0"/>
                <a:cs typeface="Open Sans" panose="020B0606030504020204" pitchFamily="34" charset="0"/>
              </a:rPr>
              <a:t>Эффективность ГЧП</a:t>
            </a:r>
          </a:p>
          <a:p>
            <a:pPr marL="342900" indent="-342900" algn="just">
              <a:lnSpc>
                <a:spcPct val="100000"/>
              </a:lnSpc>
              <a:spcBef>
                <a:spcPts val="500"/>
              </a:spcBef>
            </a:pPr>
            <a:r>
              <a:rPr lang="ru-RU" sz="2000" dirty="0">
                <a:ea typeface="Open Sans" panose="020B0606030504020204" pitchFamily="34" charset="0"/>
                <a:cs typeface="Open Sans" panose="020B0606030504020204" pitchFamily="34" charset="0"/>
              </a:rPr>
              <a:t>Преимущества и недостатки ГЧП</a:t>
            </a:r>
          </a:p>
          <a:p>
            <a:pPr marL="342900" indent="-342900" algn="just">
              <a:lnSpc>
                <a:spcPct val="100000"/>
              </a:lnSpc>
              <a:spcBef>
                <a:spcPts val="500"/>
              </a:spcBef>
            </a:pPr>
            <a:r>
              <a:rPr lang="ru-RU" sz="2000" dirty="0">
                <a:ea typeface="Open Sans" panose="020B0606030504020204" pitchFamily="34" charset="0"/>
                <a:cs typeface="Open Sans" panose="020B0606030504020204" pitchFamily="34" charset="0"/>
              </a:rPr>
              <a:t>Факторы успеха ГЧП</a:t>
            </a:r>
          </a:p>
          <a:p>
            <a:pPr marL="342900" indent="-342900" algn="just">
              <a:lnSpc>
                <a:spcPct val="100000"/>
              </a:lnSpc>
              <a:spcBef>
                <a:spcPts val="500"/>
              </a:spcBef>
            </a:pPr>
            <a:r>
              <a:rPr lang="ru-RU" sz="2000" dirty="0">
                <a:ea typeface="Open Sans" panose="020B0606030504020204" pitchFamily="34" charset="0"/>
                <a:cs typeface="Open Sans" panose="020B0606030504020204" pitchFamily="34" charset="0"/>
              </a:rPr>
              <a:t>ГЧП рамка</a:t>
            </a:r>
          </a:p>
          <a:p>
            <a:pPr marL="0" indent="0" algn="ctr">
              <a:lnSpc>
                <a:spcPct val="100000"/>
              </a:lnSpc>
              <a:spcBef>
                <a:spcPts val="500"/>
              </a:spcBef>
              <a:buNone/>
            </a:pPr>
            <a:endParaRPr lang="en-US" sz="2000" dirty="0">
              <a:ea typeface="Open Sans" panose="020B0606030504020204" pitchFamily="34" charset="0"/>
              <a:cs typeface="Open Sans" panose="020B0606030504020204" pitchFamily="34" charset="0"/>
            </a:endParaRPr>
          </a:p>
        </p:txBody>
      </p:sp>
      <p:sp>
        <p:nvSpPr>
          <p:cNvPr id="17" name="Text Placeholder 35"/>
          <p:cNvSpPr txBox="1">
            <a:spLocks/>
          </p:cNvSpPr>
          <p:nvPr/>
        </p:nvSpPr>
        <p:spPr>
          <a:xfrm>
            <a:off x="270548" y="1861368"/>
            <a:ext cx="1399763" cy="932567"/>
          </a:xfrm>
          <a:prstGeom prst="rect">
            <a:avLst/>
          </a:prstGeom>
          <a:solidFill>
            <a:schemeClr val="accent1"/>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800" b="1" dirty="0">
                <a:solidFill>
                  <a:schemeClr val="bg1"/>
                </a:solidFill>
              </a:rPr>
              <a:t>1</a:t>
            </a:r>
            <a:r>
              <a:rPr lang="ru-RU" sz="1800" b="1" dirty="0" smtClean="0">
                <a:solidFill>
                  <a:schemeClr val="bg1"/>
                </a:solidFill>
              </a:rPr>
              <a:t>0:</a:t>
            </a:r>
            <a:r>
              <a:rPr lang="en-US" sz="1800" b="1" dirty="0" smtClean="0">
                <a:solidFill>
                  <a:schemeClr val="bg1"/>
                </a:solidFill>
              </a:rPr>
              <a:t>2</a:t>
            </a:r>
            <a:r>
              <a:rPr lang="ru-RU" sz="1800" b="1" dirty="0" smtClean="0">
                <a:solidFill>
                  <a:schemeClr val="bg1"/>
                </a:solidFill>
              </a:rPr>
              <a:t>0-11:</a:t>
            </a:r>
            <a:r>
              <a:rPr lang="en-US" sz="1800" b="1" dirty="0" smtClean="0">
                <a:solidFill>
                  <a:schemeClr val="bg1"/>
                </a:solidFill>
              </a:rPr>
              <a:t>1</a:t>
            </a:r>
            <a:r>
              <a:rPr lang="ru-RU" sz="1800" b="1" dirty="0" smtClean="0">
                <a:solidFill>
                  <a:schemeClr val="bg1"/>
                </a:solidFill>
              </a:rPr>
              <a:t>0</a:t>
            </a:r>
            <a:endParaRPr lang="en-US" sz="1800" b="1" dirty="0">
              <a:solidFill>
                <a:schemeClr val="bg1"/>
              </a:solidFill>
            </a:endParaRPr>
          </a:p>
        </p:txBody>
      </p:sp>
      <p:sp>
        <p:nvSpPr>
          <p:cNvPr id="18" name="Text Placeholder 35">
            <a:extLst>
              <a:ext uri="{FF2B5EF4-FFF2-40B4-BE49-F238E27FC236}">
                <a16:creationId xmlns:a16="http://schemas.microsoft.com/office/drawing/2014/main" id="{97F2B34D-C380-4681-B422-1D00C7CA0349}"/>
              </a:ext>
            </a:extLst>
          </p:cNvPr>
          <p:cNvSpPr txBox="1">
            <a:spLocks/>
          </p:cNvSpPr>
          <p:nvPr/>
        </p:nvSpPr>
        <p:spPr>
          <a:xfrm>
            <a:off x="4430428" y="1828906"/>
            <a:ext cx="1316318" cy="932567"/>
          </a:xfrm>
          <a:prstGeom prst="rect">
            <a:avLst/>
          </a:prstGeom>
          <a:solidFill>
            <a:schemeClr val="accent1"/>
          </a:solidFill>
        </p:spPr>
        <p:txBody>
          <a:bodyPr vert="horz" lIns="45714" tIns="22857" rIns="45714" bIns="22857" rtlCol="0" anchor="ctr">
            <a:noAutofit/>
          </a:bodyPr>
          <a:lstStyle>
            <a:lvl1pPr marL="0" indent="0" algn="r" defTabSz="1828800" rtl="0" eaLnBrk="1" latinLnBrk="0" hangingPunct="1">
              <a:lnSpc>
                <a:spcPct val="100000"/>
              </a:lnSpc>
              <a:spcBef>
                <a:spcPts val="2000"/>
              </a:spcBef>
              <a:buFont typeface="Arial" panose="020B0604020202020204" pitchFamily="34" charset="0"/>
              <a:buNone/>
              <a:defRPr sz="11500" kern="1200">
                <a:solidFill>
                  <a:srgbClr val="E4B9A6"/>
                </a:solidFill>
                <a:latin typeface="+mj-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spcBef>
                <a:spcPts val="0"/>
              </a:spcBef>
            </a:pPr>
            <a:r>
              <a:rPr lang="en-US" sz="1800" b="1" dirty="0">
                <a:solidFill>
                  <a:schemeClr val="bg1"/>
                </a:solidFill>
              </a:rPr>
              <a:t>1</a:t>
            </a:r>
            <a:r>
              <a:rPr lang="ru-RU" sz="1800" b="1" dirty="0" smtClean="0">
                <a:solidFill>
                  <a:schemeClr val="bg1"/>
                </a:solidFill>
              </a:rPr>
              <a:t>1:</a:t>
            </a:r>
            <a:r>
              <a:rPr lang="en-US" sz="1800" b="1" dirty="0" smtClean="0">
                <a:solidFill>
                  <a:schemeClr val="bg1"/>
                </a:solidFill>
              </a:rPr>
              <a:t>2</a:t>
            </a:r>
            <a:r>
              <a:rPr lang="ru-RU" sz="1800" b="1" dirty="0" smtClean="0">
                <a:solidFill>
                  <a:schemeClr val="bg1"/>
                </a:solidFill>
              </a:rPr>
              <a:t>0 </a:t>
            </a:r>
            <a:r>
              <a:rPr lang="ru-RU" sz="1800" b="1" dirty="0">
                <a:solidFill>
                  <a:schemeClr val="bg1"/>
                </a:solidFill>
              </a:rPr>
              <a:t>- </a:t>
            </a:r>
            <a:r>
              <a:rPr lang="ru-RU" sz="1800" b="1" dirty="0" smtClean="0">
                <a:solidFill>
                  <a:schemeClr val="bg1"/>
                </a:solidFill>
              </a:rPr>
              <a:t>12:</a:t>
            </a:r>
            <a:r>
              <a:rPr lang="en-US" sz="1800" b="1" dirty="0" smtClean="0">
                <a:solidFill>
                  <a:schemeClr val="bg1"/>
                </a:solidFill>
              </a:rPr>
              <a:t>2</a:t>
            </a:r>
            <a:r>
              <a:rPr lang="ru-RU" sz="1800" b="1" dirty="0" smtClean="0">
                <a:solidFill>
                  <a:schemeClr val="bg1"/>
                </a:solidFill>
              </a:rPr>
              <a:t>0</a:t>
            </a:r>
            <a:endParaRPr lang="en-US" sz="1800" b="1" dirty="0">
              <a:solidFill>
                <a:schemeClr val="bg1"/>
              </a:solidFill>
            </a:endParaRPr>
          </a:p>
        </p:txBody>
      </p:sp>
      <p:sp>
        <p:nvSpPr>
          <p:cNvPr id="19" name="Text Placeholder 33">
            <a:extLst>
              <a:ext uri="{FF2B5EF4-FFF2-40B4-BE49-F238E27FC236}">
                <a16:creationId xmlns:a16="http://schemas.microsoft.com/office/drawing/2014/main" id="{CDF338B5-5146-4B77-B3CA-CA36D10B2F01}"/>
              </a:ext>
            </a:extLst>
          </p:cNvPr>
          <p:cNvSpPr txBox="1">
            <a:spLocks/>
          </p:cNvSpPr>
          <p:nvPr/>
        </p:nvSpPr>
        <p:spPr>
          <a:xfrm>
            <a:off x="9656114" y="1861369"/>
            <a:ext cx="2387641" cy="2908280"/>
          </a:xfrm>
          <a:prstGeom prst="rect">
            <a:avLst/>
          </a:prstGeom>
          <a:solidFill>
            <a:schemeClr val="accent4">
              <a:lumMod val="40000"/>
              <a:lumOff val="60000"/>
            </a:schemeClr>
          </a:solidFill>
        </p:spPr>
        <p:txBody>
          <a:bodyPr vert="horz" lIns="45714" tIns="22857" rIns="45714" bIns="22857" rtlCol="0">
            <a:noAutofit/>
          </a:bodyPr>
          <a:lstStyle>
            <a:lvl1pPr marL="0" indent="0" algn="l" defTabSz="1828800" rtl="0" eaLnBrk="1" latinLnBrk="0" hangingPunct="1">
              <a:lnSpc>
                <a:spcPct val="150000"/>
              </a:lnSpc>
              <a:spcBef>
                <a:spcPts val="2000"/>
              </a:spcBef>
              <a:buFont typeface="Arial" panose="020B0604020202020204" pitchFamily="34" charset="0"/>
              <a:buNone/>
              <a:defRPr sz="3600" kern="1200">
                <a:solidFill>
                  <a:srgbClr val="0E4D52"/>
                </a:solidFill>
                <a:latin typeface="+mj-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342900" indent="-342900" algn="just">
              <a:lnSpc>
                <a:spcPct val="100000"/>
              </a:lnSpc>
              <a:spcBef>
                <a:spcPts val="500"/>
              </a:spcBef>
              <a:buFont typeface="Arial" panose="020B0604020202020204" pitchFamily="34" charset="0"/>
              <a:buChar char="•"/>
            </a:pPr>
            <a:r>
              <a:rPr lang="ru-RU" sz="2000" b="1" dirty="0">
                <a:solidFill>
                  <a:schemeClr val="tx1"/>
                </a:solidFill>
                <a:ea typeface="Open Sans" panose="020B0606030504020204" pitchFamily="34" charset="0"/>
                <a:cs typeface="Open Sans" panose="020B0606030504020204" pitchFamily="34" charset="0"/>
              </a:rPr>
              <a:t>Как финансируются ГЧП?</a:t>
            </a:r>
          </a:p>
          <a:p>
            <a:pPr marL="342900" indent="-342900" algn="just">
              <a:lnSpc>
                <a:spcPct val="100000"/>
              </a:lnSpc>
              <a:spcBef>
                <a:spcPts val="500"/>
              </a:spcBef>
              <a:buFont typeface="Arial" panose="020B0604020202020204" pitchFamily="34" charset="0"/>
              <a:buChar char="•"/>
            </a:pPr>
            <a:r>
              <a:rPr lang="ru-RU" sz="2000" b="1" dirty="0">
                <a:solidFill>
                  <a:schemeClr val="tx1"/>
                </a:solidFill>
                <a:ea typeface="Open Sans" panose="020B0606030504020204" pitchFamily="34" charset="0"/>
                <a:cs typeface="Open Sans" panose="020B0606030504020204" pitchFamily="34" charset="0"/>
              </a:rPr>
              <a:t>ГЧП процесс</a:t>
            </a:r>
          </a:p>
          <a:p>
            <a:pPr marL="342900" indent="-342900" algn="just">
              <a:lnSpc>
                <a:spcPct val="100000"/>
              </a:lnSpc>
              <a:spcBef>
                <a:spcPts val="500"/>
              </a:spcBef>
              <a:buFont typeface="Arial" panose="020B0604020202020204" pitchFamily="34" charset="0"/>
              <a:buChar char="•"/>
            </a:pPr>
            <a:endParaRPr lang="ru-RU" sz="2000" b="1" dirty="0">
              <a:solidFill>
                <a:schemeClr val="tx1"/>
              </a:solidFill>
              <a:ea typeface="Open Sans" panose="020B0606030504020204" pitchFamily="34" charset="0"/>
              <a:cs typeface="Open Sans" panose="020B0606030504020204" pitchFamily="34" charset="0"/>
            </a:endParaRPr>
          </a:p>
          <a:p>
            <a:pPr marL="342900" indent="-342900" algn="just">
              <a:lnSpc>
                <a:spcPct val="100000"/>
              </a:lnSpc>
              <a:spcBef>
                <a:spcPts val="500"/>
              </a:spcBef>
              <a:buFont typeface="Arial" panose="020B0604020202020204" pitchFamily="34" charset="0"/>
              <a:buChar char="•"/>
            </a:pPr>
            <a:endParaRPr lang="ru-RU" sz="2000" b="1" dirty="0">
              <a:solidFill>
                <a:schemeClr val="tx1"/>
              </a:solidFill>
              <a:ea typeface="Open Sans" panose="020B0606030504020204" pitchFamily="34" charset="0"/>
              <a:cs typeface="Open Sans" panose="020B0606030504020204" pitchFamily="34" charset="0"/>
            </a:endParaRPr>
          </a:p>
          <a:p>
            <a:pPr marL="342900" indent="-342900" algn="just">
              <a:lnSpc>
                <a:spcPct val="100000"/>
              </a:lnSpc>
              <a:spcBef>
                <a:spcPts val="500"/>
              </a:spcBef>
              <a:buFont typeface="Arial" panose="020B0604020202020204" pitchFamily="34" charset="0"/>
              <a:buChar char="•"/>
            </a:pPr>
            <a:endParaRPr lang="ru-RU" sz="2000" b="1" dirty="0">
              <a:solidFill>
                <a:schemeClr val="tx1"/>
              </a:solidFill>
              <a:ea typeface="Open Sans" panose="020B0606030504020204" pitchFamily="34" charset="0"/>
              <a:cs typeface="Open Sans" panose="020B0606030504020204" pitchFamily="34" charset="0"/>
            </a:endParaRPr>
          </a:p>
          <a:p>
            <a:pPr algn="ctr">
              <a:lnSpc>
                <a:spcPct val="100000"/>
              </a:lnSpc>
              <a:spcBef>
                <a:spcPts val="500"/>
              </a:spcBef>
            </a:pPr>
            <a:r>
              <a:rPr lang="ru-RU" sz="2000" b="1" dirty="0">
                <a:solidFill>
                  <a:schemeClr val="tx1"/>
                </a:solidFill>
                <a:ea typeface="Open Sans" panose="020B0606030504020204" pitchFamily="34" charset="0"/>
                <a:cs typeface="Open Sans" panose="020B0606030504020204" pitchFamily="34" charset="0"/>
              </a:rPr>
              <a:t>Вопросы-ответы</a:t>
            </a:r>
            <a:endParaRPr lang="en-US" sz="2000" b="1" dirty="0">
              <a:solidFill>
                <a:schemeClr val="tx1"/>
              </a:solidFill>
              <a:ea typeface="Open Sans" panose="020B0606030504020204" pitchFamily="34" charset="0"/>
              <a:cs typeface="Open Sans" panose="020B0606030504020204" pitchFamily="34" charset="0"/>
            </a:endParaRPr>
          </a:p>
        </p:txBody>
      </p:sp>
      <p:sp>
        <p:nvSpPr>
          <p:cNvPr id="20" name="Text Placeholder 35">
            <a:extLst>
              <a:ext uri="{FF2B5EF4-FFF2-40B4-BE49-F238E27FC236}">
                <a16:creationId xmlns:a16="http://schemas.microsoft.com/office/drawing/2014/main" id="{1D20A56E-3B72-4A5C-BBE9-ADEE236EC271}"/>
              </a:ext>
            </a:extLst>
          </p:cNvPr>
          <p:cNvSpPr txBox="1">
            <a:spLocks/>
          </p:cNvSpPr>
          <p:nvPr/>
        </p:nvSpPr>
        <p:spPr>
          <a:xfrm>
            <a:off x="8360229" y="1861369"/>
            <a:ext cx="1295885" cy="932567"/>
          </a:xfrm>
          <a:prstGeom prst="rect">
            <a:avLst/>
          </a:prstGeom>
          <a:solidFill>
            <a:schemeClr val="accent1"/>
          </a:solidFill>
        </p:spPr>
        <p:txBody>
          <a:bodyPr vert="horz" lIns="45714" tIns="22857" rIns="45714" bIns="22857" rtlCol="0" anchor="ctr">
            <a:noAutofit/>
          </a:bodyPr>
          <a:lstStyle>
            <a:lvl1pPr marL="0" indent="0" algn="r" defTabSz="1828800" rtl="0" eaLnBrk="1" latinLnBrk="0" hangingPunct="1">
              <a:lnSpc>
                <a:spcPct val="100000"/>
              </a:lnSpc>
              <a:spcBef>
                <a:spcPts val="2000"/>
              </a:spcBef>
              <a:buFont typeface="Arial" panose="020B0604020202020204" pitchFamily="34" charset="0"/>
              <a:buNone/>
              <a:defRPr sz="11500" kern="1200">
                <a:solidFill>
                  <a:srgbClr val="E4B9A6"/>
                </a:solidFill>
                <a:latin typeface="+mj-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spcBef>
                <a:spcPts val="0"/>
              </a:spcBef>
            </a:pPr>
            <a:r>
              <a:rPr lang="en-US" sz="1800" b="1" dirty="0">
                <a:solidFill>
                  <a:schemeClr val="bg1"/>
                </a:solidFill>
              </a:rPr>
              <a:t>1</a:t>
            </a:r>
            <a:r>
              <a:rPr lang="ru-RU" sz="1800" b="1" dirty="0" smtClean="0">
                <a:solidFill>
                  <a:schemeClr val="bg1"/>
                </a:solidFill>
              </a:rPr>
              <a:t>2:</a:t>
            </a:r>
            <a:r>
              <a:rPr lang="en-US" sz="1800" b="1" dirty="0" smtClean="0">
                <a:solidFill>
                  <a:schemeClr val="bg1"/>
                </a:solidFill>
              </a:rPr>
              <a:t>3</a:t>
            </a:r>
            <a:r>
              <a:rPr lang="ru-RU" sz="1800" b="1" dirty="0" smtClean="0">
                <a:solidFill>
                  <a:schemeClr val="bg1"/>
                </a:solidFill>
              </a:rPr>
              <a:t>0 </a:t>
            </a:r>
            <a:r>
              <a:rPr lang="ru-RU" sz="1800" b="1" dirty="0">
                <a:solidFill>
                  <a:schemeClr val="bg1"/>
                </a:solidFill>
              </a:rPr>
              <a:t>-</a:t>
            </a:r>
            <a:r>
              <a:rPr lang="ru-RU" sz="1800" b="1" dirty="0" smtClean="0">
                <a:solidFill>
                  <a:schemeClr val="bg1"/>
                </a:solidFill>
              </a:rPr>
              <a:t>13:</a:t>
            </a:r>
            <a:r>
              <a:rPr lang="en-US" sz="1800" b="1" dirty="0" smtClean="0">
                <a:solidFill>
                  <a:schemeClr val="bg1"/>
                </a:solidFill>
              </a:rPr>
              <a:t>3</a:t>
            </a:r>
            <a:r>
              <a:rPr lang="ru-RU" sz="1800" b="1" dirty="0" smtClean="0">
                <a:solidFill>
                  <a:schemeClr val="bg1"/>
                </a:solidFill>
              </a:rPr>
              <a:t>0</a:t>
            </a:r>
            <a:endParaRPr lang="en-US" sz="1800" b="1" dirty="0">
              <a:solidFill>
                <a:schemeClr val="bg1"/>
              </a:solidFill>
            </a:endParaRPr>
          </a:p>
        </p:txBody>
      </p:sp>
      <p:sp>
        <p:nvSpPr>
          <p:cNvPr id="21" name="Text Placeholder 35">
            <a:extLst>
              <a:ext uri="{FF2B5EF4-FFF2-40B4-BE49-F238E27FC236}">
                <a16:creationId xmlns:a16="http://schemas.microsoft.com/office/drawing/2014/main" id="{96E9874D-39AE-4707-9436-0F28CA4C6708}"/>
              </a:ext>
            </a:extLst>
          </p:cNvPr>
          <p:cNvSpPr txBox="1">
            <a:spLocks/>
          </p:cNvSpPr>
          <p:nvPr/>
        </p:nvSpPr>
        <p:spPr>
          <a:xfrm>
            <a:off x="276237" y="4845009"/>
            <a:ext cx="1388383" cy="932567"/>
          </a:xfrm>
          <a:prstGeom prst="rect">
            <a:avLst/>
          </a:prstGeom>
          <a:solidFill>
            <a:schemeClr val="accent1"/>
          </a:solidFill>
        </p:spPr>
        <p:txBody>
          <a:bodyPr vert="horz" lIns="45714" tIns="22857" rIns="45714" bIns="22857" rtlCol="0" anchor="ctr">
            <a:noAutofit/>
          </a:bodyPr>
          <a:lstStyle>
            <a:lvl1pPr marL="0" indent="0" algn="r" defTabSz="1828800" rtl="0" eaLnBrk="1" latinLnBrk="0" hangingPunct="1">
              <a:lnSpc>
                <a:spcPct val="100000"/>
              </a:lnSpc>
              <a:spcBef>
                <a:spcPts val="2000"/>
              </a:spcBef>
              <a:buFont typeface="Arial" panose="020B0604020202020204" pitchFamily="34" charset="0"/>
              <a:buNone/>
              <a:defRPr sz="11500" kern="1200">
                <a:solidFill>
                  <a:srgbClr val="E4B9A6"/>
                </a:solidFill>
                <a:latin typeface="+mj-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spcBef>
                <a:spcPts val="0"/>
              </a:spcBef>
            </a:pPr>
            <a:r>
              <a:rPr lang="en-US" sz="1800" b="1" dirty="0">
                <a:solidFill>
                  <a:schemeClr val="bg1"/>
                </a:solidFill>
              </a:rPr>
              <a:t>1</a:t>
            </a:r>
            <a:r>
              <a:rPr lang="ru-RU" sz="1800" b="1" dirty="0" smtClean="0">
                <a:solidFill>
                  <a:schemeClr val="bg1"/>
                </a:solidFill>
              </a:rPr>
              <a:t>1:</a:t>
            </a:r>
            <a:r>
              <a:rPr lang="en-US" sz="1800" b="1" dirty="0" smtClean="0">
                <a:solidFill>
                  <a:schemeClr val="bg1"/>
                </a:solidFill>
              </a:rPr>
              <a:t>1</a:t>
            </a:r>
            <a:r>
              <a:rPr lang="ru-RU" sz="1800" b="1" dirty="0" smtClean="0">
                <a:solidFill>
                  <a:schemeClr val="bg1"/>
                </a:solidFill>
              </a:rPr>
              <a:t>0 </a:t>
            </a:r>
            <a:r>
              <a:rPr lang="ru-RU" sz="1800" b="1" dirty="0">
                <a:solidFill>
                  <a:schemeClr val="bg1"/>
                </a:solidFill>
              </a:rPr>
              <a:t>- </a:t>
            </a:r>
            <a:r>
              <a:rPr lang="ru-RU" sz="1800" b="1" dirty="0" smtClean="0">
                <a:solidFill>
                  <a:schemeClr val="bg1"/>
                </a:solidFill>
              </a:rPr>
              <a:t>11:</a:t>
            </a:r>
            <a:r>
              <a:rPr lang="en-US" sz="1800" b="1" smtClean="0">
                <a:solidFill>
                  <a:schemeClr val="bg1"/>
                </a:solidFill>
              </a:rPr>
              <a:t>2</a:t>
            </a:r>
            <a:r>
              <a:rPr lang="ru-RU" sz="1800" b="1" dirty="0" smtClean="0">
                <a:solidFill>
                  <a:schemeClr val="bg1"/>
                </a:solidFill>
              </a:rPr>
              <a:t>0</a:t>
            </a:r>
            <a:endParaRPr lang="en-US" sz="1800" b="1" dirty="0">
              <a:solidFill>
                <a:schemeClr val="bg1"/>
              </a:solidFill>
            </a:endParaRPr>
          </a:p>
        </p:txBody>
      </p:sp>
      <p:sp>
        <p:nvSpPr>
          <p:cNvPr id="22" name="Textfeld 43">
            <a:extLst>
              <a:ext uri="{FF2B5EF4-FFF2-40B4-BE49-F238E27FC236}">
                <a16:creationId xmlns:a16="http://schemas.microsoft.com/office/drawing/2014/main" id="{F39C76D7-CB3B-4DED-83FF-AB8A282908BE}"/>
              </a:ext>
            </a:extLst>
          </p:cNvPr>
          <p:cNvSpPr txBox="1"/>
          <p:nvPr/>
        </p:nvSpPr>
        <p:spPr>
          <a:xfrm>
            <a:off x="1723392" y="5153083"/>
            <a:ext cx="2328869" cy="400110"/>
          </a:xfrm>
          <a:prstGeom prst="rect">
            <a:avLst/>
          </a:prstGeom>
          <a:noFill/>
        </p:spPr>
        <p:txBody>
          <a:bodyPr wrap="square">
            <a:spAutoFit/>
          </a:bodyPr>
          <a:lstStyle/>
          <a:p>
            <a:pPr algn="just">
              <a:spcBef>
                <a:spcPts val="500"/>
              </a:spcBef>
            </a:pPr>
            <a:r>
              <a:rPr lang="ru-RU" sz="2000" b="1" dirty="0">
                <a:latin typeface="+mj-lt"/>
                <a:ea typeface="Roboto" panose="02000000000000000000" pitchFamily="2" charset="0"/>
                <a:cs typeface="Open Sans" panose="020B0606030504020204" pitchFamily="34" charset="0"/>
              </a:rPr>
              <a:t>Перерыв 10 мин</a:t>
            </a:r>
            <a:endParaRPr lang="en-US" sz="2000" b="1" dirty="0">
              <a:latin typeface="+mj-lt"/>
              <a:ea typeface="Roboto" panose="02000000000000000000" pitchFamily="2" charset="0"/>
              <a:cs typeface="Open Sans" panose="020B0606030504020204" pitchFamily="34" charset="0"/>
            </a:endParaRPr>
          </a:p>
        </p:txBody>
      </p:sp>
      <p:sp>
        <p:nvSpPr>
          <p:cNvPr id="23" name="Text Placeholder 35">
            <a:extLst>
              <a:ext uri="{FF2B5EF4-FFF2-40B4-BE49-F238E27FC236}">
                <a16:creationId xmlns:a16="http://schemas.microsoft.com/office/drawing/2014/main" id="{7CB273BF-89DF-41CF-9BE1-5E2C918524F2}"/>
              </a:ext>
            </a:extLst>
          </p:cNvPr>
          <p:cNvSpPr txBox="1">
            <a:spLocks/>
          </p:cNvSpPr>
          <p:nvPr/>
        </p:nvSpPr>
        <p:spPr>
          <a:xfrm>
            <a:off x="4370688" y="4842767"/>
            <a:ext cx="1308205" cy="932567"/>
          </a:xfrm>
          <a:prstGeom prst="rect">
            <a:avLst/>
          </a:prstGeom>
          <a:solidFill>
            <a:schemeClr val="accent1"/>
          </a:solidFill>
        </p:spPr>
        <p:txBody>
          <a:bodyPr vert="horz" lIns="45714" tIns="22857" rIns="45714" bIns="22857" rtlCol="0" anchor="ctr">
            <a:noAutofit/>
          </a:bodyPr>
          <a:lstStyle>
            <a:lvl1pPr marL="0" indent="0" algn="r" defTabSz="1828800" rtl="0" eaLnBrk="1" latinLnBrk="0" hangingPunct="1">
              <a:lnSpc>
                <a:spcPct val="100000"/>
              </a:lnSpc>
              <a:spcBef>
                <a:spcPts val="2000"/>
              </a:spcBef>
              <a:buFont typeface="Arial" panose="020B0604020202020204" pitchFamily="34" charset="0"/>
              <a:buNone/>
              <a:defRPr sz="11500" kern="1200">
                <a:solidFill>
                  <a:srgbClr val="E4B9A6"/>
                </a:solidFill>
                <a:latin typeface="+mj-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spcBef>
                <a:spcPts val="0"/>
              </a:spcBef>
            </a:pPr>
            <a:r>
              <a:rPr lang="en-US" sz="1800" b="1" dirty="0">
                <a:solidFill>
                  <a:schemeClr val="bg1"/>
                </a:solidFill>
              </a:rPr>
              <a:t>1</a:t>
            </a:r>
            <a:r>
              <a:rPr lang="ru-RU" sz="1800" b="1" dirty="0" smtClean="0">
                <a:solidFill>
                  <a:schemeClr val="bg1"/>
                </a:solidFill>
              </a:rPr>
              <a:t>2:</a:t>
            </a:r>
            <a:r>
              <a:rPr lang="en-US" sz="1800" b="1" dirty="0" smtClean="0">
                <a:solidFill>
                  <a:schemeClr val="bg1"/>
                </a:solidFill>
              </a:rPr>
              <a:t>2</a:t>
            </a:r>
            <a:r>
              <a:rPr lang="ru-RU" sz="1800" b="1" dirty="0" smtClean="0">
                <a:solidFill>
                  <a:schemeClr val="bg1"/>
                </a:solidFill>
              </a:rPr>
              <a:t>0 </a:t>
            </a:r>
            <a:r>
              <a:rPr lang="ru-RU" sz="1800" b="1" dirty="0">
                <a:solidFill>
                  <a:schemeClr val="bg1"/>
                </a:solidFill>
              </a:rPr>
              <a:t>-</a:t>
            </a:r>
            <a:r>
              <a:rPr lang="ru-RU" sz="1800" b="1" dirty="0" smtClean="0">
                <a:solidFill>
                  <a:schemeClr val="bg1"/>
                </a:solidFill>
              </a:rPr>
              <a:t>12:</a:t>
            </a:r>
            <a:r>
              <a:rPr lang="en-US" sz="1800" b="1" dirty="0" smtClean="0">
                <a:solidFill>
                  <a:schemeClr val="bg1"/>
                </a:solidFill>
              </a:rPr>
              <a:t>3</a:t>
            </a:r>
            <a:r>
              <a:rPr lang="ru-RU" sz="1800" b="1" dirty="0" smtClean="0">
                <a:solidFill>
                  <a:schemeClr val="bg1"/>
                </a:solidFill>
              </a:rPr>
              <a:t>0</a:t>
            </a:r>
            <a:endParaRPr lang="en-US" sz="1800" b="1" dirty="0">
              <a:solidFill>
                <a:schemeClr val="bg1"/>
              </a:solidFill>
            </a:endParaRPr>
          </a:p>
        </p:txBody>
      </p:sp>
      <p:sp>
        <p:nvSpPr>
          <p:cNvPr id="24" name="Textfeld 43">
            <a:extLst>
              <a:ext uri="{FF2B5EF4-FFF2-40B4-BE49-F238E27FC236}">
                <a16:creationId xmlns:a16="http://schemas.microsoft.com/office/drawing/2014/main" id="{F39C76D7-CB3B-4DED-83FF-AB8A282908BE}"/>
              </a:ext>
            </a:extLst>
          </p:cNvPr>
          <p:cNvSpPr txBox="1"/>
          <p:nvPr/>
        </p:nvSpPr>
        <p:spPr>
          <a:xfrm>
            <a:off x="5779819" y="5108995"/>
            <a:ext cx="2328869" cy="400110"/>
          </a:xfrm>
          <a:prstGeom prst="rect">
            <a:avLst/>
          </a:prstGeom>
          <a:noFill/>
        </p:spPr>
        <p:txBody>
          <a:bodyPr wrap="square">
            <a:spAutoFit/>
          </a:bodyPr>
          <a:lstStyle/>
          <a:p>
            <a:pPr algn="just">
              <a:spcBef>
                <a:spcPts val="500"/>
              </a:spcBef>
            </a:pPr>
            <a:r>
              <a:rPr lang="ru-RU" sz="2000" b="1" dirty="0">
                <a:latin typeface="+mj-lt"/>
                <a:ea typeface="Roboto" panose="02000000000000000000" pitchFamily="2" charset="0"/>
                <a:cs typeface="Open Sans" panose="020B0606030504020204" pitchFamily="34" charset="0"/>
              </a:rPr>
              <a:t>Перерыв 10 мин</a:t>
            </a:r>
            <a:endParaRPr lang="en-US" sz="2000" b="1" dirty="0">
              <a:latin typeface="+mj-lt"/>
              <a:ea typeface="Roboto" panose="02000000000000000000" pitchFamily="2" charset="0"/>
              <a:cs typeface="Open Sans" panose="020B0606030504020204" pitchFamily="34" charset="0"/>
            </a:endParaRPr>
          </a:p>
        </p:txBody>
      </p:sp>
      <p:sp>
        <p:nvSpPr>
          <p:cNvPr id="25" name="Text Placeholder 35">
            <a:extLst>
              <a:ext uri="{FF2B5EF4-FFF2-40B4-BE49-F238E27FC236}">
                <a16:creationId xmlns:a16="http://schemas.microsoft.com/office/drawing/2014/main" id="{7CB273BF-89DF-41CF-9BE1-5E2C918524F2}"/>
              </a:ext>
            </a:extLst>
          </p:cNvPr>
          <p:cNvSpPr txBox="1">
            <a:spLocks/>
          </p:cNvSpPr>
          <p:nvPr/>
        </p:nvSpPr>
        <p:spPr>
          <a:xfrm>
            <a:off x="8347909" y="4837713"/>
            <a:ext cx="1308205" cy="932567"/>
          </a:xfrm>
          <a:prstGeom prst="rect">
            <a:avLst/>
          </a:prstGeom>
          <a:solidFill>
            <a:schemeClr val="accent1"/>
          </a:solidFill>
        </p:spPr>
        <p:txBody>
          <a:bodyPr vert="horz" lIns="45714" tIns="22857" rIns="45714" bIns="22857" rtlCol="0" anchor="ctr">
            <a:noAutofit/>
          </a:bodyPr>
          <a:lstStyle>
            <a:lvl1pPr marL="0" indent="0" algn="r" defTabSz="1828800" rtl="0" eaLnBrk="1" latinLnBrk="0" hangingPunct="1">
              <a:lnSpc>
                <a:spcPct val="100000"/>
              </a:lnSpc>
              <a:spcBef>
                <a:spcPts val="2000"/>
              </a:spcBef>
              <a:buFont typeface="Arial" panose="020B0604020202020204" pitchFamily="34" charset="0"/>
              <a:buNone/>
              <a:defRPr sz="11500" kern="1200">
                <a:solidFill>
                  <a:srgbClr val="E4B9A6"/>
                </a:solidFill>
                <a:latin typeface="+mj-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ctr">
              <a:spcBef>
                <a:spcPts val="0"/>
              </a:spcBef>
            </a:pPr>
            <a:r>
              <a:rPr lang="en-US" sz="1800" b="1" dirty="0">
                <a:solidFill>
                  <a:schemeClr val="bg1"/>
                </a:solidFill>
              </a:rPr>
              <a:t>1</a:t>
            </a:r>
            <a:r>
              <a:rPr lang="ru-RU" sz="1800" b="1" dirty="0" smtClean="0">
                <a:solidFill>
                  <a:schemeClr val="bg1"/>
                </a:solidFill>
              </a:rPr>
              <a:t>3:</a:t>
            </a:r>
            <a:r>
              <a:rPr lang="en-US" sz="1800" b="1" smtClean="0">
                <a:solidFill>
                  <a:schemeClr val="bg1"/>
                </a:solidFill>
              </a:rPr>
              <a:t>3</a:t>
            </a:r>
            <a:r>
              <a:rPr lang="ru-RU" sz="1800" b="1" dirty="0" smtClean="0">
                <a:solidFill>
                  <a:schemeClr val="bg1"/>
                </a:solidFill>
              </a:rPr>
              <a:t>0</a:t>
            </a:r>
            <a:endParaRPr lang="en-US" sz="1800" b="1" dirty="0">
              <a:solidFill>
                <a:schemeClr val="bg1"/>
              </a:solidFill>
            </a:endParaRPr>
          </a:p>
        </p:txBody>
      </p:sp>
      <p:sp>
        <p:nvSpPr>
          <p:cNvPr id="26" name="Textfeld 43">
            <a:extLst>
              <a:ext uri="{FF2B5EF4-FFF2-40B4-BE49-F238E27FC236}">
                <a16:creationId xmlns:a16="http://schemas.microsoft.com/office/drawing/2014/main" id="{F39C76D7-CB3B-4DED-83FF-AB8A282908BE}"/>
              </a:ext>
            </a:extLst>
          </p:cNvPr>
          <p:cNvSpPr txBox="1"/>
          <p:nvPr/>
        </p:nvSpPr>
        <p:spPr>
          <a:xfrm>
            <a:off x="9863131" y="5108995"/>
            <a:ext cx="2328869" cy="400110"/>
          </a:xfrm>
          <a:prstGeom prst="rect">
            <a:avLst/>
          </a:prstGeom>
          <a:noFill/>
        </p:spPr>
        <p:txBody>
          <a:bodyPr wrap="square">
            <a:spAutoFit/>
          </a:bodyPr>
          <a:lstStyle/>
          <a:p>
            <a:pPr algn="just">
              <a:spcBef>
                <a:spcPts val="500"/>
              </a:spcBef>
            </a:pPr>
            <a:r>
              <a:rPr lang="ru-RU" sz="2000" b="1" dirty="0">
                <a:latin typeface="+mj-lt"/>
                <a:ea typeface="Roboto" panose="02000000000000000000" pitchFamily="2" charset="0"/>
                <a:cs typeface="Open Sans" panose="020B0606030504020204" pitchFamily="34" charset="0"/>
              </a:rPr>
              <a:t>Завершение дня</a:t>
            </a:r>
            <a:endParaRPr lang="en-US" sz="2000" b="1" dirty="0">
              <a:latin typeface="+mj-lt"/>
              <a:ea typeface="Roboto" panose="02000000000000000000" pitchFamily="2" charset="0"/>
              <a:cs typeface="Open Sans" panose="020B0606030504020204" pitchFamily="34" charset="0"/>
            </a:endParaRPr>
          </a:p>
        </p:txBody>
      </p:sp>
    </p:spTree>
    <p:extLst>
      <p:ext uri="{BB962C8B-B14F-4D97-AF65-F5344CB8AC3E}">
        <p14:creationId xmlns:p14="http://schemas.microsoft.com/office/powerpoint/2010/main" val="11520961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D8CBA1B5-880B-400F-8E73-FF17B4E003AC}"/>
              </a:ext>
            </a:extLst>
          </p:cNvPr>
          <p:cNvSpPr/>
          <p:nvPr/>
        </p:nvSpPr>
        <p:spPr>
          <a:xfrm>
            <a:off x="0" y="1781823"/>
            <a:ext cx="12192000" cy="100896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1993900" y="611188"/>
            <a:ext cx="8420100" cy="1143000"/>
          </a:xfrm>
        </p:spPr>
        <p:txBody>
          <a:bodyPr>
            <a:normAutofit/>
          </a:bodyPr>
          <a:lstStyle/>
          <a:p>
            <a:r>
              <a:rPr lang="ru-RU" dirty="0"/>
              <a:t>Приоритизация проектов</a:t>
            </a:r>
            <a:endParaRPr lang="en-GB" dirty="0"/>
          </a:p>
        </p:txBody>
      </p:sp>
      <p:sp>
        <p:nvSpPr>
          <p:cNvPr id="21" name="Content Placeholder 2"/>
          <p:cNvSpPr>
            <a:spLocks noGrp="1"/>
          </p:cNvSpPr>
          <p:nvPr>
            <p:ph idx="1"/>
          </p:nvPr>
        </p:nvSpPr>
        <p:spPr>
          <a:xfrm>
            <a:off x="2144751" y="1801812"/>
            <a:ext cx="7391400" cy="4445000"/>
          </a:xfrm>
        </p:spPr>
        <p:txBody>
          <a:bodyPr>
            <a:normAutofit fontScale="92500" lnSpcReduction="10000"/>
          </a:bodyPr>
          <a:lstStyle/>
          <a:p>
            <a:pPr marL="0" indent="0">
              <a:buNone/>
            </a:pPr>
            <a:r>
              <a:rPr lang="ru-RU" sz="2600" dirty="0">
                <a:solidFill>
                  <a:schemeClr val="bg1"/>
                </a:solidFill>
                <a:latin typeface="+mj-lt"/>
              </a:rPr>
              <a:t>Правительствам необходимо инвестировать в три области, чтобы они могли оценивать проекты с необходимой тщательностью:</a:t>
            </a:r>
            <a:endParaRPr lang="en-GB" sz="2600" dirty="0">
              <a:solidFill>
                <a:schemeClr val="bg1"/>
              </a:solidFill>
              <a:latin typeface="+mj-lt"/>
            </a:endParaRPr>
          </a:p>
          <a:p>
            <a:pPr marL="0" indent="0">
              <a:buNone/>
            </a:pPr>
            <a:endParaRPr lang="en-GB" sz="2000" dirty="0">
              <a:latin typeface="+mj-lt"/>
            </a:endParaRPr>
          </a:p>
          <a:p>
            <a:pPr marL="514350" indent="-514350">
              <a:buFont typeface="+mj-lt"/>
              <a:buAutoNum type="arabicPeriod"/>
            </a:pPr>
            <a:r>
              <a:rPr lang="ru-RU" sz="2600" dirty="0">
                <a:latin typeface="+mj-lt"/>
              </a:rPr>
              <a:t>Обучайте правильных людей и разрабатывайте правильные системы для проведения оценок</a:t>
            </a:r>
            <a:endParaRPr lang="en-GB" sz="2600" dirty="0">
              <a:latin typeface="+mj-lt"/>
            </a:endParaRPr>
          </a:p>
          <a:p>
            <a:pPr marL="514350" indent="-514350">
              <a:buFont typeface="+mj-lt"/>
              <a:buAutoNum type="arabicPeriod"/>
            </a:pPr>
            <a:r>
              <a:rPr lang="ru-RU" sz="2600" dirty="0">
                <a:latin typeface="+mj-lt"/>
              </a:rPr>
              <a:t>Разработать эталонные базы данных, которые собирают информацию о затратах как в государственных проектах, так и в проектах инфраструктуры ГЧП.</a:t>
            </a:r>
            <a:endParaRPr lang="en-GB" sz="2600" dirty="0">
              <a:latin typeface="+mj-lt"/>
            </a:endParaRPr>
          </a:p>
          <a:p>
            <a:pPr marL="514350" indent="-514350">
              <a:buFont typeface="+mj-lt"/>
              <a:buAutoNum type="arabicPeriod"/>
            </a:pPr>
            <a:r>
              <a:rPr lang="ru-RU" sz="2600" dirty="0">
                <a:latin typeface="+mj-lt"/>
              </a:rPr>
              <a:t>Разработать стандартизированные методологии для проведения этих оценок и определить источник общих ключевых допущений</a:t>
            </a:r>
            <a:endParaRPr lang="en-GB" sz="2600" dirty="0">
              <a:latin typeface="+mj-lt"/>
            </a:endParaRPr>
          </a:p>
        </p:txBody>
      </p:sp>
      <p:sp>
        <p:nvSpPr>
          <p:cNvPr id="4" name="Rechteck 3">
            <a:extLst>
              <a:ext uri="{FF2B5EF4-FFF2-40B4-BE49-F238E27FC236}">
                <a16:creationId xmlns:a16="http://schemas.microsoft.com/office/drawing/2014/main" id="{0903FE6A-F216-4241-A0DD-8D5C5E561E01}"/>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5" name="Rechteck 4">
            <a:extLst>
              <a:ext uri="{FF2B5EF4-FFF2-40B4-BE49-F238E27FC236}">
                <a16:creationId xmlns:a16="http://schemas.microsoft.com/office/drawing/2014/main" id="{26C7AD7B-834E-44CC-9FA6-624001601276}"/>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cxnSp>
        <p:nvCxnSpPr>
          <p:cNvPr id="6" name="Gerader Verbinder 5">
            <a:extLst>
              <a:ext uri="{FF2B5EF4-FFF2-40B4-BE49-F238E27FC236}">
                <a16:creationId xmlns:a16="http://schemas.microsoft.com/office/drawing/2014/main" id="{FABBB577-ED2C-4E73-AE3C-F34BDF91F2EB}"/>
              </a:ext>
            </a:extLst>
          </p:cNvPr>
          <p:cNvCxnSpPr>
            <a:cxnSpLocks/>
          </p:cNvCxnSpPr>
          <p:nvPr/>
        </p:nvCxnSpPr>
        <p:spPr>
          <a:xfrm flipH="1" flipV="1">
            <a:off x="877228" y="810340"/>
            <a:ext cx="10593781" cy="41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3B68AC99-2722-44B9-BAE5-CBAC78F8107B}"/>
              </a:ext>
            </a:extLst>
          </p:cNvPr>
          <p:cNvCxnSpPr>
            <a:cxnSpLocks/>
          </p:cNvCxnSpPr>
          <p:nvPr/>
        </p:nvCxnSpPr>
        <p:spPr>
          <a:xfrm flipH="1">
            <a:off x="877228" y="1586676"/>
            <a:ext cx="1059378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Gerader Verbinder 9">
            <a:extLst>
              <a:ext uri="{FF2B5EF4-FFF2-40B4-BE49-F238E27FC236}">
                <a16:creationId xmlns:a16="http://schemas.microsoft.com/office/drawing/2014/main" id="{C8B9F0E0-DB20-4D86-9792-AA628AD0221B}"/>
              </a:ext>
            </a:extLst>
          </p:cNvPr>
          <p:cNvCxnSpPr>
            <a:cxnSpLocks/>
          </p:cNvCxnSpPr>
          <p:nvPr/>
        </p:nvCxnSpPr>
        <p:spPr>
          <a:xfrm flipH="1">
            <a:off x="1993900" y="3005932"/>
            <a:ext cx="709601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4927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a:spLocks noGrp="1"/>
          </p:cNvSpPr>
          <p:nvPr>
            <p:ph idx="1"/>
          </p:nvPr>
        </p:nvSpPr>
        <p:spPr>
          <a:xfrm>
            <a:off x="2138183" y="2083182"/>
            <a:ext cx="8485485" cy="4406995"/>
          </a:xfrm>
        </p:spPr>
        <p:txBody>
          <a:bodyPr>
            <a:noAutofit/>
          </a:bodyPr>
          <a:lstStyle/>
          <a:p>
            <a:r>
              <a:rPr lang="ru-RU" dirty="0">
                <a:latin typeface="+mj-lt"/>
              </a:rPr>
              <a:t>отрасль </a:t>
            </a:r>
          </a:p>
          <a:p>
            <a:r>
              <a:rPr lang="ru-RU" dirty="0">
                <a:latin typeface="+mj-lt"/>
              </a:rPr>
              <a:t>технический обзор </a:t>
            </a:r>
          </a:p>
          <a:p>
            <a:r>
              <a:rPr lang="ru-RU" dirty="0">
                <a:latin typeface="+mj-lt"/>
              </a:rPr>
              <a:t>физические условия</a:t>
            </a:r>
          </a:p>
          <a:p>
            <a:r>
              <a:rPr lang="ru-RU" dirty="0">
                <a:latin typeface="+mj-lt"/>
              </a:rPr>
              <a:t>площадка для реализации проекта, </a:t>
            </a:r>
          </a:p>
          <a:p>
            <a:r>
              <a:rPr lang="ru-RU" dirty="0">
                <a:latin typeface="+mj-lt"/>
              </a:rPr>
              <a:t>регион, </a:t>
            </a:r>
          </a:p>
          <a:p>
            <a:r>
              <a:rPr lang="ru-RU" dirty="0" smtClean="0">
                <a:latin typeface="+mj-lt"/>
              </a:rPr>
              <a:t>затронутое </a:t>
            </a:r>
            <a:r>
              <a:rPr lang="ru-RU" dirty="0">
                <a:latin typeface="+mj-lt"/>
              </a:rPr>
              <a:t>/ получившее выгоды население </a:t>
            </a:r>
          </a:p>
          <a:p>
            <a:r>
              <a:rPr lang="ru-RU" dirty="0">
                <a:latin typeface="+mj-lt"/>
              </a:rPr>
              <a:t>прочее </a:t>
            </a:r>
          </a:p>
        </p:txBody>
      </p:sp>
      <p:sp>
        <p:nvSpPr>
          <p:cNvPr id="6" name="Rechteck 5">
            <a:extLst>
              <a:ext uri="{FF2B5EF4-FFF2-40B4-BE49-F238E27FC236}">
                <a16:creationId xmlns:a16="http://schemas.microsoft.com/office/drawing/2014/main" id="{7B5F1F4F-EA7E-4912-A5CA-D7DC90231802}"/>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7" name="Rechteck 6">
            <a:extLst>
              <a:ext uri="{FF2B5EF4-FFF2-40B4-BE49-F238E27FC236}">
                <a16:creationId xmlns:a16="http://schemas.microsoft.com/office/drawing/2014/main" id="{A75CD18C-A03B-4F0A-98FF-0FC43FF4D2A9}"/>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cxnSp>
        <p:nvCxnSpPr>
          <p:cNvPr id="10" name="Gerader Verbinder 9">
            <a:extLst>
              <a:ext uri="{FF2B5EF4-FFF2-40B4-BE49-F238E27FC236}">
                <a16:creationId xmlns:a16="http://schemas.microsoft.com/office/drawing/2014/main" id="{D14311A4-602B-4ACD-A765-EE156E49EEC7}"/>
              </a:ext>
            </a:extLst>
          </p:cNvPr>
          <p:cNvCxnSpPr>
            <a:cxnSpLocks/>
          </p:cNvCxnSpPr>
          <p:nvPr/>
        </p:nvCxnSpPr>
        <p:spPr>
          <a:xfrm flipH="1" flipV="1">
            <a:off x="877228" y="810340"/>
            <a:ext cx="10593781" cy="41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183E9F55-69B4-4F3F-AAD0-6D44C3C18BED}"/>
              </a:ext>
            </a:extLst>
          </p:cNvPr>
          <p:cNvCxnSpPr>
            <a:cxnSpLocks/>
          </p:cNvCxnSpPr>
          <p:nvPr/>
        </p:nvCxnSpPr>
        <p:spPr>
          <a:xfrm flipH="1">
            <a:off x="877228" y="1586676"/>
            <a:ext cx="1059378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itle 1">
            <a:extLst>
              <a:ext uri="{FF2B5EF4-FFF2-40B4-BE49-F238E27FC236}">
                <a16:creationId xmlns:a16="http://schemas.microsoft.com/office/drawing/2014/main" id="{ACCC7CC5-F973-42C9-8710-5A87B6C8D7AD}"/>
              </a:ext>
            </a:extLst>
          </p:cNvPr>
          <p:cNvSpPr>
            <a:spLocks noGrp="1"/>
          </p:cNvSpPr>
          <p:nvPr>
            <p:ph type="title"/>
          </p:nvPr>
        </p:nvSpPr>
        <p:spPr>
          <a:xfrm>
            <a:off x="1993899" y="611188"/>
            <a:ext cx="9008637" cy="1135836"/>
          </a:xfrm>
        </p:spPr>
        <p:txBody>
          <a:bodyPr>
            <a:normAutofit/>
          </a:bodyPr>
          <a:lstStyle/>
          <a:p>
            <a:r>
              <a:rPr lang="ru-RU" dirty="0"/>
              <a:t>Техническое описание</a:t>
            </a:r>
            <a:endParaRPr lang="en-GB" dirty="0"/>
          </a:p>
        </p:txBody>
      </p:sp>
    </p:spTree>
    <p:extLst>
      <p:ext uri="{BB962C8B-B14F-4D97-AF65-F5344CB8AC3E}">
        <p14:creationId xmlns:p14="http://schemas.microsoft.com/office/powerpoint/2010/main" val="8951395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924" y="46390"/>
            <a:ext cx="9889744" cy="768096"/>
          </a:xfrm>
        </p:spPr>
        <p:txBody>
          <a:bodyPr>
            <a:normAutofit/>
          </a:bodyPr>
          <a:lstStyle/>
          <a:p>
            <a:pPr algn="ctr"/>
            <a:r>
              <a:rPr lang="ru-RU" sz="4000" dirty="0"/>
              <a:t>Требования к информации</a:t>
            </a:r>
            <a:endParaRPr lang="en-GB" sz="4000" dirty="0"/>
          </a:p>
        </p:txBody>
      </p:sp>
      <p:sp>
        <p:nvSpPr>
          <p:cNvPr id="21" name="Content Placeholder 2"/>
          <p:cNvSpPr>
            <a:spLocks noGrp="1"/>
          </p:cNvSpPr>
          <p:nvPr>
            <p:ph idx="1"/>
          </p:nvPr>
        </p:nvSpPr>
        <p:spPr>
          <a:xfrm>
            <a:off x="228972" y="768096"/>
            <a:ext cx="5449824" cy="5907024"/>
          </a:xfrm>
        </p:spPr>
        <p:txBody>
          <a:bodyPr>
            <a:noAutofit/>
          </a:bodyPr>
          <a:lstStyle/>
          <a:p>
            <a:r>
              <a:rPr lang="ru-RU" sz="1200" dirty="0"/>
              <a:t>имя и должность/название инициатора (ответственного лица/отдела в ведомстве государственного сектора</a:t>
            </a:r>
            <a:r>
              <a:rPr lang="ru-RU" sz="1200" dirty="0" smtClean="0"/>
              <a:t>); </a:t>
            </a:r>
            <a:endParaRPr lang="ru-RU" sz="1200" dirty="0"/>
          </a:p>
          <a:p>
            <a:r>
              <a:rPr lang="ru-RU" sz="1200" dirty="0"/>
              <a:t>описание проекта: отрасль, технические характеристики (поверхность для строений, количество километров для транспортировки) и т.д. </a:t>
            </a:r>
          </a:p>
          <a:p>
            <a:r>
              <a:rPr lang="ru-RU" sz="1200" dirty="0"/>
              <a:t>проектная смета (капитальные затраты, CAPEX): элементы проектной сметы для </a:t>
            </a:r>
            <a:r>
              <a:rPr lang="ru-RU" sz="1200" dirty="0" smtClean="0"/>
              <a:t>CAPEX.  </a:t>
            </a:r>
            <a:endParaRPr lang="ru-RU" sz="1200" dirty="0"/>
          </a:p>
          <a:p>
            <a:r>
              <a:rPr lang="ru-RU" sz="1200" dirty="0"/>
              <a:t>предварительный срок строительства; </a:t>
            </a:r>
          </a:p>
          <a:p>
            <a:r>
              <a:rPr lang="ru-RU" sz="1200" dirty="0"/>
              <a:t>затронутый регион / </a:t>
            </a:r>
            <a:r>
              <a:rPr lang="ru-RU" sz="1200" dirty="0" smtClean="0"/>
              <a:t>население; </a:t>
            </a:r>
            <a:endParaRPr lang="ru-RU" sz="1200" dirty="0"/>
          </a:p>
          <a:p>
            <a:r>
              <a:rPr lang="ru-RU" sz="1200" dirty="0"/>
              <a:t>смета расходов на эксплуатацию и техническое обслуживание (включая расходы на жизненный цикл/модернизацию, которые будут понесены в течение возможного срока действия договора ГЧП); </a:t>
            </a:r>
          </a:p>
          <a:p>
            <a:r>
              <a:rPr lang="ru-RU" sz="1200" dirty="0"/>
              <a:t>анализ возможности взимания платежей по проекту с пользователей, а также их размера; </a:t>
            </a:r>
          </a:p>
          <a:p>
            <a:r>
              <a:rPr lang="ru-RU" sz="1200" dirty="0"/>
              <a:t>прогнозируемые доходы (если проект предполагает коммерческую выручку). Для этого может потребоваться исследование спроса на инфраструктуру, такое как прогнозы объема перевозок </a:t>
            </a:r>
          </a:p>
          <a:p>
            <a:r>
              <a:rPr lang="ru-RU" sz="1200" dirty="0"/>
              <a:t>целевые сроки: желательные даты </a:t>
            </a:r>
            <a:r>
              <a:rPr lang="ru-RU" sz="1200" dirty="0" smtClean="0"/>
              <a:t>закупок; </a:t>
            </a:r>
            <a:endParaRPr lang="ru-RU" sz="1200" dirty="0"/>
          </a:p>
          <a:p>
            <a:r>
              <a:rPr lang="ru-RU" sz="1200" dirty="0"/>
              <a:t>аспекты, связанные с необходимостью государственной поддержки / софинансирования, и оценка объема необходимого софинансирования, если таковое предполагается; </a:t>
            </a:r>
          </a:p>
          <a:p>
            <a:r>
              <a:rPr lang="ru-RU" sz="1200" dirty="0"/>
              <a:t>пояснение / обоснование пригодности проекта с учетом общих политик/стратегического плана государственного </a:t>
            </a:r>
            <a:r>
              <a:rPr lang="ru-RU" sz="1200" dirty="0" smtClean="0"/>
              <a:t>сектора; </a:t>
            </a:r>
            <a:endParaRPr lang="ru-RU" sz="1200" dirty="0"/>
          </a:p>
        </p:txBody>
      </p:sp>
      <p:sp>
        <p:nvSpPr>
          <p:cNvPr id="5" name="Content Placeholder 2"/>
          <p:cNvSpPr txBox="1">
            <a:spLocks/>
          </p:cNvSpPr>
          <p:nvPr/>
        </p:nvSpPr>
        <p:spPr>
          <a:xfrm>
            <a:off x="6164394" y="768096"/>
            <a:ext cx="5675376" cy="58255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200" dirty="0"/>
              <a:t>описание потребности, которую удовлетворяет проект. Основные экономические последствия и социально-экономические выгоды по проекту; </a:t>
            </a:r>
          </a:p>
          <a:p>
            <a:r>
              <a:rPr lang="ru-RU" sz="1200" dirty="0" smtClean="0"/>
              <a:t>варианты </a:t>
            </a:r>
            <a:r>
              <a:rPr lang="ru-RU" sz="1200" dirty="0"/>
              <a:t>и пригодность предлагаемого решения. Существуют ли технические альтернативы? Эти альтернативы были рассмотрены? При отрицательном ответе – объяснить, почему; </a:t>
            </a:r>
          </a:p>
          <a:p>
            <a:r>
              <a:rPr lang="ru-RU" sz="1200" dirty="0"/>
              <a:t>описание потребности, которую удовлетворяет проект. Основные экономические последствия и социально-экономические выгоды по </a:t>
            </a:r>
            <a:r>
              <a:rPr lang="ru-RU" sz="1200" dirty="0" smtClean="0"/>
              <a:t>проекту; </a:t>
            </a:r>
            <a:endParaRPr lang="ru-RU" sz="1200" dirty="0"/>
          </a:p>
          <a:p>
            <a:r>
              <a:rPr lang="ru-RU" sz="1200" dirty="0" smtClean="0"/>
              <a:t>описание </a:t>
            </a:r>
            <a:r>
              <a:rPr lang="ru-RU" sz="1200" dirty="0"/>
              <a:t>потенциальной заинтересованности со стороны частных инвесторов и ответственного ведомства, а также наличия интереса (аппетита) и достаточного потенциала у частного сектора (наличие необходимых навыков в частном секторе для реализации такого проекта). В такое описание следует включать потенциальные источники финансирования, вероятные источники у участников конкурса, включая тот факт, будут ли местные компании заинтересованы или способны принимать участие в конкурсной процедуре (самостоятельно или как часть консорциума), а также будут ли заинтересованы региональные или международные компании; </a:t>
            </a:r>
          </a:p>
          <a:p>
            <a:r>
              <a:rPr lang="ru-RU" sz="1200" dirty="0"/>
              <a:t>подобные прецеденты (как успешные, так и </a:t>
            </a:r>
            <a:r>
              <a:rPr lang="ru-RU" sz="1200" dirty="0" smtClean="0"/>
              <a:t>провальные); </a:t>
            </a:r>
            <a:endParaRPr lang="ru-RU" sz="1200" dirty="0"/>
          </a:p>
          <a:p>
            <a:r>
              <a:rPr lang="ru-RU" sz="1200" dirty="0"/>
              <a:t>наличие проектной площадки/земельного участка в соответствующих </a:t>
            </a:r>
            <a:r>
              <a:rPr lang="ru-RU" sz="1200" dirty="0" smtClean="0"/>
              <a:t>случаях; </a:t>
            </a:r>
            <a:endParaRPr lang="ru-RU" sz="1200" dirty="0"/>
          </a:p>
          <a:p>
            <a:r>
              <a:rPr lang="ru-RU" sz="1200" dirty="0"/>
              <a:t>природоохранные аспекты: описание природоохранных требований / трудностей при условии их значительности; </a:t>
            </a:r>
          </a:p>
          <a:p>
            <a:r>
              <a:rPr lang="ru-RU" sz="1200" dirty="0"/>
              <a:t>статус и готовность: описание проведенных или проводимых исследований в соответствующих случаях; </a:t>
            </a:r>
          </a:p>
          <a:p>
            <a:r>
              <a:rPr lang="ru-RU" sz="1200" dirty="0"/>
              <a:t>другая актуальная информация, связанная с пригодностью, экономической состоятельностью, проектной готовностью, риском неудачи при разработке/реализации проекта и так далее. </a:t>
            </a:r>
            <a:endParaRPr lang="en-GB" sz="1200" dirty="0"/>
          </a:p>
        </p:txBody>
      </p:sp>
      <p:sp>
        <p:nvSpPr>
          <p:cNvPr id="6" name="Rechteck 5">
            <a:extLst>
              <a:ext uri="{FF2B5EF4-FFF2-40B4-BE49-F238E27FC236}">
                <a16:creationId xmlns:a16="http://schemas.microsoft.com/office/drawing/2014/main" id="{7B5F1F4F-EA7E-4912-A5CA-D7DC90231802}"/>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7" name="Rechteck 6">
            <a:extLst>
              <a:ext uri="{FF2B5EF4-FFF2-40B4-BE49-F238E27FC236}">
                <a16:creationId xmlns:a16="http://schemas.microsoft.com/office/drawing/2014/main" id="{A75CD18C-A03B-4F0A-98FF-0FC43FF4D2A9}"/>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cxnSp>
        <p:nvCxnSpPr>
          <p:cNvPr id="8" name="Gerader Verbinder 7">
            <a:extLst>
              <a:ext uri="{FF2B5EF4-FFF2-40B4-BE49-F238E27FC236}">
                <a16:creationId xmlns:a16="http://schemas.microsoft.com/office/drawing/2014/main" id="{25C49759-BB0A-478A-9018-E0A74722EA06}"/>
              </a:ext>
            </a:extLst>
          </p:cNvPr>
          <p:cNvCxnSpPr>
            <a:cxnSpLocks/>
          </p:cNvCxnSpPr>
          <p:nvPr/>
        </p:nvCxnSpPr>
        <p:spPr>
          <a:xfrm flipH="1" flipV="1">
            <a:off x="867503" y="726408"/>
            <a:ext cx="10593781" cy="41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40EC8AFA-8757-4B13-8414-6DC7066CA883}"/>
              </a:ext>
            </a:extLst>
          </p:cNvPr>
          <p:cNvCxnSpPr>
            <a:cxnSpLocks/>
          </p:cNvCxnSpPr>
          <p:nvPr/>
        </p:nvCxnSpPr>
        <p:spPr>
          <a:xfrm flipH="1" flipV="1">
            <a:off x="5893315" y="768096"/>
            <a:ext cx="3003" cy="6089904"/>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4223568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3899" y="611188"/>
            <a:ext cx="9008637" cy="1135836"/>
          </a:xfrm>
        </p:spPr>
        <p:txBody>
          <a:bodyPr>
            <a:normAutofit fontScale="90000"/>
          </a:bodyPr>
          <a:lstStyle/>
          <a:p>
            <a:r>
              <a:rPr lang="ru-RU" dirty="0"/>
              <a:t>Техническая схема выбранного решения</a:t>
            </a:r>
            <a:endParaRPr lang="en-GB" dirty="0"/>
          </a:p>
        </p:txBody>
      </p:sp>
      <p:sp>
        <p:nvSpPr>
          <p:cNvPr id="21" name="Content Placeholder 2"/>
          <p:cNvSpPr>
            <a:spLocks noGrp="1"/>
          </p:cNvSpPr>
          <p:nvPr>
            <p:ph idx="1"/>
          </p:nvPr>
        </p:nvSpPr>
        <p:spPr>
          <a:xfrm>
            <a:off x="2542478" y="1993281"/>
            <a:ext cx="8058614" cy="3820221"/>
          </a:xfrm>
        </p:spPr>
        <p:txBody>
          <a:bodyPr>
            <a:normAutofit lnSpcReduction="10000"/>
          </a:bodyPr>
          <a:lstStyle/>
          <a:p>
            <a:r>
              <a:rPr lang="ru-RU" sz="2500" dirty="0">
                <a:latin typeface="+mj-lt"/>
              </a:rPr>
              <a:t>Уточнить технические возможности</a:t>
            </a:r>
            <a:endParaRPr lang="en-GB" sz="2500" dirty="0">
              <a:latin typeface="+mj-lt"/>
            </a:endParaRPr>
          </a:p>
          <a:p>
            <a:r>
              <a:rPr lang="ru-RU" sz="2500" dirty="0">
                <a:latin typeface="+mj-lt"/>
              </a:rPr>
              <a:t>Включить подробное описание и набор требований</a:t>
            </a:r>
          </a:p>
          <a:p>
            <a:r>
              <a:rPr lang="ru-RU" sz="2500" dirty="0">
                <a:latin typeface="+mj-lt"/>
              </a:rPr>
              <a:t>Хорошее качество </a:t>
            </a:r>
            <a:r>
              <a:rPr lang="ru-RU" sz="2500" dirty="0" smtClean="0">
                <a:latin typeface="+mj-lt"/>
              </a:rPr>
              <a:t>информации</a:t>
            </a:r>
            <a:endParaRPr lang="ru-RU" sz="2500" dirty="0">
              <a:latin typeface="+mj-lt"/>
            </a:endParaRPr>
          </a:p>
          <a:p>
            <a:r>
              <a:rPr lang="ru-RU" sz="2500" dirty="0">
                <a:latin typeface="+mj-lt"/>
              </a:rPr>
              <a:t>Требуется дополнительное время и усилия, если:</a:t>
            </a:r>
            <a:endParaRPr lang="en-GB" sz="2500" dirty="0">
              <a:latin typeface="+mj-lt"/>
            </a:endParaRPr>
          </a:p>
          <a:p>
            <a:endParaRPr lang="ru-RU" sz="2500" dirty="0">
              <a:latin typeface="+mj-lt"/>
            </a:endParaRPr>
          </a:p>
          <a:p>
            <a:pPr marL="1371600" lvl="2" indent="-457200">
              <a:buFont typeface="+mj-lt"/>
              <a:buAutoNum type="arabicPeriod"/>
            </a:pPr>
            <a:r>
              <a:rPr lang="ru-RU" sz="2100" dirty="0">
                <a:latin typeface="+mj-lt"/>
              </a:rPr>
              <a:t>Нет четкой спецификации того, что требуется</a:t>
            </a:r>
          </a:p>
          <a:p>
            <a:pPr marL="1371600" lvl="2" indent="-457200">
              <a:buFont typeface="+mj-lt"/>
              <a:buAutoNum type="arabicPeriod"/>
            </a:pPr>
            <a:r>
              <a:rPr lang="ru-RU" sz="2100" dirty="0">
                <a:latin typeface="+mj-lt"/>
              </a:rPr>
              <a:t>Новизна или отсутствие опыта в этой конкретной деятельности</a:t>
            </a:r>
          </a:p>
          <a:p>
            <a:pPr marL="1371600" lvl="2" indent="-457200">
              <a:buFont typeface="+mj-lt"/>
              <a:buAutoNum type="arabicPeriod"/>
            </a:pPr>
            <a:r>
              <a:rPr lang="ru-RU" sz="2100" dirty="0">
                <a:latin typeface="+mj-lt"/>
              </a:rPr>
              <a:t>Сложность с точки зрения количества влияющих факторов и связанных с ними взаимозависимостей</a:t>
            </a:r>
            <a:endParaRPr lang="en-GB" sz="2100" dirty="0">
              <a:latin typeface="+mj-lt"/>
            </a:endParaRPr>
          </a:p>
        </p:txBody>
      </p:sp>
      <p:sp>
        <p:nvSpPr>
          <p:cNvPr id="4" name="Rechteck 3">
            <a:extLst>
              <a:ext uri="{FF2B5EF4-FFF2-40B4-BE49-F238E27FC236}">
                <a16:creationId xmlns:a16="http://schemas.microsoft.com/office/drawing/2014/main" id="{8C8C6F1B-6A1F-4F51-891F-1C36D091E6C1}"/>
              </a:ext>
            </a:extLst>
          </p:cNvPr>
          <p:cNvSpPr/>
          <p:nvPr/>
        </p:nvSpPr>
        <p:spPr>
          <a:xfrm>
            <a:off x="0" y="6790566"/>
            <a:ext cx="12192000" cy="8098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5" name="Rechteck 4">
            <a:extLst>
              <a:ext uri="{FF2B5EF4-FFF2-40B4-BE49-F238E27FC236}">
                <a16:creationId xmlns:a16="http://schemas.microsoft.com/office/drawing/2014/main" id="{93DCB285-650D-438F-B555-66394C397EB9}"/>
              </a:ext>
            </a:extLst>
          </p:cNvPr>
          <p:cNvSpPr/>
          <p:nvPr/>
        </p:nvSpPr>
        <p:spPr>
          <a:xfrm>
            <a:off x="0" y="-2224"/>
            <a:ext cx="12192000" cy="8098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cxnSp>
        <p:nvCxnSpPr>
          <p:cNvPr id="6" name="Gerader Verbinder 5">
            <a:extLst>
              <a:ext uri="{FF2B5EF4-FFF2-40B4-BE49-F238E27FC236}">
                <a16:creationId xmlns:a16="http://schemas.microsoft.com/office/drawing/2014/main" id="{87F0469D-E2BC-4BA3-89C2-3E35F8F73E6D}"/>
              </a:ext>
            </a:extLst>
          </p:cNvPr>
          <p:cNvCxnSpPr>
            <a:cxnSpLocks/>
          </p:cNvCxnSpPr>
          <p:nvPr/>
        </p:nvCxnSpPr>
        <p:spPr>
          <a:xfrm flipH="1" flipV="1">
            <a:off x="877228" y="810340"/>
            <a:ext cx="10593781" cy="41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19969ECA-6DBD-4E02-9243-56B53A74A975}"/>
              </a:ext>
            </a:extLst>
          </p:cNvPr>
          <p:cNvCxnSpPr>
            <a:cxnSpLocks/>
          </p:cNvCxnSpPr>
          <p:nvPr/>
        </p:nvCxnSpPr>
        <p:spPr>
          <a:xfrm flipH="1">
            <a:off x="877228" y="1586676"/>
            <a:ext cx="1059378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 name="Gerader Verbinder 7">
            <a:extLst>
              <a:ext uri="{FF2B5EF4-FFF2-40B4-BE49-F238E27FC236}">
                <a16:creationId xmlns:a16="http://schemas.microsoft.com/office/drawing/2014/main" id="{BFA94CE0-94E3-43EC-9D8C-B091B8E87C36}"/>
              </a:ext>
            </a:extLst>
          </p:cNvPr>
          <p:cNvCxnSpPr>
            <a:cxnSpLocks/>
          </p:cNvCxnSpPr>
          <p:nvPr/>
        </p:nvCxnSpPr>
        <p:spPr>
          <a:xfrm flipH="1">
            <a:off x="3559038" y="3842940"/>
            <a:ext cx="6060747"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Rechteck 8">
            <a:extLst>
              <a:ext uri="{FF2B5EF4-FFF2-40B4-BE49-F238E27FC236}">
                <a16:creationId xmlns:a16="http://schemas.microsoft.com/office/drawing/2014/main" id="{D2231EF9-25AA-401F-95B5-ACCA0C7BEF5B}"/>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10" name="Rechteck 9">
            <a:extLst>
              <a:ext uri="{FF2B5EF4-FFF2-40B4-BE49-F238E27FC236}">
                <a16:creationId xmlns:a16="http://schemas.microsoft.com/office/drawing/2014/main" id="{F3D080A2-3179-4891-8843-750EB6DF16AB}"/>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Tree>
    <p:extLst>
      <p:ext uri="{BB962C8B-B14F-4D97-AF65-F5344CB8AC3E}">
        <p14:creationId xmlns:p14="http://schemas.microsoft.com/office/powerpoint/2010/main" val="26467065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C19F77E5-9002-4025-A1DC-54E397E69048}"/>
              </a:ext>
            </a:extLst>
          </p:cNvPr>
          <p:cNvSpPr/>
          <p:nvPr/>
        </p:nvSpPr>
        <p:spPr>
          <a:xfrm>
            <a:off x="0" y="1708596"/>
            <a:ext cx="12192000" cy="55559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1993900" y="611188"/>
            <a:ext cx="8420100" cy="1143000"/>
          </a:xfrm>
        </p:spPr>
        <p:txBody>
          <a:bodyPr>
            <a:normAutofit/>
          </a:bodyPr>
          <a:lstStyle/>
          <a:p>
            <a:r>
              <a:rPr lang="ru-RU" dirty="0"/>
              <a:t>Анализ опций и техники отбора</a:t>
            </a:r>
            <a:endParaRPr lang="en-GB" dirty="0"/>
          </a:p>
        </p:txBody>
      </p:sp>
      <p:sp>
        <p:nvSpPr>
          <p:cNvPr id="21" name="Content Placeholder 2"/>
          <p:cNvSpPr>
            <a:spLocks noGrp="1"/>
          </p:cNvSpPr>
          <p:nvPr>
            <p:ph idx="1"/>
          </p:nvPr>
        </p:nvSpPr>
        <p:spPr>
          <a:xfrm>
            <a:off x="2216150" y="1844597"/>
            <a:ext cx="7759700" cy="4089400"/>
          </a:xfrm>
        </p:spPr>
        <p:txBody>
          <a:bodyPr>
            <a:normAutofit fontScale="62500" lnSpcReduction="20000"/>
          </a:bodyPr>
          <a:lstStyle/>
          <a:p>
            <a:pPr marL="0" indent="0">
              <a:buNone/>
            </a:pPr>
            <a:r>
              <a:rPr lang="ru-RU" b="1" dirty="0" smtClean="0">
                <a:solidFill>
                  <a:schemeClr val="bg1"/>
                </a:solidFill>
                <a:latin typeface="+mj-lt"/>
              </a:rPr>
              <a:t>ГЧП политика </a:t>
            </a:r>
            <a:r>
              <a:rPr lang="ru-RU" b="1" dirty="0">
                <a:solidFill>
                  <a:schemeClr val="bg1"/>
                </a:solidFill>
                <a:latin typeface="+mj-lt"/>
              </a:rPr>
              <a:t>должна определять использование определенной техники:</a:t>
            </a:r>
            <a:endParaRPr lang="ru-RU" sz="2000" b="1" dirty="0">
              <a:solidFill>
                <a:schemeClr val="bg1"/>
              </a:solidFill>
              <a:latin typeface="+mj-lt"/>
            </a:endParaRPr>
          </a:p>
          <a:p>
            <a:endParaRPr lang="en-GB" dirty="0">
              <a:latin typeface="+mj-lt"/>
            </a:endParaRPr>
          </a:p>
          <a:p>
            <a:r>
              <a:rPr lang="ru-RU" dirty="0">
                <a:latin typeface="+mj-lt"/>
              </a:rPr>
              <a:t>Анализ затрат и выгод (C</a:t>
            </a:r>
            <a:r>
              <a:rPr lang="en-GB" dirty="0" err="1">
                <a:latin typeface="+mj-lt"/>
              </a:rPr>
              <a:t>ost</a:t>
            </a:r>
            <a:r>
              <a:rPr lang="en-GB" dirty="0">
                <a:latin typeface="+mj-lt"/>
              </a:rPr>
              <a:t>-</a:t>
            </a:r>
            <a:r>
              <a:rPr lang="ru-RU" dirty="0">
                <a:latin typeface="+mj-lt"/>
              </a:rPr>
              <a:t>B</a:t>
            </a:r>
            <a:r>
              <a:rPr lang="en-GB" dirty="0" err="1">
                <a:latin typeface="+mj-lt"/>
              </a:rPr>
              <a:t>enefit</a:t>
            </a:r>
            <a:r>
              <a:rPr lang="en-GB" dirty="0">
                <a:latin typeface="+mj-lt"/>
              </a:rPr>
              <a:t> </a:t>
            </a:r>
            <a:r>
              <a:rPr lang="ru-RU" dirty="0">
                <a:latin typeface="+mj-lt"/>
              </a:rPr>
              <a:t>A</a:t>
            </a:r>
            <a:r>
              <a:rPr lang="en-GB" dirty="0" err="1">
                <a:latin typeface="+mj-lt"/>
              </a:rPr>
              <a:t>nalysis</a:t>
            </a:r>
            <a:r>
              <a:rPr lang="ru-RU" dirty="0">
                <a:latin typeface="+mj-lt"/>
              </a:rPr>
              <a:t>)</a:t>
            </a:r>
          </a:p>
          <a:p>
            <a:pPr lvl="1"/>
            <a:r>
              <a:rPr lang="ru-RU" dirty="0">
                <a:latin typeface="+mj-lt"/>
              </a:rPr>
              <a:t>Показывает наибольшую чистую приведенную </a:t>
            </a:r>
            <a:r>
              <a:rPr lang="ru-RU" dirty="0" smtClean="0">
                <a:latin typeface="+mj-lt"/>
              </a:rPr>
              <a:t>стоимость</a:t>
            </a:r>
            <a:r>
              <a:rPr lang="en-US" dirty="0" smtClean="0">
                <a:latin typeface="+mj-lt"/>
              </a:rPr>
              <a:t> (</a:t>
            </a:r>
            <a:r>
              <a:rPr lang="en-US" sz="2000" dirty="0" smtClean="0"/>
              <a:t>NPV</a:t>
            </a:r>
            <a:r>
              <a:rPr lang="en-US" dirty="0" smtClean="0">
                <a:latin typeface="+mj-lt"/>
              </a:rPr>
              <a:t>)</a:t>
            </a:r>
            <a:r>
              <a:rPr lang="ru-RU" dirty="0" smtClean="0">
                <a:latin typeface="+mj-lt"/>
              </a:rPr>
              <a:t> </a:t>
            </a:r>
            <a:r>
              <a:rPr lang="ru-RU" dirty="0">
                <a:latin typeface="+mj-lt"/>
              </a:rPr>
              <a:t>в экономическом </a:t>
            </a:r>
            <a:r>
              <a:rPr lang="ru-RU" dirty="0" smtClean="0">
                <a:latin typeface="+mj-lt"/>
              </a:rPr>
              <a:t>выражении</a:t>
            </a:r>
            <a:endParaRPr lang="ru-RU" sz="1600" dirty="0">
              <a:latin typeface="+mj-lt"/>
            </a:endParaRPr>
          </a:p>
          <a:p>
            <a:pPr lvl="1"/>
            <a:r>
              <a:rPr lang="ru-RU" dirty="0">
                <a:latin typeface="+mj-lt"/>
              </a:rPr>
              <a:t>Показывет самую высокую экономическую внутреннюю норму </a:t>
            </a:r>
            <a:r>
              <a:rPr lang="ru-RU" dirty="0" smtClean="0">
                <a:latin typeface="+mj-lt"/>
              </a:rPr>
              <a:t>доходности</a:t>
            </a:r>
            <a:r>
              <a:rPr lang="en-US" dirty="0" smtClean="0">
                <a:latin typeface="+mj-lt"/>
              </a:rPr>
              <a:t> (IRR)</a:t>
            </a:r>
            <a:endParaRPr lang="ru-RU" dirty="0">
              <a:latin typeface="+mj-lt"/>
            </a:endParaRPr>
          </a:p>
          <a:p>
            <a:r>
              <a:rPr lang="ru-RU" dirty="0">
                <a:latin typeface="+mj-lt"/>
              </a:rPr>
              <a:t>Анализ экономической эффективности (C</a:t>
            </a:r>
            <a:r>
              <a:rPr lang="en-GB" dirty="0" err="1">
                <a:latin typeface="+mj-lt"/>
              </a:rPr>
              <a:t>ost</a:t>
            </a:r>
            <a:r>
              <a:rPr lang="en-GB" dirty="0">
                <a:latin typeface="+mj-lt"/>
              </a:rPr>
              <a:t>-</a:t>
            </a:r>
            <a:r>
              <a:rPr lang="ru-RU" dirty="0">
                <a:latin typeface="+mj-lt"/>
              </a:rPr>
              <a:t>E</a:t>
            </a:r>
            <a:r>
              <a:rPr lang="en-GB" dirty="0" err="1">
                <a:latin typeface="+mj-lt"/>
              </a:rPr>
              <a:t>ffectiveness</a:t>
            </a:r>
            <a:r>
              <a:rPr lang="en-GB" dirty="0">
                <a:latin typeface="+mj-lt"/>
              </a:rPr>
              <a:t> </a:t>
            </a:r>
            <a:r>
              <a:rPr lang="ru-RU" dirty="0">
                <a:latin typeface="+mj-lt"/>
              </a:rPr>
              <a:t>A</a:t>
            </a:r>
            <a:r>
              <a:rPr lang="en-GB" dirty="0" err="1">
                <a:latin typeface="+mj-lt"/>
              </a:rPr>
              <a:t>nalysis</a:t>
            </a:r>
            <a:r>
              <a:rPr lang="ru-RU" dirty="0">
                <a:latin typeface="+mj-lt"/>
              </a:rPr>
              <a:t>)</a:t>
            </a:r>
          </a:p>
          <a:p>
            <a:pPr lvl="1"/>
            <a:r>
              <a:rPr lang="ru-RU" dirty="0">
                <a:latin typeface="+mj-lt"/>
              </a:rPr>
              <a:t>Соотносит стоимость </a:t>
            </a:r>
            <a:r>
              <a:rPr lang="ru-RU" dirty="0" smtClean="0">
                <a:latin typeface="+mj-lt"/>
              </a:rPr>
              <a:t>альтернативы ГЧП </a:t>
            </a:r>
            <a:endParaRPr lang="ru-RU" dirty="0">
              <a:latin typeface="+mj-lt"/>
            </a:endParaRPr>
          </a:p>
          <a:p>
            <a:pPr lvl="1"/>
            <a:r>
              <a:rPr lang="ru-RU" dirty="0">
                <a:latin typeface="+mj-lt"/>
              </a:rPr>
              <a:t>Виды прибыли должны быть взвешены для достижения общего «знаменателя»</a:t>
            </a:r>
          </a:p>
          <a:p>
            <a:pPr lvl="1"/>
            <a:r>
              <a:rPr lang="ru-RU" dirty="0">
                <a:latin typeface="+mj-lt"/>
              </a:rPr>
              <a:t>Результат - неценовой коэффициент = субъективное суждение</a:t>
            </a:r>
          </a:p>
          <a:p>
            <a:r>
              <a:rPr lang="ru-RU" dirty="0">
                <a:latin typeface="+mj-lt"/>
              </a:rPr>
              <a:t>Многокритериальный анализ (M</a:t>
            </a:r>
            <a:r>
              <a:rPr lang="en-GB" dirty="0" err="1">
                <a:latin typeface="+mj-lt"/>
              </a:rPr>
              <a:t>ulti</a:t>
            </a:r>
            <a:r>
              <a:rPr lang="en-GB" dirty="0">
                <a:latin typeface="+mj-lt"/>
              </a:rPr>
              <a:t>-</a:t>
            </a:r>
            <a:r>
              <a:rPr lang="ru-RU" dirty="0">
                <a:latin typeface="+mj-lt"/>
              </a:rPr>
              <a:t>C</a:t>
            </a:r>
            <a:r>
              <a:rPr lang="en-GB" dirty="0" err="1">
                <a:latin typeface="+mj-lt"/>
              </a:rPr>
              <a:t>riteria</a:t>
            </a:r>
            <a:r>
              <a:rPr lang="en-GB" dirty="0">
                <a:latin typeface="+mj-lt"/>
              </a:rPr>
              <a:t> </a:t>
            </a:r>
            <a:r>
              <a:rPr lang="ru-RU" dirty="0">
                <a:latin typeface="+mj-lt"/>
              </a:rPr>
              <a:t>A</a:t>
            </a:r>
            <a:r>
              <a:rPr lang="en-GB" dirty="0" err="1">
                <a:latin typeface="+mj-lt"/>
              </a:rPr>
              <a:t>nalysis</a:t>
            </a:r>
            <a:r>
              <a:rPr lang="ru-RU" dirty="0">
                <a:latin typeface="+mj-lt"/>
              </a:rPr>
              <a:t>) </a:t>
            </a:r>
          </a:p>
          <a:p>
            <a:pPr lvl="1"/>
            <a:r>
              <a:rPr lang="ru-RU" dirty="0">
                <a:latin typeface="+mj-lt"/>
              </a:rPr>
              <a:t>Используются как количественные, так и качественные критерии</a:t>
            </a:r>
          </a:p>
          <a:p>
            <a:pPr lvl="1"/>
            <a:r>
              <a:rPr lang="ru-RU" dirty="0">
                <a:latin typeface="+mj-lt"/>
              </a:rPr>
              <a:t>Измеримые критерии, используемые для оценки степени, в которой были достигнуты явные цели</a:t>
            </a:r>
            <a:endParaRPr lang="en-GB" sz="2000" dirty="0">
              <a:latin typeface="+mj-lt"/>
            </a:endParaRPr>
          </a:p>
        </p:txBody>
      </p:sp>
      <p:cxnSp>
        <p:nvCxnSpPr>
          <p:cNvPr id="6" name="Gerader Verbinder 5">
            <a:extLst>
              <a:ext uri="{FF2B5EF4-FFF2-40B4-BE49-F238E27FC236}">
                <a16:creationId xmlns:a16="http://schemas.microsoft.com/office/drawing/2014/main" id="{FF448032-2456-4D75-A0EB-DECFA0624A08}"/>
              </a:ext>
            </a:extLst>
          </p:cNvPr>
          <p:cNvCxnSpPr>
            <a:cxnSpLocks/>
          </p:cNvCxnSpPr>
          <p:nvPr/>
        </p:nvCxnSpPr>
        <p:spPr>
          <a:xfrm flipH="1" flipV="1">
            <a:off x="877228" y="810340"/>
            <a:ext cx="10593781" cy="41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09F5EA69-8105-4BB0-A1D3-4C39A9D2BC9A}"/>
              </a:ext>
            </a:extLst>
          </p:cNvPr>
          <p:cNvCxnSpPr>
            <a:cxnSpLocks/>
          </p:cNvCxnSpPr>
          <p:nvPr/>
        </p:nvCxnSpPr>
        <p:spPr>
          <a:xfrm flipH="1">
            <a:off x="877228" y="1586676"/>
            <a:ext cx="1059378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Rechteck 10">
            <a:extLst>
              <a:ext uri="{FF2B5EF4-FFF2-40B4-BE49-F238E27FC236}">
                <a16:creationId xmlns:a16="http://schemas.microsoft.com/office/drawing/2014/main" id="{E7BBF200-FA84-43BE-9EA4-CE3CB4BDE9C7}"/>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12" name="Rechteck 11">
            <a:extLst>
              <a:ext uri="{FF2B5EF4-FFF2-40B4-BE49-F238E27FC236}">
                <a16:creationId xmlns:a16="http://schemas.microsoft.com/office/drawing/2014/main" id="{830963FD-3ABB-42D9-9514-F7C33C0E05CB}"/>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Tree>
    <p:extLst>
      <p:ext uri="{BB962C8B-B14F-4D97-AF65-F5344CB8AC3E}">
        <p14:creationId xmlns:p14="http://schemas.microsoft.com/office/powerpoint/2010/main" val="30423978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3900" y="611188"/>
            <a:ext cx="8420100" cy="1143000"/>
          </a:xfrm>
        </p:spPr>
        <p:txBody>
          <a:bodyPr/>
          <a:lstStyle/>
          <a:p>
            <a:r>
              <a:rPr lang="ru-RU" dirty="0"/>
              <a:t>Затраты и выгоды</a:t>
            </a:r>
            <a:endParaRPr lang="en-GB" dirty="0"/>
          </a:p>
        </p:txBody>
      </p:sp>
      <p:sp>
        <p:nvSpPr>
          <p:cNvPr id="21" name="Content Placeholder 2"/>
          <p:cNvSpPr>
            <a:spLocks noGrp="1"/>
          </p:cNvSpPr>
          <p:nvPr>
            <p:ph idx="1"/>
          </p:nvPr>
        </p:nvSpPr>
        <p:spPr>
          <a:xfrm>
            <a:off x="2145631" y="2678756"/>
            <a:ext cx="7683500" cy="4089400"/>
          </a:xfrm>
        </p:spPr>
        <p:txBody>
          <a:bodyPr/>
          <a:lstStyle/>
          <a:p>
            <a:r>
              <a:rPr lang="ru-RU" sz="2000" dirty="0">
                <a:latin typeface="+mj-lt"/>
              </a:rPr>
              <a:t>Прямые и косвенные</a:t>
            </a:r>
            <a:endParaRPr lang="en-GB" sz="2000" dirty="0">
              <a:latin typeface="+mj-lt"/>
            </a:endParaRPr>
          </a:p>
          <a:p>
            <a:r>
              <a:rPr lang="ru-RU" sz="2000" dirty="0">
                <a:latin typeface="+mj-lt"/>
              </a:rPr>
              <a:t>Внутренние и внешние</a:t>
            </a:r>
            <a:endParaRPr lang="en-GB" sz="2000" dirty="0">
              <a:latin typeface="+mj-lt"/>
            </a:endParaRPr>
          </a:p>
          <a:p>
            <a:r>
              <a:rPr lang="ru-RU" sz="2000" dirty="0">
                <a:latin typeface="+mj-lt"/>
              </a:rPr>
              <a:t>Положительные и отрицательные внешние факторы</a:t>
            </a:r>
            <a:endParaRPr lang="en-GB" sz="2000" dirty="0">
              <a:latin typeface="+mj-lt"/>
            </a:endParaRPr>
          </a:p>
          <a:p>
            <a:r>
              <a:rPr lang="ru-RU" sz="2000" dirty="0">
                <a:latin typeface="+mj-lt"/>
              </a:rPr>
              <a:t>Альтернативные издержки</a:t>
            </a:r>
            <a:endParaRPr lang="en-GB" sz="2000" dirty="0">
              <a:latin typeface="+mj-lt"/>
            </a:endParaRPr>
          </a:p>
          <a:p>
            <a:r>
              <a:rPr lang="ru-RU" sz="2000" dirty="0">
                <a:latin typeface="+mj-lt"/>
              </a:rPr>
              <a:t>Количественные и качественные</a:t>
            </a:r>
            <a:endParaRPr lang="en-GB" sz="2000" dirty="0">
              <a:latin typeface="+mj-lt"/>
            </a:endParaRPr>
          </a:p>
          <a:p>
            <a:r>
              <a:rPr lang="ru-RU" sz="2000" dirty="0">
                <a:latin typeface="+mj-lt"/>
              </a:rPr>
              <a:t>Социальные и экономические</a:t>
            </a:r>
            <a:endParaRPr lang="en-GB" sz="2000" dirty="0">
              <a:latin typeface="+mj-lt"/>
            </a:endParaRPr>
          </a:p>
          <a:p>
            <a:r>
              <a:rPr lang="ru-RU" sz="2000" dirty="0">
                <a:latin typeface="+mj-lt"/>
              </a:rPr>
              <a:t>Корректировка инфляции, рисков и неопределенности</a:t>
            </a:r>
            <a:endParaRPr lang="en-GB" sz="2000" dirty="0">
              <a:latin typeface="+mj-lt"/>
            </a:endParaRPr>
          </a:p>
        </p:txBody>
      </p:sp>
      <p:sp>
        <p:nvSpPr>
          <p:cNvPr id="4" name="Rechteck 3">
            <a:extLst>
              <a:ext uri="{FF2B5EF4-FFF2-40B4-BE49-F238E27FC236}">
                <a16:creationId xmlns:a16="http://schemas.microsoft.com/office/drawing/2014/main" id="{0159C4F4-A4DA-45F6-9946-B016DB5C7E3F}"/>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5" name="Rechteck 4">
            <a:extLst>
              <a:ext uri="{FF2B5EF4-FFF2-40B4-BE49-F238E27FC236}">
                <a16:creationId xmlns:a16="http://schemas.microsoft.com/office/drawing/2014/main" id="{7773304A-2627-4FD1-A095-3DCDF290C482}"/>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cxnSp>
        <p:nvCxnSpPr>
          <p:cNvPr id="7" name="Gerader Verbinder 6">
            <a:extLst>
              <a:ext uri="{FF2B5EF4-FFF2-40B4-BE49-F238E27FC236}">
                <a16:creationId xmlns:a16="http://schemas.microsoft.com/office/drawing/2014/main" id="{35E338A4-BBB6-4784-B095-FC8E27C4DCC7}"/>
              </a:ext>
            </a:extLst>
          </p:cNvPr>
          <p:cNvCxnSpPr>
            <a:cxnSpLocks/>
          </p:cNvCxnSpPr>
          <p:nvPr/>
        </p:nvCxnSpPr>
        <p:spPr>
          <a:xfrm flipH="1" flipV="1">
            <a:off x="877228" y="810340"/>
            <a:ext cx="10593781" cy="41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09888F7A-6A4D-4C1A-A871-8FC5BF5332AC}"/>
              </a:ext>
            </a:extLst>
          </p:cNvPr>
          <p:cNvCxnSpPr>
            <a:cxnSpLocks/>
          </p:cNvCxnSpPr>
          <p:nvPr/>
        </p:nvCxnSpPr>
        <p:spPr>
          <a:xfrm flipH="1">
            <a:off x="877228" y="1586676"/>
            <a:ext cx="1059378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788148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1312352E-97E6-4690-ADAB-2442AFBA8441}"/>
              </a:ext>
            </a:extLst>
          </p:cNvPr>
          <p:cNvSpPr/>
          <p:nvPr/>
        </p:nvSpPr>
        <p:spPr>
          <a:xfrm>
            <a:off x="0" y="3829027"/>
            <a:ext cx="12192000" cy="37161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68738160-D1CD-479B-99CF-F2F4759A5A58}"/>
              </a:ext>
            </a:extLst>
          </p:cNvPr>
          <p:cNvSpPr/>
          <p:nvPr/>
        </p:nvSpPr>
        <p:spPr>
          <a:xfrm>
            <a:off x="0" y="2939447"/>
            <a:ext cx="12192000" cy="37161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D3841B20-71DE-4EC3-A2C2-E379004196D9}"/>
              </a:ext>
            </a:extLst>
          </p:cNvPr>
          <p:cNvSpPr/>
          <p:nvPr/>
        </p:nvSpPr>
        <p:spPr>
          <a:xfrm>
            <a:off x="0" y="1807427"/>
            <a:ext cx="12192000" cy="37161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1993900" y="611188"/>
            <a:ext cx="8420100" cy="1143000"/>
          </a:xfrm>
        </p:spPr>
        <p:txBody>
          <a:bodyPr/>
          <a:lstStyle/>
          <a:p>
            <a:r>
              <a:rPr lang="ru-RU" dirty="0"/>
              <a:t>Показатели эффективности</a:t>
            </a:r>
            <a:endParaRPr lang="en-GB" dirty="0"/>
          </a:p>
        </p:txBody>
      </p:sp>
      <p:sp>
        <p:nvSpPr>
          <p:cNvPr id="21" name="Content Placeholder 2"/>
          <p:cNvSpPr>
            <a:spLocks noGrp="1"/>
          </p:cNvSpPr>
          <p:nvPr>
            <p:ph idx="1"/>
          </p:nvPr>
        </p:nvSpPr>
        <p:spPr>
          <a:xfrm>
            <a:off x="2254250" y="1807427"/>
            <a:ext cx="7683500" cy="4089400"/>
          </a:xfrm>
        </p:spPr>
        <p:txBody>
          <a:bodyPr>
            <a:normAutofit fontScale="85000" lnSpcReduction="10000"/>
          </a:bodyPr>
          <a:lstStyle/>
          <a:p>
            <a:r>
              <a:rPr lang="ru-RU" dirty="0">
                <a:solidFill>
                  <a:schemeClr val="bg1"/>
                </a:solidFill>
                <a:latin typeface="+mj-lt"/>
              </a:rPr>
              <a:t>Экономическая чистая приведенная стоимость (eNPV)</a:t>
            </a:r>
            <a:r>
              <a:rPr lang="en-GB" dirty="0">
                <a:solidFill>
                  <a:schemeClr val="bg1"/>
                </a:solidFill>
                <a:latin typeface="+mj-lt"/>
              </a:rPr>
              <a:t/>
            </a:r>
            <a:br>
              <a:rPr lang="en-GB" dirty="0">
                <a:solidFill>
                  <a:schemeClr val="bg1"/>
                </a:solidFill>
                <a:latin typeface="+mj-lt"/>
              </a:rPr>
            </a:br>
            <a:r>
              <a:rPr lang="ru-RU" sz="2400" dirty="0">
                <a:latin typeface="+mj-lt"/>
              </a:rPr>
              <a:t>(прогнозируемые затраты и выгоды, должным образом дисконтированные с использованием подходящей ставки дисконтирования)</a:t>
            </a:r>
            <a:endParaRPr lang="en-GB" sz="2400" dirty="0">
              <a:latin typeface="+mj-lt"/>
            </a:endParaRPr>
          </a:p>
          <a:p>
            <a:r>
              <a:rPr lang="ru-RU" dirty="0">
                <a:solidFill>
                  <a:schemeClr val="bg1"/>
                </a:solidFill>
                <a:latin typeface="+mj-lt"/>
              </a:rPr>
              <a:t>Экономическая внутренняя норма прибыли (eIRR)</a:t>
            </a:r>
            <a:r>
              <a:rPr lang="en-GB" dirty="0">
                <a:latin typeface="+mj-lt"/>
              </a:rPr>
              <a:t/>
            </a:r>
            <a:br>
              <a:rPr lang="en-GB" dirty="0">
                <a:latin typeface="+mj-lt"/>
              </a:rPr>
            </a:br>
            <a:r>
              <a:rPr lang="ru-RU" sz="2400" dirty="0">
                <a:latin typeface="+mj-lt"/>
              </a:rPr>
              <a:t>(значение ставки дисконтирования, которая делает NPV равной нулю)</a:t>
            </a:r>
            <a:endParaRPr lang="en-GB" sz="2400" dirty="0">
              <a:latin typeface="+mj-lt"/>
            </a:endParaRPr>
          </a:p>
          <a:p>
            <a:r>
              <a:rPr lang="ru-RU" dirty="0" smtClean="0">
                <a:solidFill>
                  <a:schemeClr val="bg1"/>
                </a:solidFill>
                <a:latin typeface="+mj-lt"/>
              </a:rPr>
              <a:t>Соответствующая ставка дисконтирования</a:t>
            </a:r>
            <a:endParaRPr lang="en-GB" dirty="0" smtClean="0">
              <a:solidFill>
                <a:schemeClr val="bg1"/>
              </a:solidFill>
              <a:latin typeface="+mj-lt"/>
            </a:endParaRPr>
          </a:p>
          <a:p>
            <a:pPr lvl="1"/>
            <a:r>
              <a:rPr lang="ru-RU" dirty="0" smtClean="0">
                <a:latin typeface="+mj-lt"/>
              </a:rPr>
              <a:t>Процентная ставка гос.долга</a:t>
            </a:r>
            <a:endParaRPr lang="en-GB" dirty="0" smtClean="0">
              <a:latin typeface="+mj-lt"/>
            </a:endParaRPr>
          </a:p>
          <a:p>
            <a:pPr lvl="1"/>
            <a:r>
              <a:rPr lang="ru-RU" dirty="0" smtClean="0">
                <a:latin typeface="+mj-lt"/>
              </a:rPr>
              <a:t>Аппроксимация коэффициента социальных временных предпочтений (STPR)</a:t>
            </a:r>
          </a:p>
          <a:p>
            <a:pPr lvl="1"/>
            <a:r>
              <a:rPr lang="ru-RU" dirty="0" smtClean="0">
                <a:latin typeface="+mj-lt"/>
              </a:rPr>
              <a:t>Расчетный или целевой показатель будущего роста экономики (валовой внутренний продукт - ВВП) в реальном выражении</a:t>
            </a:r>
            <a:endParaRPr lang="en-GB" dirty="0">
              <a:latin typeface="+mj-lt"/>
            </a:endParaRPr>
          </a:p>
        </p:txBody>
      </p:sp>
      <p:sp>
        <p:nvSpPr>
          <p:cNvPr id="4" name="Rechteck 3">
            <a:extLst>
              <a:ext uri="{FF2B5EF4-FFF2-40B4-BE49-F238E27FC236}">
                <a16:creationId xmlns:a16="http://schemas.microsoft.com/office/drawing/2014/main" id="{BB23CA74-CEE4-4522-9E70-B38F7C97C5CB}"/>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5" name="Rechteck 4">
            <a:extLst>
              <a:ext uri="{FF2B5EF4-FFF2-40B4-BE49-F238E27FC236}">
                <a16:creationId xmlns:a16="http://schemas.microsoft.com/office/drawing/2014/main" id="{3C959715-CFC6-4CA4-ABC3-89EDDC59340F}"/>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cxnSp>
        <p:nvCxnSpPr>
          <p:cNvPr id="6" name="Gerader Verbinder 5">
            <a:extLst>
              <a:ext uri="{FF2B5EF4-FFF2-40B4-BE49-F238E27FC236}">
                <a16:creationId xmlns:a16="http://schemas.microsoft.com/office/drawing/2014/main" id="{CD98488D-3F72-4E27-85F1-106EB7F9739E}"/>
              </a:ext>
            </a:extLst>
          </p:cNvPr>
          <p:cNvCxnSpPr>
            <a:cxnSpLocks/>
          </p:cNvCxnSpPr>
          <p:nvPr/>
        </p:nvCxnSpPr>
        <p:spPr>
          <a:xfrm flipH="1" flipV="1">
            <a:off x="877228" y="810340"/>
            <a:ext cx="10593781" cy="41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FF709F01-9AB2-4C9C-A6E6-E4785760198C}"/>
              </a:ext>
            </a:extLst>
          </p:cNvPr>
          <p:cNvCxnSpPr>
            <a:cxnSpLocks/>
          </p:cNvCxnSpPr>
          <p:nvPr/>
        </p:nvCxnSpPr>
        <p:spPr>
          <a:xfrm flipH="1">
            <a:off x="877228" y="1586676"/>
            <a:ext cx="1059378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5655927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Диаграмма 12"/>
          <p:cNvGraphicFramePr>
            <a:graphicFrameLocks/>
          </p:cNvGraphicFramePr>
          <p:nvPr/>
        </p:nvGraphicFramePr>
        <p:xfrm>
          <a:off x="6915080" y="895685"/>
          <a:ext cx="5373738" cy="1910605"/>
        </p:xfrm>
        <a:graphic>
          <a:graphicData uri="http://schemas.openxmlformats.org/drawingml/2006/chart">
            <c:chart xmlns:c="http://schemas.openxmlformats.org/drawingml/2006/chart" xmlns:r="http://schemas.openxmlformats.org/officeDocument/2006/relationships" r:id="rId3"/>
          </a:graphicData>
        </a:graphic>
      </p:graphicFrame>
      <p:sp>
        <p:nvSpPr>
          <p:cNvPr id="2" name="Заголовок 1">
            <a:extLst>
              <a:ext uri="{FF2B5EF4-FFF2-40B4-BE49-F238E27FC236}">
                <a16:creationId xmlns:a16="http://schemas.microsoft.com/office/drawing/2014/main" id="{1C627A03-8FA6-4988-B57E-CD6AC11A5B4F}"/>
              </a:ext>
            </a:extLst>
          </p:cNvPr>
          <p:cNvSpPr>
            <a:spLocks noGrp="1"/>
          </p:cNvSpPr>
          <p:nvPr>
            <p:ph type="title"/>
          </p:nvPr>
        </p:nvSpPr>
        <p:spPr>
          <a:xfrm>
            <a:off x="927295" y="308083"/>
            <a:ext cx="8531337" cy="587602"/>
          </a:xfrm>
        </p:spPr>
        <p:txBody>
          <a:bodyPr>
            <a:normAutofit/>
          </a:bodyPr>
          <a:lstStyle/>
          <a:p>
            <a:r>
              <a:rPr lang="ru-RU" sz="2000" cap="all" dirty="0"/>
              <a:t>Основные технико-экономические параметры проекта</a:t>
            </a:r>
            <a:br>
              <a:rPr lang="ru-RU" sz="2000" cap="all" dirty="0"/>
            </a:br>
            <a:r>
              <a:rPr lang="ru-RU" sz="1600" dirty="0">
                <a:solidFill>
                  <a:srgbClr val="7596A7"/>
                </a:solidFill>
              </a:rPr>
              <a:t>Санкт-Петербург</a:t>
            </a:r>
          </a:p>
        </p:txBody>
      </p:sp>
      <p:sp>
        <p:nvSpPr>
          <p:cNvPr id="12" name="Номер слайда 2">
            <a:extLst>
              <a:ext uri="{FF2B5EF4-FFF2-40B4-BE49-F238E27FC236}">
                <a16:creationId xmlns:a16="http://schemas.microsoft.com/office/drawing/2014/main" id="{97EA4FC0-1748-4185-BFB7-659E6A8CA51C}"/>
              </a:ext>
            </a:extLst>
          </p:cNvPr>
          <p:cNvSpPr>
            <a:spLocks noGrp="1"/>
          </p:cNvSpPr>
          <p:nvPr>
            <p:ph type="sldNum" sz="quarter" idx="12"/>
          </p:nvPr>
        </p:nvSpPr>
        <p:spPr>
          <a:xfrm>
            <a:off x="11869965" y="6270961"/>
            <a:ext cx="322035" cy="365125"/>
          </a:xfrm>
        </p:spPr>
        <p:txBody>
          <a:bodyPr/>
          <a:lstStyle/>
          <a:p>
            <a:r>
              <a:rPr lang="ru-RU" dirty="0">
                <a:latin typeface="DIN Pro"/>
              </a:rPr>
              <a:t>1</a:t>
            </a:r>
          </a:p>
        </p:txBody>
      </p:sp>
      <p:graphicFrame>
        <p:nvGraphicFramePr>
          <p:cNvPr id="14" name="Таблица 13"/>
          <p:cNvGraphicFramePr>
            <a:graphicFrameLocks noGrp="1"/>
          </p:cNvGraphicFramePr>
          <p:nvPr/>
        </p:nvGraphicFramePr>
        <p:xfrm>
          <a:off x="544471" y="948846"/>
          <a:ext cx="6251332" cy="1745193"/>
        </p:xfrm>
        <a:graphic>
          <a:graphicData uri="http://schemas.openxmlformats.org/drawingml/2006/table">
            <a:tbl>
              <a:tblPr firstRow="1" bandRow="1">
                <a:tableStyleId>{5940675A-B579-460E-94D1-54222C63F5DA}</a:tableStyleId>
              </a:tblPr>
              <a:tblGrid>
                <a:gridCol w="4501663">
                  <a:extLst>
                    <a:ext uri="{9D8B030D-6E8A-4147-A177-3AD203B41FA5}">
                      <a16:colId xmlns:a16="http://schemas.microsoft.com/office/drawing/2014/main" val="903186411"/>
                    </a:ext>
                  </a:extLst>
                </a:gridCol>
                <a:gridCol w="1749669">
                  <a:extLst>
                    <a:ext uri="{9D8B030D-6E8A-4147-A177-3AD203B41FA5}">
                      <a16:colId xmlns:a16="http://schemas.microsoft.com/office/drawing/2014/main" val="1735331600"/>
                    </a:ext>
                  </a:extLst>
                </a:gridCol>
              </a:tblGrid>
              <a:tr h="409773">
                <a:tc gridSpan="2">
                  <a:txBody>
                    <a:bodyPr/>
                    <a:lstStyle/>
                    <a:p>
                      <a:pPr algn="ctr"/>
                      <a:r>
                        <a:rPr lang="ru-RU" sz="1400" b="1" dirty="0">
                          <a:solidFill>
                            <a:schemeClr val="bg1"/>
                          </a:solidFill>
                          <a:latin typeface="Tahoma" panose="020B0604030504040204" pitchFamily="34" charset="0"/>
                          <a:ea typeface="Tahoma" panose="020B0604030504040204" pitchFamily="34" charset="0"/>
                          <a:cs typeface="Tahoma" panose="020B0604030504040204" pitchFamily="34" charset="0"/>
                        </a:rPr>
                        <a:t>Сроки</a:t>
                      </a:r>
                      <a:r>
                        <a:rPr lang="ru-RU" sz="14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 реализации проекта</a:t>
                      </a:r>
                      <a:endParaRPr lang="ru-RU"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20B2AA"/>
                    </a:solidFill>
                  </a:tcPr>
                </a:tc>
                <a:tc hMerge="1">
                  <a:txBody>
                    <a:bodyPr/>
                    <a:lstStyle/>
                    <a:p>
                      <a:endParaRPr lang="ru-RU"/>
                    </a:p>
                  </a:txBody>
                  <a:tcPr/>
                </a:tc>
                <a:extLst>
                  <a:ext uri="{0D108BD9-81ED-4DB2-BD59-A6C34878D82A}">
                    <a16:rowId xmlns:a16="http://schemas.microsoft.com/office/drawing/2014/main" val="325481788"/>
                  </a:ext>
                </a:extLst>
              </a:tr>
              <a:tr h="557705">
                <a:tc>
                  <a:txBody>
                    <a:bodyPr/>
                    <a:lstStyle/>
                    <a:p>
                      <a:pPr algn="l" fontAlgn="b"/>
                      <a:r>
                        <a:rPr lang="ru-RU" sz="1200" b="0" i="0" u="none" strike="noStrike" kern="1200" baseline="0" dirty="0">
                          <a:solidFill>
                            <a:srgbClr val="2F454F"/>
                          </a:solidFill>
                          <a:effectLst/>
                          <a:latin typeface="Tahoma" panose="020B0604030504040204" pitchFamily="34" charset="0"/>
                          <a:ea typeface="Tahoma" panose="020B0604030504040204" pitchFamily="34" charset="0"/>
                          <a:cs typeface="Tahoma" panose="020B0604030504040204" pitchFamily="34" charset="0"/>
                        </a:rPr>
                        <a:t>Срок реализации программы поддержки семьи и предотвращения социального сиротства, </a:t>
                      </a:r>
                      <a:r>
                        <a:rPr lang="en-US" sz="1200" b="0" i="0" u="none" strike="noStrike" kern="1200" baseline="0" dirty="0">
                          <a:solidFill>
                            <a:srgbClr val="2F454F"/>
                          </a:solidFill>
                          <a:effectLst/>
                          <a:latin typeface="Tahoma" panose="020B0604030504040204" pitchFamily="34" charset="0"/>
                          <a:ea typeface="Tahoma" panose="020B0604030504040204" pitchFamily="34" charset="0"/>
                          <a:cs typeface="Tahoma" panose="020B0604030504040204" pitchFamily="34" charset="0"/>
                        </a:rPr>
                        <a:t>3 </a:t>
                      </a:r>
                      <a:r>
                        <a:rPr lang="ru-RU" sz="1200" b="0" i="0" u="none" strike="noStrike" kern="1200" baseline="0" dirty="0">
                          <a:solidFill>
                            <a:srgbClr val="2F454F"/>
                          </a:solidFill>
                          <a:effectLst/>
                          <a:latin typeface="Tahoma" panose="020B0604030504040204" pitchFamily="34" charset="0"/>
                          <a:ea typeface="Tahoma" panose="020B0604030504040204" pitchFamily="34" charset="0"/>
                          <a:cs typeface="Tahoma" panose="020B0604030504040204" pitchFamily="34" charset="0"/>
                        </a:rPr>
                        <a:t>года</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ru-RU" sz="1200" b="0" i="0" u="none" strike="noStrike" kern="1200" baseline="0" dirty="0">
                          <a:solidFill>
                            <a:srgbClr val="2F454F"/>
                          </a:solidFill>
                          <a:effectLst/>
                          <a:latin typeface="Tahoma" panose="020B0604030504040204" pitchFamily="34" charset="0"/>
                          <a:ea typeface="Tahoma" panose="020B0604030504040204" pitchFamily="34" charset="0"/>
                          <a:cs typeface="Tahoma" panose="020B0604030504040204" pitchFamily="34" charset="0"/>
                        </a:rPr>
                        <a:t>2021 – 2023 гг.</a:t>
                      </a:r>
                    </a:p>
                  </a:txBody>
                  <a:tcPr marL="9525" marR="9525" marT="9525" marB="0" anchor="ctr"/>
                </a:tc>
                <a:extLst>
                  <a:ext uri="{0D108BD9-81ED-4DB2-BD59-A6C34878D82A}">
                    <a16:rowId xmlns:a16="http://schemas.microsoft.com/office/drawing/2014/main" val="598755945"/>
                  </a:ext>
                </a:extLst>
              </a:tr>
              <a:tr h="777715">
                <a:tc>
                  <a:txBody>
                    <a:bodyPr/>
                    <a:lstStyle/>
                    <a:p>
                      <a:pPr algn="l" fontAlgn="b"/>
                      <a:r>
                        <a:rPr lang="ru-RU" sz="1200" b="0" i="0" u="none" strike="noStrike" kern="1200" baseline="0" dirty="0">
                          <a:solidFill>
                            <a:srgbClr val="2F454F"/>
                          </a:solidFill>
                          <a:effectLst/>
                          <a:latin typeface="Tahoma" panose="020B0604030504040204" pitchFamily="34" charset="0"/>
                          <a:ea typeface="Tahoma" panose="020B0604030504040204" pitchFamily="34" charset="0"/>
                          <a:cs typeface="Tahoma" panose="020B0604030504040204" pitchFamily="34" charset="0"/>
                        </a:rPr>
                        <a:t>Доп. период, 1 год: </a:t>
                      </a:r>
                    </a:p>
                    <a:p>
                      <a:pPr marL="171450" indent="-171450" algn="l" defTabSz="914400" rtl="0" eaLnBrk="1" fontAlgn="b" latinLnBrk="0" hangingPunct="1">
                        <a:spcBef>
                          <a:spcPts val="200"/>
                        </a:spcBef>
                        <a:buFont typeface="Arial" panose="020B0604020202020204" pitchFamily="34" charset="0"/>
                        <a:buChar char="•"/>
                      </a:pPr>
                      <a:r>
                        <a:rPr lang="ru-RU" sz="1100" b="0" i="0" u="none" strike="noStrike" kern="1200" baseline="0" dirty="0">
                          <a:solidFill>
                            <a:srgbClr val="2F454F"/>
                          </a:solidFill>
                          <a:effectLst/>
                          <a:latin typeface="Tahoma" panose="020B0604030504040204" pitchFamily="34" charset="0"/>
                          <a:ea typeface="Tahoma" panose="020B0604030504040204" pitchFamily="34" charset="0"/>
                          <a:cs typeface="Tahoma" panose="020B0604030504040204" pitchFamily="34" charset="0"/>
                        </a:rPr>
                        <a:t>оценка эффектов от реализации проекта;</a:t>
                      </a:r>
                    </a:p>
                    <a:p>
                      <a:pPr marL="171450" indent="-171450" algn="l" defTabSz="914400" rtl="0" eaLnBrk="1" fontAlgn="b" latinLnBrk="0" hangingPunct="1">
                        <a:spcBef>
                          <a:spcPts val="200"/>
                        </a:spcBef>
                        <a:buFont typeface="Arial" panose="020B0604020202020204" pitchFamily="34" charset="0"/>
                        <a:buChar char="•"/>
                      </a:pPr>
                      <a:r>
                        <a:rPr lang="ru-RU" sz="1100" b="0" i="0" u="none" strike="noStrike" kern="1200" baseline="0" dirty="0">
                          <a:solidFill>
                            <a:srgbClr val="2F454F"/>
                          </a:solidFill>
                          <a:effectLst/>
                          <a:latin typeface="Tahoma" panose="020B0604030504040204" pitchFamily="34" charset="0"/>
                          <a:ea typeface="Tahoma" panose="020B0604030504040204" pitchFamily="34" charset="0"/>
                          <a:cs typeface="Tahoma" panose="020B0604030504040204" pitchFamily="34" charset="0"/>
                        </a:rPr>
                        <a:t>расчет и выплата вознаграждения/бонуса</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ru-RU" sz="1200" b="0" i="0" u="none" strike="noStrike" kern="1200" baseline="0" dirty="0">
                          <a:solidFill>
                            <a:srgbClr val="2F454F"/>
                          </a:solidFill>
                          <a:effectLst/>
                          <a:latin typeface="Tahoma" panose="020B0604030504040204" pitchFamily="34" charset="0"/>
                          <a:ea typeface="Tahoma" panose="020B0604030504040204" pitchFamily="34" charset="0"/>
                          <a:cs typeface="Tahoma" panose="020B0604030504040204" pitchFamily="34" charset="0"/>
                        </a:rPr>
                        <a:t>2024 г.</a:t>
                      </a:r>
                    </a:p>
                  </a:txBody>
                  <a:tcPr marL="9525" marR="9525" marT="9525" marB="0" anchor="ctr"/>
                </a:tc>
                <a:extLst>
                  <a:ext uri="{0D108BD9-81ED-4DB2-BD59-A6C34878D82A}">
                    <a16:rowId xmlns:a16="http://schemas.microsoft.com/office/drawing/2014/main" val="10002"/>
                  </a:ext>
                </a:extLst>
              </a:tr>
            </a:tbl>
          </a:graphicData>
        </a:graphic>
      </p:graphicFrame>
      <p:graphicFrame>
        <p:nvGraphicFramePr>
          <p:cNvPr id="16" name="Таблица 15"/>
          <p:cNvGraphicFramePr>
            <a:graphicFrameLocks noGrp="1"/>
          </p:cNvGraphicFramePr>
          <p:nvPr/>
        </p:nvGraphicFramePr>
        <p:xfrm>
          <a:off x="544471" y="2841525"/>
          <a:ext cx="6260124" cy="3160189"/>
        </p:xfrm>
        <a:graphic>
          <a:graphicData uri="http://schemas.openxmlformats.org/drawingml/2006/table">
            <a:tbl>
              <a:tblPr firstRow="1" bandRow="1">
                <a:tableStyleId>{5940675A-B579-460E-94D1-54222C63F5DA}</a:tableStyleId>
              </a:tblPr>
              <a:tblGrid>
                <a:gridCol w="3732217">
                  <a:extLst>
                    <a:ext uri="{9D8B030D-6E8A-4147-A177-3AD203B41FA5}">
                      <a16:colId xmlns:a16="http://schemas.microsoft.com/office/drawing/2014/main" val="903186411"/>
                    </a:ext>
                  </a:extLst>
                </a:gridCol>
                <a:gridCol w="2527907">
                  <a:extLst>
                    <a:ext uri="{9D8B030D-6E8A-4147-A177-3AD203B41FA5}">
                      <a16:colId xmlns:a16="http://schemas.microsoft.com/office/drawing/2014/main" val="1735331600"/>
                    </a:ext>
                  </a:extLst>
                </a:gridCol>
              </a:tblGrid>
              <a:tr h="4582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i="0" u="none" strike="noStrike" kern="1200" baseline="0" dirty="0">
                          <a:solidFill>
                            <a:schemeClr val="bg1"/>
                          </a:solidFill>
                          <a:effectLst/>
                          <a:latin typeface="Tahoma" panose="020B0604030504040204" pitchFamily="34" charset="0"/>
                          <a:ea typeface="Tahoma" panose="020B0604030504040204" pitchFamily="34" charset="0"/>
                          <a:cs typeface="Tahoma" panose="020B0604030504040204" pitchFamily="34" charset="0"/>
                        </a:rPr>
                        <a:t>Стоимость услуги </a:t>
                      </a:r>
                      <a:r>
                        <a:rPr lang="ru-RU" sz="1200" b="0" i="0" u="none" strike="noStrike" kern="1200" baseline="0" dirty="0">
                          <a:solidFill>
                            <a:schemeClr val="bg1"/>
                          </a:solidFill>
                          <a:effectLst/>
                          <a:latin typeface="Tahoma" panose="020B0604030504040204" pitchFamily="34" charset="0"/>
                          <a:ea typeface="Tahoma" panose="020B0604030504040204" pitchFamily="34" charset="0"/>
                          <a:cs typeface="Tahoma" panose="020B0604030504040204" pitchFamily="34" charset="0"/>
                        </a:rPr>
                        <a:t>в рамках реализации программы профилактики социального сиротства, </a:t>
                      </a:r>
                      <a:r>
                        <a:rPr lang="ru-RU" sz="1200" b="0" dirty="0">
                          <a:solidFill>
                            <a:schemeClr val="bg1"/>
                          </a:solidFill>
                          <a:latin typeface="Tahoma" panose="020B0604030504040204" pitchFamily="34" charset="0"/>
                          <a:ea typeface="Tahoma" panose="020B0604030504040204" pitchFamily="34" charset="0"/>
                          <a:cs typeface="Tahoma" panose="020B0604030504040204" pitchFamily="34" charset="0"/>
                        </a:rPr>
                        <a:t>в год на 1 бенефициара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20B2AA"/>
                    </a:solidFill>
                  </a:tcPr>
                </a:tc>
                <a:tc hMerge="1">
                  <a:txBody>
                    <a:bodyPr/>
                    <a:lstStyle/>
                    <a:p>
                      <a:endParaRPr lang="ru-RU"/>
                    </a:p>
                  </a:txBody>
                  <a:tcPr/>
                </a:tc>
                <a:extLst>
                  <a:ext uri="{0D108BD9-81ED-4DB2-BD59-A6C34878D82A}">
                    <a16:rowId xmlns:a16="http://schemas.microsoft.com/office/drawing/2014/main" val="325481788"/>
                  </a:ext>
                </a:extLst>
              </a:tr>
              <a:tr h="567791">
                <a:tc>
                  <a:txBody>
                    <a:bodyPr/>
                    <a:lstStyle/>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ru-RU" sz="1400" b="1" i="0" u="none" strike="noStrike" kern="1200" baseline="0" dirty="0">
                          <a:solidFill>
                            <a:srgbClr val="2F454F"/>
                          </a:solidFill>
                          <a:effectLst/>
                          <a:latin typeface="Tahoma" panose="020B0604030504040204" pitchFamily="34" charset="0"/>
                          <a:ea typeface="Tahoma" panose="020B0604030504040204" pitchFamily="34" charset="0"/>
                          <a:cs typeface="Tahoma" panose="020B0604030504040204" pitchFamily="34" charset="0"/>
                        </a:rPr>
                        <a:t>Фонд оплаты труда </a:t>
                      </a:r>
                    </a:p>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ru-RU" sz="1000" b="0" i="0" u="none" strike="noStrike" kern="1200" baseline="0" dirty="0">
                          <a:solidFill>
                            <a:srgbClr val="2F454F"/>
                          </a:solidFill>
                          <a:effectLst/>
                          <a:latin typeface="Tahoma" panose="020B0604030504040204" pitchFamily="34" charset="0"/>
                          <a:ea typeface="Tahoma" panose="020B0604030504040204" pitchFamily="34" charset="0"/>
                          <a:cs typeface="Tahoma" panose="020B0604030504040204" pitchFamily="34" charset="0"/>
                        </a:rPr>
                        <a:t>(Персонал – </a:t>
                      </a:r>
                      <a:r>
                        <a:rPr lang="ru-RU" sz="1000" b="0" i="0" u="sng" strike="noStrike" kern="1200" baseline="0" dirty="0">
                          <a:solidFill>
                            <a:srgbClr val="2F454F"/>
                          </a:solidFill>
                          <a:effectLst/>
                          <a:latin typeface="Tahoma" panose="020B0604030504040204" pitchFamily="34" charset="0"/>
                          <a:ea typeface="Tahoma" panose="020B0604030504040204" pitchFamily="34" charset="0"/>
                          <a:cs typeface="Tahoma" panose="020B0604030504040204" pitchFamily="34" charset="0"/>
                        </a:rPr>
                        <a:t>20 человек</a:t>
                      </a:r>
                      <a:r>
                        <a:rPr lang="ru-RU" sz="1000" b="0" i="0" u="none" strike="noStrike" kern="1200" baseline="0" dirty="0">
                          <a:solidFill>
                            <a:srgbClr val="2F454F"/>
                          </a:solidFill>
                          <a:effectLst/>
                          <a:latin typeface="Tahoma" panose="020B0604030504040204" pitchFamily="34" charset="0"/>
                          <a:ea typeface="Tahoma" panose="020B0604030504040204" pitchFamily="34" charset="0"/>
                          <a:cs typeface="Tahoma" panose="020B0604030504040204" pitchFamily="34" charset="0"/>
                        </a:rPr>
                        <a:t>, в том числе: руководители проектов, психологи, социальные работники, технический работник) </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i="0" dirty="0">
                          <a:solidFill>
                            <a:srgbClr val="2F454F"/>
                          </a:solidFill>
                          <a:latin typeface="Tahoma" panose="020B0604030504040204" pitchFamily="34" charset="0"/>
                          <a:ea typeface="Tahoma" panose="020B0604030504040204" pitchFamily="34" charset="0"/>
                          <a:cs typeface="Tahoma" panose="020B0604030504040204" pitchFamily="34" charset="0"/>
                        </a:rPr>
                        <a:t> </a:t>
                      </a:r>
                      <a:r>
                        <a:rPr lang="en-US" sz="1600" i="0" dirty="0">
                          <a:solidFill>
                            <a:srgbClr val="2F454F"/>
                          </a:solidFill>
                          <a:latin typeface="Tahoma" panose="020B0604030504040204" pitchFamily="34" charset="0"/>
                          <a:ea typeface="Tahoma" panose="020B0604030504040204" pitchFamily="34" charset="0"/>
                          <a:cs typeface="Tahoma" panose="020B0604030504040204" pitchFamily="34" charset="0"/>
                        </a:rPr>
                        <a:t>2</a:t>
                      </a:r>
                      <a:r>
                        <a:rPr lang="ru-RU" sz="1600" i="0" dirty="0">
                          <a:solidFill>
                            <a:srgbClr val="2F454F"/>
                          </a:solidFill>
                          <a:latin typeface="Tahoma" panose="020B0604030504040204" pitchFamily="34" charset="0"/>
                          <a:ea typeface="Tahoma" panose="020B0604030504040204" pitchFamily="34" charset="0"/>
                          <a:cs typeface="Tahoma" panose="020B0604030504040204" pitchFamily="34" charset="0"/>
                        </a:rPr>
                        <a:t>2,9</a:t>
                      </a:r>
                      <a:r>
                        <a:rPr lang="ru-RU" sz="1600" i="0" baseline="0" dirty="0">
                          <a:solidFill>
                            <a:srgbClr val="2F454F"/>
                          </a:solidFill>
                          <a:latin typeface="Tahoma" panose="020B0604030504040204" pitchFamily="34" charset="0"/>
                          <a:ea typeface="Tahoma" panose="020B0604030504040204" pitchFamily="34" charset="0"/>
                          <a:cs typeface="Tahoma" panose="020B0604030504040204" pitchFamily="34" charset="0"/>
                        </a:rPr>
                        <a:t> </a:t>
                      </a:r>
                      <a:r>
                        <a:rPr lang="ru-RU" sz="1400" i="0" dirty="0">
                          <a:solidFill>
                            <a:srgbClr val="2F454F"/>
                          </a:solidFill>
                          <a:latin typeface="Tahoma" panose="020B0604030504040204" pitchFamily="34" charset="0"/>
                          <a:ea typeface="Tahoma" panose="020B0604030504040204" pitchFamily="34" charset="0"/>
                          <a:cs typeface="Tahoma" panose="020B0604030504040204" pitchFamily="34" charset="0"/>
                        </a:rPr>
                        <a:t>тыс. руб.</a:t>
                      </a:r>
                      <a:endParaRPr lang="ru-RU" sz="1400" b="0" dirty="0">
                        <a:solidFill>
                          <a:srgbClr val="2F454F"/>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extLst>
                  <a:ext uri="{0D108BD9-81ED-4DB2-BD59-A6C34878D82A}">
                    <a16:rowId xmlns:a16="http://schemas.microsoft.com/office/drawing/2014/main" val="896031209"/>
                  </a:ext>
                </a:extLst>
              </a:tr>
              <a:tr h="135493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1400" b="1" i="0" u="none" strike="noStrike" kern="1200" baseline="0" dirty="0">
                          <a:solidFill>
                            <a:srgbClr val="2F454F"/>
                          </a:solidFill>
                          <a:effectLst/>
                          <a:latin typeface="Tahoma" panose="020B0604030504040204" pitchFamily="34" charset="0"/>
                          <a:ea typeface="Tahoma" panose="020B0604030504040204" pitchFamily="34" charset="0"/>
                          <a:cs typeface="Tahoma" panose="020B0604030504040204" pitchFamily="34" charset="0"/>
                        </a:rPr>
                        <a:t>Текущие расходы</a:t>
                      </a:r>
                    </a:p>
                    <a:p>
                      <a:pPr marL="171450" indent="-171450">
                        <a:buFont typeface="Arial" panose="020B0604020202020204" pitchFamily="34" charset="0"/>
                        <a:buChar char="•"/>
                      </a:pPr>
                      <a:r>
                        <a:rPr lang="ru-RU" sz="1000" b="0" i="0" u="none" strike="noStrike" kern="1200" baseline="0" dirty="0">
                          <a:solidFill>
                            <a:srgbClr val="2F454F"/>
                          </a:solidFill>
                          <a:effectLst/>
                          <a:latin typeface="Tahoma" panose="020B0604030504040204" pitchFamily="34" charset="0"/>
                          <a:ea typeface="Tahoma" panose="020B0604030504040204" pitchFamily="34" charset="0"/>
                          <a:cs typeface="Tahoma" panose="020B0604030504040204" pitchFamily="34" charset="0"/>
                        </a:rPr>
                        <a:t>Общехозяйственные расходы</a:t>
                      </a:r>
                    </a:p>
                    <a:p>
                      <a:pPr marL="171450" indent="-171450">
                        <a:buFont typeface="Arial" panose="020B0604020202020204" pitchFamily="34" charset="0"/>
                        <a:buChar char="•"/>
                      </a:pPr>
                      <a:r>
                        <a:rPr lang="ru-RU" sz="1000" b="0" i="0" u="none" strike="noStrike" kern="1200" baseline="0" dirty="0">
                          <a:solidFill>
                            <a:srgbClr val="2F454F"/>
                          </a:solidFill>
                          <a:effectLst/>
                          <a:latin typeface="Tahoma" panose="020B0604030504040204" pitchFamily="34" charset="0"/>
                          <a:ea typeface="Tahoma" panose="020B0604030504040204" pitchFamily="34" charset="0"/>
                          <a:cs typeface="Tahoma" panose="020B0604030504040204" pitchFamily="34" charset="0"/>
                        </a:rPr>
                        <a:t>Коммунальные расходы</a:t>
                      </a:r>
                    </a:p>
                    <a:p>
                      <a:pPr marL="171450" indent="-171450">
                        <a:buFont typeface="Arial" panose="020B0604020202020204" pitchFamily="34" charset="0"/>
                        <a:buChar char="•"/>
                      </a:pPr>
                      <a:r>
                        <a:rPr lang="ru-RU" sz="1000" b="0" i="0" u="none" strike="noStrike" kern="1200" baseline="0" dirty="0">
                          <a:solidFill>
                            <a:srgbClr val="2F454F"/>
                          </a:solidFill>
                          <a:effectLst/>
                          <a:latin typeface="Tahoma" panose="020B0604030504040204" pitchFamily="34" charset="0"/>
                          <a:ea typeface="Tahoma" panose="020B0604030504040204" pitchFamily="34" charset="0"/>
                          <a:cs typeface="Tahoma" panose="020B0604030504040204" pitchFamily="34" charset="0"/>
                        </a:rPr>
                        <a:t>Расходы на материальную поддержку</a:t>
                      </a:r>
                    </a:p>
                    <a:p>
                      <a:pPr marL="171450" indent="-171450">
                        <a:buFont typeface="Arial" panose="020B0604020202020204" pitchFamily="34" charset="0"/>
                        <a:buChar char="•"/>
                      </a:pPr>
                      <a:r>
                        <a:rPr lang="ru-RU" sz="1000" b="0" i="0" u="none" strike="noStrike" kern="1200" baseline="0" dirty="0">
                          <a:solidFill>
                            <a:srgbClr val="2F454F"/>
                          </a:solidFill>
                          <a:effectLst/>
                          <a:latin typeface="Tahoma" panose="020B0604030504040204" pitchFamily="34" charset="0"/>
                          <a:ea typeface="Tahoma" panose="020B0604030504040204" pitchFamily="34" charset="0"/>
                          <a:cs typeface="Tahoma" panose="020B0604030504040204" pitchFamily="34" charset="0"/>
                        </a:rPr>
                        <a:t>Расходы на медицинскую поддержку</a:t>
                      </a:r>
                    </a:p>
                    <a:p>
                      <a:pPr marL="171450" indent="-171450">
                        <a:buFont typeface="Arial" panose="020B0604020202020204" pitchFamily="34" charset="0"/>
                        <a:buChar char="•"/>
                      </a:pPr>
                      <a:r>
                        <a:rPr lang="ru-RU" sz="1000" b="0" i="0" u="none" strike="noStrike" kern="1200" baseline="0" dirty="0">
                          <a:solidFill>
                            <a:srgbClr val="2F454F"/>
                          </a:solidFill>
                          <a:effectLst/>
                          <a:latin typeface="Tahoma" panose="020B0604030504040204" pitchFamily="34" charset="0"/>
                          <a:ea typeface="Tahoma" panose="020B0604030504040204" pitchFamily="34" charset="0"/>
                          <a:cs typeface="Tahoma" panose="020B0604030504040204" pitchFamily="34" charset="0"/>
                        </a:rPr>
                        <a:t>Расходы на социальную поддержку</a:t>
                      </a:r>
                    </a:p>
                    <a:p>
                      <a:pPr marL="171450" indent="-171450">
                        <a:buFont typeface="Arial" panose="020B0604020202020204" pitchFamily="34" charset="0"/>
                        <a:buChar char="•"/>
                      </a:pPr>
                      <a:r>
                        <a:rPr lang="ru-RU" sz="1000" b="0" i="0" u="none" strike="noStrike" kern="1200" baseline="0" dirty="0">
                          <a:solidFill>
                            <a:srgbClr val="2F454F"/>
                          </a:solidFill>
                          <a:effectLst/>
                          <a:latin typeface="Tahoma" panose="020B0604030504040204" pitchFamily="34" charset="0"/>
                          <a:ea typeface="Tahoma" panose="020B0604030504040204" pitchFamily="34" charset="0"/>
                          <a:cs typeface="Tahoma" panose="020B0604030504040204" pitchFamily="34" charset="0"/>
                        </a:rPr>
                        <a:t>Расходы на правовую поддержку</a:t>
                      </a:r>
                    </a:p>
                    <a:p>
                      <a:pPr marL="171450" indent="-171450">
                        <a:buFont typeface="Arial" panose="020B0604020202020204" pitchFamily="34" charset="0"/>
                        <a:buChar char="•"/>
                      </a:pPr>
                      <a:r>
                        <a:rPr lang="ru-RU" sz="1000" b="0" i="0" u="none" strike="noStrike" kern="1200" baseline="0" dirty="0">
                          <a:solidFill>
                            <a:srgbClr val="2F454F"/>
                          </a:solidFill>
                          <a:effectLst/>
                          <a:latin typeface="Tahoma" panose="020B0604030504040204" pitchFamily="34" charset="0"/>
                          <a:ea typeface="Tahoma" panose="020B0604030504040204" pitchFamily="34" charset="0"/>
                          <a:cs typeface="Tahoma" panose="020B0604030504040204" pitchFamily="34" charset="0"/>
                        </a:rPr>
                        <a:t>Транспортные расходы</a:t>
                      </a:r>
                    </a:p>
                    <a:p>
                      <a:pPr marL="171450" indent="-171450">
                        <a:buFont typeface="Arial" panose="020B0604020202020204" pitchFamily="34" charset="0"/>
                        <a:buChar char="•"/>
                      </a:pPr>
                      <a:r>
                        <a:rPr lang="ru-RU" sz="1000" b="0" i="0" u="none" strike="noStrike" kern="1200" baseline="0" dirty="0">
                          <a:solidFill>
                            <a:srgbClr val="2F454F"/>
                          </a:solidFill>
                          <a:effectLst/>
                          <a:latin typeface="Tahoma" panose="020B0604030504040204" pitchFamily="34" charset="0"/>
                          <a:ea typeface="Tahoma" panose="020B0604030504040204" pitchFamily="34" charset="0"/>
                          <a:cs typeface="Tahoma" panose="020B0604030504040204" pitchFamily="34" charset="0"/>
                        </a:rPr>
                        <a:t>Иные текущие расходы</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600" i="0" dirty="0">
                          <a:solidFill>
                            <a:srgbClr val="2F454F"/>
                          </a:solidFill>
                          <a:latin typeface="Tahoma" panose="020B0604030504040204" pitchFamily="34" charset="0"/>
                          <a:ea typeface="Tahoma" panose="020B0604030504040204" pitchFamily="34" charset="0"/>
                          <a:cs typeface="Tahoma" panose="020B0604030504040204" pitchFamily="34" charset="0"/>
                        </a:rPr>
                        <a:t>4,0</a:t>
                      </a:r>
                      <a:r>
                        <a:rPr lang="ru-RU" sz="1400" i="0" dirty="0">
                          <a:solidFill>
                            <a:srgbClr val="2F454F"/>
                          </a:solidFill>
                          <a:latin typeface="Tahoma" panose="020B0604030504040204" pitchFamily="34" charset="0"/>
                          <a:ea typeface="Tahoma" panose="020B0604030504040204" pitchFamily="34" charset="0"/>
                          <a:cs typeface="Tahoma" panose="020B0604030504040204" pitchFamily="34" charset="0"/>
                        </a:rPr>
                        <a:t> тыс. руб.</a:t>
                      </a:r>
                      <a:endParaRPr lang="ru-RU" sz="1400" b="0" i="0" u="none" strike="noStrike" kern="1200" baseline="0" dirty="0">
                        <a:solidFill>
                          <a:srgbClr val="2F454F"/>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extLst>
                  <a:ext uri="{0D108BD9-81ED-4DB2-BD59-A6C34878D82A}">
                    <a16:rowId xmlns:a16="http://schemas.microsoft.com/office/drawing/2014/main" val="598755945"/>
                  </a:ext>
                </a:extLst>
              </a:tr>
              <a:tr h="372499">
                <a:tc>
                  <a:txBody>
                    <a:bodyPr/>
                    <a:lstStyle/>
                    <a:p>
                      <a:pPr marL="0" indent="0" algn="l" fontAlgn="b">
                        <a:buFont typeface="Arial" panose="020B0604020202020204" pitchFamily="34" charset="0"/>
                        <a:buNone/>
                      </a:pPr>
                      <a:r>
                        <a:rPr lang="ru-RU" sz="1400" b="1" i="0" u="none" strike="noStrike" kern="1200" baseline="0" dirty="0">
                          <a:solidFill>
                            <a:srgbClr val="2F454F"/>
                          </a:solidFill>
                          <a:effectLst/>
                          <a:latin typeface="Tahoma" panose="020B0604030504040204" pitchFamily="34" charset="0"/>
                          <a:ea typeface="Tahoma" panose="020B0604030504040204" pitchFamily="34" charset="0"/>
                          <a:cs typeface="Tahoma" panose="020B0604030504040204" pitchFamily="34" charset="0"/>
                        </a:rPr>
                        <a:t>Административные и прочие расходы</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i="0" u="none" strike="noStrike" kern="1200" baseline="0" dirty="0">
                          <a:solidFill>
                            <a:srgbClr val="2F454F"/>
                          </a:solidFill>
                          <a:effectLst/>
                          <a:latin typeface="Tahoma" panose="020B0604030504040204" pitchFamily="34" charset="0"/>
                          <a:ea typeface="Tahoma" panose="020B0604030504040204" pitchFamily="34" charset="0"/>
                          <a:cs typeface="Tahoma" panose="020B0604030504040204" pitchFamily="34" charset="0"/>
                        </a:rPr>
                        <a:t>1,3</a:t>
                      </a:r>
                      <a:r>
                        <a:rPr lang="ru-RU" sz="1400" b="0" i="0" u="none" strike="noStrike" kern="1200" baseline="0" dirty="0">
                          <a:solidFill>
                            <a:srgbClr val="2F454F"/>
                          </a:solidFill>
                          <a:effectLst/>
                          <a:latin typeface="Tahoma" panose="020B0604030504040204" pitchFamily="34" charset="0"/>
                          <a:ea typeface="Tahoma" panose="020B0604030504040204" pitchFamily="34" charset="0"/>
                          <a:cs typeface="Tahoma" panose="020B0604030504040204" pitchFamily="34" charset="0"/>
                        </a:rPr>
                        <a:t> тыс. руб. </a:t>
                      </a:r>
                      <a:endParaRPr lang="ru-RU" sz="1400" b="0" dirty="0">
                        <a:solidFill>
                          <a:srgbClr val="2F454F"/>
                        </a:solidFill>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extLst>
                  <a:ext uri="{0D108BD9-81ED-4DB2-BD59-A6C34878D82A}">
                    <a16:rowId xmlns:a16="http://schemas.microsoft.com/office/drawing/2014/main" val="10003"/>
                  </a:ext>
                </a:extLst>
              </a:tr>
              <a:tr h="290134">
                <a:tc>
                  <a:txBody>
                    <a:bodyPr/>
                    <a:lstStyle/>
                    <a:p>
                      <a:pPr marL="0" indent="0" algn="l" fontAlgn="b">
                        <a:buFont typeface="Arial" panose="020B0604020202020204" pitchFamily="34" charset="0"/>
                        <a:buNone/>
                      </a:pPr>
                      <a:r>
                        <a:rPr lang="ru-RU" sz="1400" b="1" i="0" u="none" strike="noStrike" kern="1200" baseline="0" dirty="0">
                          <a:solidFill>
                            <a:srgbClr val="2F454F"/>
                          </a:solidFill>
                          <a:effectLst/>
                          <a:latin typeface="Tahoma" panose="020B0604030504040204" pitchFamily="34" charset="0"/>
                          <a:ea typeface="Tahoma" panose="020B0604030504040204" pitchFamily="34" charset="0"/>
                          <a:cs typeface="Tahoma" panose="020B0604030504040204" pitchFamily="34" charset="0"/>
                        </a:rPr>
                        <a:t>Непредвиденные расходы</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i="0" u="none" strike="noStrike" kern="1200" baseline="0" dirty="0">
                          <a:solidFill>
                            <a:srgbClr val="2F454F"/>
                          </a:solidFill>
                          <a:effectLst/>
                          <a:latin typeface="Tahoma" panose="020B0604030504040204" pitchFamily="34" charset="0"/>
                          <a:ea typeface="Tahoma" panose="020B0604030504040204" pitchFamily="34" charset="0"/>
                          <a:cs typeface="Tahoma" panose="020B0604030504040204" pitchFamily="34" charset="0"/>
                        </a:rPr>
                        <a:t>0,6 </a:t>
                      </a:r>
                      <a:r>
                        <a:rPr lang="ru-RU" sz="1400" b="0" i="0" u="none" strike="noStrike" kern="1200" baseline="0" dirty="0">
                          <a:solidFill>
                            <a:srgbClr val="2F454F"/>
                          </a:solidFill>
                          <a:effectLst/>
                          <a:latin typeface="Tahoma" panose="020B0604030504040204" pitchFamily="34" charset="0"/>
                          <a:ea typeface="Tahoma" panose="020B0604030504040204" pitchFamily="34" charset="0"/>
                          <a:cs typeface="Tahoma" panose="020B0604030504040204" pitchFamily="34" charset="0"/>
                        </a:rPr>
                        <a:t>тыс. руб.</a:t>
                      </a:r>
                    </a:p>
                  </a:txBody>
                  <a:tcPr marL="9525" marR="9525" marT="9525" marB="0" anchor="ctr"/>
                </a:tc>
                <a:extLst>
                  <a:ext uri="{0D108BD9-81ED-4DB2-BD59-A6C34878D82A}">
                    <a16:rowId xmlns:a16="http://schemas.microsoft.com/office/drawing/2014/main" val="10004"/>
                  </a:ext>
                </a:extLst>
              </a:tr>
            </a:tbl>
          </a:graphicData>
        </a:graphic>
      </p:graphicFrame>
      <p:sp>
        <p:nvSpPr>
          <p:cNvPr id="8" name="Номер слайда 2">
            <a:extLst>
              <a:ext uri="{FF2B5EF4-FFF2-40B4-BE49-F238E27FC236}">
                <a16:creationId xmlns:a16="http://schemas.microsoft.com/office/drawing/2014/main" id="{97EA4FC0-1748-4185-BFB7-659E6A8CA51C}"/>
              </a:ext>
            </a:extLst>
          </p:cNvPr>
          <p:cNvSpPr txBox="1">
            <a:spLocks/>
          </p:cNvSpPr>
          <p:nvPr/>
        </p:nvSpPr>
        <p:spPr>
          <a:xfrm>
            <a:off x="11855217" y="6270960"/>
            <a:ext cx="322035"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dirty="0">
              <a:latin typeface="DIN Pro"/>
            </a:endParaRPr>
          </a:p>
        </p:txBody>
      </p:sp>
      <p:cxnSp>
        <p:nvCxnSpPr>
          <p:cNvPr id="17" name="Прямая соединительная линия 16"/>
          <p:cNvCxnSpPr/>
          <p:nvPr/>
        </p:nvCxnSpPr>
        <p:spPr>
          <a:xfrm flipH="1">
            <a:off x="6915080" y="2770665"/>
            <a:ext cx="5112000" cy="0"/>
          </a:xfrm>
          <a:prstGeom prst="line">
            <a:avLst/>
          </a:prstGeom>
          <a:ln>
            <a:solidFill>
              <a:srgbClr val="20B2AA"/>
            </a:solidFill>
            <a:prstDash val="dash"/>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H="1">
            <a:off x="6895618" y="936960"/>
            <a:ext cx="5112000" cy="0"/>
          </a:xfrm>
          <a:prstGeom prst="line">
            <a:avLst/>
          </a:prstGeom>
          <a:ln>
            <a:solidFill>
              <a:srgbClr val="20B2AA"/>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0" name="Диаграмма 19"/>
          <p:cNvGraphicFramePr>
            <a:graphicFrameLocks/>
          </p:cNvGraphicFramePr>
          <p:nvPr/>
        </p:nvGraphicFramePr>
        <p:xfrm>
          <a:off x="6869058" y="2845701"/>
          <a:ext cx="5204044" cy="37479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Таблица 2"/>
          <p:cNvGraphicFramePr>
            <a:graphicFrameLocks noGrp="1"/>
          </p:cNvGraphicFramePr>
          <p:nvPr/>
        </p:nvGraphicFramePr>
        <p:xfrm>
          <a:off x="543961" y="6003071"/>
          <a:ext cx="6260124" cy="594374"/>
        </p:xfrm>
        <a:graphic>
          <a:graphicData uri="http://schemas.openxmlformats.org/drawingml/2006/table">
            <a:tbl>
              <a:tblPr firstRow="1" bandRow="1">
                <a:tableStyleId>{5940675A-B579-460E-94D1-54222C63F5DA}</a:tableStyleId>
              </a:tblPr>
              <a:tblGrid>
                <a:gridCol w="3732217">
                  <a:extLst>
                    <a:ext uri="{9D8B030D-6E8A-4147-A177-3AD203B41FA5}">
                      <a16:colId xmlns:a16="http://schemas.microsoft.com/office/drawing/2014/main" val="1395799435"/>
                    </a:ext>
                  </a:extLst>
                </a:gridCol>
                <a:gridCol w="2527907">
                  <a:extLst>
                    <a:ext uri="{9D8B030D-6E8A-4147-A177-3AD203B41FA5}">
                      <a16:colId xmlns:a16="http://schemas.microsoft.com/office/drawing/2014/main" val="2336395804"/>
                    </a:ext>
                  </a:extLst>
                </a:gridCol>
              </a:tblGrid>
              <a:tr h="594374">
                <a:tc>
                  <a:txBody>
                    <a:bodyPr/>
                    <a:lstStyle/>
                    <a:p>
                      <a:pPr marL="0" indent="0" algn="l" fontAlgn="b">
                        <a:buFont typeface="Arial" panose="020B0604020202020204" pitchFamily="34" charset="0"/>
                        <a:buNone/>
                      </a:pPr>
                      <a:r>
                        <a:rPr lang="ru-RU" sz="1600" b="1" i="0" u="none" strike="noStrike" kern="1200" baseline="0" dirty="0">
                          <a:solidFill>
                            <a:schemeClr val="bg1"/>
                          </a:solidFill>
                          <a:effectLst/>
                          <a:latin typeface="Tahoma" panose="020B0604030504040204" pitchFamily="34" charset="0"/>
                          <a:ea typeface="Tahoma" panose="020B0604030504040204" pitchFamily="34" charset="0"/>
                          <a:cs typeface="Tahoma" panose="020B0604030504040204" pitchFamily="34" charset="0"/>
                        </a:rPr>
                        <a:t>ИТОГО</a:t>
                      </a:r>
                    </a:p>
                  </a:txBody>
                  <a:tcPr marL="9525" marR="9525" marT="9525" marB="0" anchor="ctr">
                    <a:lnL w="12700" cap="flat" cmpd="sng" algn="ctr">
                      <a:solidFill>
                        <a:schemeClr val="tx1"/>
                      </a:solidFill>
                      <a:prstDash val="solid"/>
                      <a:round/>
                      <a:headEnd type="none" w="med" len="med"/>
                      <a:tailEnd type="none" w="med" len="med"/>
                    </a:lnL>
                    <a:solidFill>
                      <a:srgbClr val="20B2A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1" i="0" u="none" strike="noStrike" kern="1200" baseline="0" dirty="0">
                          <a:solidFill>
                            <a:schemeClr val="bg1"/>
                          </a:solidFill>
                          <a:effectLst/>
                          <a:latin typeface="Tahoma" panose="020B0604030504040204" pitchFamily="34" charset="0"/>
                          <a:ea typeface="Tahoma" panose="020B0604030504040204" pitchFamily="34" charset="0"/>
                          <a:cs typeface="Tahoma" panose="020B0604030504040204" pitchFamily="34" charset="0"/>
                        </a:rPr>
                        <a:t>28,8</a:t>
                      </a:r>
                      <a:r>
                        <a:rPr lang="ru-RU" sz="1400" b="1" i="0" u="none" strike="noStrike" kern="1200" baseline="0" dirty="0">
                          <a:solidFill>
                            <a:schemeClr val="bg1"/>
                          </a:solidFill>
                          <a:effectLst/>
                          <a:latin typeface="Tahoma" panose="020B0604030504040204" pitchFamily="34" charset="0"/>
                          <a:ea typeface="Tahoma" panose="020B0604030504040204" pitchFamily="34" charset="0"/>
                          <a:cs typeface="Tahoma" panose="020B0604030504040204" pitchFamily="34" charset="0"/>
                        </a:rPr>
                        <a:t> тыс. руб.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b="1" i="0" u="none" strike="noStrike" kern="1200" baseline="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r>
                        <a:rPr lang="en-US" sz="1400" b="1" i="0" u="none" strike="noStrike" kern="1200" baseline="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r>
                        <a:rPr lang="ru-RU" sz="1600" b="1" i="0" u="none" strike="noStrike" kern="1200" baseline="0" dirty="0">
                          <a:solidFill>
                            <a:schemeClr val="bg1"/>
                          </a:solidFill>
                          <a:effectLst/>
                          <a:latin typeface="Tahoma" panose="020B0604030504040204" pitchFamily="34" charset="0"/>
                          <a:ea typeface="Tahoma" panose="020B0604030504040204" pitchFamily="34" charset="0"/>
                          <a:cs typeface="Tahoma" panose="020B0604030504040204" pitchFamily="34" charset="0"/>
                        </a:rPr>
                        <a:t>2 400 </a:t>
                      </a:r>
                      <a:r>
                        <a:rPr lang="ru-RU" sz="1400" b="1" i="0" u="none" strike="noStrike" kern="1200" baseline="0" dirty="0">
                          <a:solidFill>
                            <a:schemeClr val="bg1"/>
                          </a:solidFill>
                          <a:effectLst/>
                          <a:latin typeface="Tahoma" panose="020B0604030504040204" pitchFamily="34" charset="0"/>
                          <a:ea typeface="Tahoma" panose="020B0604030504040204" pitchFamily="34" charset="0"/>
                          <a:cs typeface="Tahoma" panose="020B0604030504040204" pitchFamily="34" charset="0"/>
                        </a:rPr>
                        <a:t>руб. в мес.)</a:t>
                      </a:r>
                    </a:p>
                  </a:txBody>
                  <a:tcPr marL="9525" marR="9525" marT="9525" marB="0" anchor="ctr">
                    <a:solidFill>
                      <a:srgbClr val="20B2AA"/>
                    </a:solidFill>
                  </a:tcPr>
                </a:tc>
                <a:extLst>
                  <a:ext uri="{0D108BD9-81ED-4DB2-BD59-A6C34878D82A}">
                    <a16:rowId xmlns:a16="http://schemas.microsoft.com/office/drawing/2014/main" val="2279068103"/>
                  </a:ext>
                </a:extLst>
              </a:tr>
            </a:tbl>
          </a:graphicData>
        </a:graphic>
      </p:graphicFrame>
      <p:sp>
        <p:nvSpPr>
          <p:cNvPr id="15" name="Rechteck 14">
            <a:extLst>
              <a:ext uri="{FF2B5EF4-FFF2-40B4-BE49-F238E27FC236}">
                <a16:creationId xmlns:a16="http://schemas.microsoft.com/office/drawing/2014/main" id="{A6CF7976-620D-4557-8F11-9F003A0F282B}"/>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19" name="Rechteck 18">
            <a:extLst>
              <a:ext uri="{FF2B5EF4-FFF2-40B4-BE49-F238E27FC236}">
                <a16:creationId xmlns:a16="http://schemas.microsoft.com/office/drawing/2014/main" id="{90860DF5-EB3E-49FD-AD93-D23405BB608F}"/>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Tree>
    <p:extLst>
      <p:ext uri="{BB962C8B-B14F-4D97-AF65-F5344CB8AC3E}">
        <p14:creationId xmlns:p14="http://schemas.microsoft.com/office/powerpoint/2010/main" val="41180404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Прямая соединительная линия 57"/>
          <p:cNvCxnSpPr/>
          <p:nvPr/>
        </p:nvCxnSpPr>
        <p:spPr>
          <a:xfrm flipV="1">
            <a:off x="4051839" y="4900950"/>
            <a:ext cx="0" cy="1692000"/>
          </a:xfrm>
          <a:prstGeom prst="line">
            <a:avLst/>
          </a:prstGeom>
          <a:ln>
            <a:solidFill>
              <a:srgbClr val="20B2AA"/>
            </a:solidFill>
            <a:prstDash val="dash"/>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flipV="1">
            <a:off x="6013380" y="4900950"/>
            <a:ext cx="0" cy="1692000"/>
          </a:xfrm>
          <a:prstGeom prst="line">
            <a:avLst/>
          </a:prstGeom>
          <a:ln>
            <a:solidFill>
              <a:srgbClr val="20B2AA"/>
            </a:solidFill>
            <a:prstDash val="dash"/>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p:cNvCxnSpPr/>
          <p:nvPr/>
        </p:nvCxnSpPr>
        <p:spPr>
          <a:xfrm flipV="1">
            <a:off x="8024079" y="4900950"/>
            <a:ext cx="0" cy="1692000"/>
          </a:xfrm>
          <a:prstGeom prst="line">
            <a:avLst/>
          </a:prstGeom>
          <a:ln>
            <a:solidFill>
              <a:srgbClr val="20B2AA"/>
            </a:solidFill>
            <a:prstDash val="dash"/>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p:cNvCxnSpPr/>
          <p:nvPr/>
        </p:nvCxnSpPr>
        <p:spPr>
          <a:xfrm flipV="1">
            <a:off x="9956120" y="4900950"/>
            <a:ext cx="0" cy="1692000"/>
          </a:xfrm>
          <a:prstGeom prst="line">
            <a:avLst/>
          </a:prstGeom>
          <a:ln>
            <a:solidFill>
              <a:srgbClr val="20B2AA"/>
            </a:solidFill>
            <a:prstDash val="dash"/>
          </a:ln>
        </p:spPr>
        <p:style>
          <a:lnRef idx="1">
            <a:schemeClr val="accent1"/>
          </a:lnRef>
          <a:fillRef idx="0">
            <a:schemeClr val="accent1"/>
          </a:fillRef>
          <a:effectRef idx="0">
            <a:schemeClr val="accent1"/>
          </a:effectRef>
          <a:fontRef idx="minor">
            <a:schemeClr val="tx1"/>
          </a:fontRef>
        </p:style>
      </p:cxnSp>
      <p:sp>
        <p:nvSpPr>
          <p:cNvPr id="2" name="Заголовок 1">
            <a:extLst>
              <a:ext uri="{FF2B5EF4-FFF2-40B4-BE49-F238E27FC236}">
                <a16:creationId xmlns:a16="http://schemas.microsoft.com/office/drawing/2014/main" id="{1C627A03-8FA6-4988-B57E-CD6AC11A5B4F}"/>
              </a:ext>
            </a:extLst>
          </p:cNvPr>
          <p:cNvSpPr>
            <a:spLocks noGrp="1"/>
          </p:cNvSpPr>
          <p:nvPr>
            <p:ph type="title"/>
          </p:nvPr>
        </p:nvSpPr>
        <p:spPr>
          <a:xfrm>
            <a:off x="927295" y="209763"/>
            <a:ext cx="8020060" cy="587602"/>
          </a:xfrm>
        </p:spPr>
        <p:txBody>
          <a:bodyPr>
            <a:normAutofit/>
          </a:bodyPr>
          <a:lstStyle/>
          <a:p>
            <a:r>
              <a:rPr lang="ru-RU" sz="2000" cap="all" dirty="0"/>
              <a:t>Основные БЕНЕФИЦИАРЫ ПРОЕКТА</a:t>
            </a:r>
            <a:br>
              <a:rPr lang="ru-RU" sz="2000" cap="all" dirty="0"/>
            </a:br>
            <a:r>
              <a:rPr lang="ru-RU" sz="1600" dirty="0">
                <a:solidFill>
                  <a:srgbClr val="7596A7"/>
                </a:solidFill>
              </a:rPr>
              <a:t>Санкт-Петербург</a:t>
            </a:r>
          </a:p>
        </p:txBody>
      </p:sp>
      <p:sp>
        <p:nvSpPr>
          <p:cNvPr id="12" name="Номер слайда 2">
            <a:extLst>
              <a:ext uri="{FF2B5EF4-FFF2-40B4-BE49-F238E27FC236}">
                <a16:creationId xmlns:a16="http://schemas.microsoft.com/office/drawing/2014/main" id="{97EA4FC0-1748-4185-BFB7-659E6A8CA51C}"/>
              </a:ext>
            </a:extLst>
          </p:cNvPr>
          <p:cNvSpPr>
            <a:spLocks noGrp="1"/>
          </p:cNvSpPr>
          <p:nvPr>
            <p:ph type="sldNum" sz="quarter" idx="12"/>
          </p:nvPr>
        </p:nvSpPr>
        <p:spPr>
          <a:xfrm>
            <a:off x="11869965" y="6270961"/>
            <a:ext cx="322035" cy="365125"/>
          </a:xfrm>
        </p:spPr>
        <p:txBody>
          <a:bodyPr/>
          <a:lstStyle/>
          <a:p>
            <a:r>
              <a:rPr lang="ru-RU" dirty="0">
                <a:latin typeface="DIN Pro"/>
              </a:rPr>
              <a:t>2</a:t>
            </a:r>
          </a:p>
        </p:txBody>
      </p:sp>
      <p:sp>
        <p:nvSpPr>
          <p:cNvPr id="4" name="TextBox 3"/>
          <p:cNvSpPr txBox="1"/>
          <p:nvPr/>
        </p:nvSpPr>
        <p:spPr>
          <a:xfrm>
            <a:off x="1300218" y="4314543"/>
            <a:ext cx="9773377" cy="523220"/>
          </a:xfrm>
          <a:prstGeom prst="rect">
            <a:avLst/>
          </a:prstGeom>
          <a:noFill/>
        </p:spPr>
        <p:txBody>
          <a:bodyPr wrap="square" rtlCol="0">
            <a:spAutoFit/>
          </a:bodyPr>
          <a:lstStyle/>
          <a:p>
            <a:pPr algn="ctr"/>
            <a:r>
              <a:rPr lang="ru-RU" sz="2800" b="1" dirty="0">
                <a:solidFill>
                  <a:srgbClr val="20B2AA"/>
                </a:solidFill>
                <a:latin typeface=" Tahoma Bold"/>
              </a:rPr>
              <a:t>916</a:t>
            </a:r>
            <a:r>
              <a:rPr lang="ru-RU" sz="2000" dirty="0">
                <a:solidFill>
                  <a:srgbClr val="2F454F"/>
                </a:solidFill>
                <a:latin typeface=" Tahoma Bold"/>
              </a:rPr>
              <a:t> </a:t>
            </a:r>
            <a:r>
              <a:rPr lang="ru-RU" sz="2400" b="1" dirty="0">
                <a:solidFill>
                  <a:srgbClr val="2F454F"/>
                </a:solidFill>
                <a:latin typeface=" Tahoma Bold"/>
              </a:rPr>
              <a:t>детей и подростков</a:t>
            </a:r>
            <a:r>
              <a:rPr lang="ru-RU" sz="2400" dirty="0">
                <a:solidFill>
                  <a:srgbClr val="2F454F"/>
                </a:solidFill>
                <a:latin typeface=" Tahoma Bold"/>
              </a:rPr>
              <a:t> в возрасте до 18 лет </a:t>
            </a:r>
            <a:r>
              <a:rPr lang="ru-RU" sz="2400" b="1" dirty="0">
                <a:solidFill>
                  <a:srgbClr val="2F454F"/>
                </a:solidFill>
                <a:latin typeface=" Tahoma Bold"/>
              </a:rPr>
              <a:t>за 3 года проекта</a:t>
            </a:r>
            <a:endParaRPr lang="ru-RU" sz="2000" b="1" dirty="0">
              <a:solidFill>
                <a:srgbClr val="2F454F"/>
              </a:solidFill>
              <a:latin typeface=" Tahoma Bold"/>
            </a:endParaRPr>
          </a:p>
        </p:txBody>
      </p:sp>
      <p:sp>
        <p:nvSpPr>
          <p:cNvPr id="13" name="TextBox 1">
            <a:extLst>
              <a:ext uri="{FF2B5EF4-FFF2-40B4-BE49-F238E27FC236}">
                <a16:creationId xmlns:a16="http://schemas.microsoft.com/office/drawing/2014/main" id="{D49A1F34-4196-DD4E-86C8-C7BC5D583F3D}"/>
              </a:ext>
            </a:extLst>
          </p:cNvPr>
          <p:cNvSpPr txBox="1">
            <a:spLocks noChangeArrowheads="1"/>
          </p:cNvSpPr>
          <p:nvPr/>
        </p:nvSpPr>
        <p:spPr>
          <a:xfrm>
            <a:off x="3843869" y="882540"/>
            <a:ext cx="4679353" cy="477054"/>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itchFamily="34" charset="0"/>
                <a:ea typeface="Tahoma" panose="020B0604030504040204" pitchFamily="34" charset="0"/>
                <a:cs typeface="Tahoma" panose="020B0604030504040204" pitchFamily="34" charset="0"/>
              </a:defRPr>
            </a:lvl1pPr>
            <a:lvl2pPr marL="742950" indent="-2857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Tahoma" panose="020B0604030504040204" pitchFamily="34" charset="0"/>
                <a:cs typeface="Tahoma" panose="020B0604030504040204" pitchFamily="34" charset="0"/>
              </a:defRPr>
            </a:lvl5pPr>
            <a:lvl6pPr marL="25146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6pPr>
            <a:lvl7pPr marL="29718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7pPr>
            <a:lvl8pPr marL="34290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8pPr>
            <a:lvl9pPr marL="38862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9pPr>
          </a:lstStyle>
          <a:p>
            <a:pPr marL="0" indent="0" algn="ctr">
              <a:lnSpc>
                <a:spcPts val="1500"/>
              </a:lnSpc>
              <a:spcBef>
                <a:spcPct val="0"/>
              </a:spcBef>
              <a:buFontTx/>
              <a:buNone/>
            </a:pPr>
            <a:r>
              <a:rPr lang="ru-RU" altLang="ru-RU" sz="2000" b="1" dirty="0">
                <a:solidFill>
                  <a:srgbClr val="2F454F"/>
                </a:solidFill>
                <a:latin typeface="Tahoma" panose="020B0604030504040204" pitchFamily="34" charset="0"/>
              </a:rPr>
              <a:t>БЕНЕФИЦИАРЫ ПРОЕКТА </a:t>
            </a:r>
          </a:p>
          <a:p>
            <a:pPr marL="0" indent="0" algn="ctr">
              <a:lnSpc>
                <a:spcPts val="1500"/>
              </a:lnSpc>
              <a:spcBef>
                <a:spcPct val="0"/>
              </a:spcBef>
              <a:buFontTx/>
              <a:buNone/>
            </a:pPr>
            <a:r>
              <a:rPr lang="ru-RU" altLang="ru-RU" sz="1400" dirty="0">
                <a:solidFill>
                  <a:srgbClr val="7596A7"/>
                </a:solidFill>
                <a:latin typeface="Tahoma" panose="020B0604030504040204" pitchFamily="34" charset="0"/>
              </a:rPr>
              <a:t>делятся на 3 группы риска</a:t>
            </a:r>
          </a:p>
        </p:txBody>
      </p:sp>
      <p:sp>
        <p:nvSpPr>
          <p:cNvPr id="19" name="Прямоугольник 18"/>
          <p:cNvSpPr/>
          <p:nvPr/>
        </p:nvSpPr>
        <p:spPr>
          <a:xfrm>
            <a:off x="8237859" y="1737232"/>
            <a:ext cx="3888000" cy="2359478"/>
          </a:xfrm>
          <a:prstGeom prst="rect">
            <a:avLst/>
          </a:prstGeom>
          <a:solidFill>
            <a:schemeClr val="bg1"/>
          </a:solidFill>
          <a:ln>
            <a:solidFill>
              <a:srgbClr val="20B2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1" name="Соединительная линия уступом 20"/>
          <p:cNvCxnSpPr>
            <a:stCxn id="13" idx="1"/>
            <a:endCxn id="24" idx="0"/>
          </p:cNvCxnSpPr>
          <p:nvPr/>
        </p:nvCxnSpPr>
        <p:spPr>
          <a:xfrm rot="10800000" flipV="1">
            <a:off x="2197995" y="1121066"/>
            <a:ext cx="1645874" cy="616165"/>
          </a:xfrm>
          <a:prstGeom prst="bentConnector2">
            <a:avLst/>
          </a:prstGeom>
          <a:ln w="12700">
            <a:solidFill>
              <a:srgbClr val="20B2AA"/>
            </a:solidFill>
          </a:ln>
        </p:spPr>
        <p:style>
          <a:lnRef idx="1">
            <a:schemeClr val="accent1"/>
          </a:lnRef>
          <a:fillRef idx="0">
            <a:schemeClr val="accent1"/>
          </a:fillRef>
          <a:effectRef idx="0">
            <a:schemeClr val="accent1"/>
          </a:effectRef>
          <a:fontRef idx="minor">
            <a:schemeClr val="tx1"/>
          </a:fontRef>
        </p:style>
      </p:cxnSp>
      <p:cxnSp>
        <p:nvCxnSpPr>
          <p:cNvPr id="22" name="Соединительная линия уступом 21"/>
          <p:cNvCxnSpPr>
            <a:stCxn id="13" idx="3"/>
            <a:endCxn id="19" idx="0"/>
          </p:cNvCxnSpPr>
          <p:nvPr/>
        </p:nvCxnSpPr>
        <p:spPr>
          <a:xfrm>
            <a:off x="8523222" y="1121067"/>
            <a:ext cx="1658637" cy="616165"/>
          </a:xfrm>
          <a:prstGeom prst="bentConnector2">
            <a:avLst/>
          </a:prstGeom>
          <a:ln w="12700">
            <a:solidFill>
              <a:srgbClr val="20B2AA"/>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a:stCxn id="13" idx="2"/>
            <a:endCxn id="25" idx="0"/>
          </p:cNvCxnSpPr>
          <p:nvPr/>
        </p:nvCxnSpPr>
        <p:spPr>
          <a:xfrm>
            <a:off x="6183546" y="1359594"/>
            <a:ext cx="6381" cy="377638"/>
          </a:xfrm>
          <a:prstGeom prst="line">
            <a:avLst/>
          </a:prstGeom>
          <a:ln w="12700">
            <a:solidFill>
              <a:srgbClr val="20B2AA"/>
            </a:solidFill>
          </a:ln>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253995" y="1737232"/>
            <a:ext cx="3888000" cy="2340000"/>
          </a:xfrm>
          <a:prstGeom prst="rect">
            <a:avLst/>
          </a:prstGeom>
          <a:solidFill>
            <a:schemeClr val="bg1"/>
          </a:solidFill>
          <a:ln>
            <a:solidFill>
              <a:srgbClr val="20B2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Прямоугольник 24"/>
          <p:cNvSpPr/>
          <p:nvPr/>
        </p:nvSpPr>
        <p:spPr>
          <a:xfrm>
            <a:off x="4245927" y="1737232"/>
            <a:ext cx="3888000" cy="2340000"/>
          </a:xfrm>
          <a:prstGeom prst="rect">
            <a:avLst/>
          </a:prstGeom>
          <a:solidFill>
            <a:schemeClr val="bg1"/>
          </a:solidFill>
          <a:ln>
            <a:solidFill>
              <a:srgbClr val="20B2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TextBox 25"/>
          <p:cNvSpPr txBox="1"/>
          <p:nvPr/>
        </p:nvSpPr>
        <p:spPr>
          <a:xfrm>
            <a:off x="1295719" y="1393573"/>
            <a:ext cx="1829347" cy="288000"/>
          </a:xfrm>
          <a:prstGeom prst="rect">
            <a:avLst/>
          </a:prstGeom>
          <a:solidFill>
            <a:schemeClr val="bg1"/>
          </a:solidFill>
        </p:spPr>
        <p:txBody>
          <a:bodyPr wrap="none" rtlCol="0">
            <a:spAutoFit/>
          </a:bodyPr>
          <a:lstStyle/>
          <a:p>
            <a:r>
              <a:rPr lang="ru-RU" b="1" dirty="0">
                <a:solidFill>
                  <a:srgbClr val="00B050"/>
                </a:solidFill>
                <a:latin typeface=" Tahoma Bold"/>
              </a:rPr>
              <a:t>НИЗКИЙ РИСК</a:t>
            </a:r>
          </a:p>
        </p:txBody>
      </p:sp>
      <p:sp>
        <p:nvSpPr>
          <p:cNvPr id="27" name="TextBox 26"/>
          <p:cNvSpPr txBox="1"/>
          <p:nvPr/>
        </p:nvSpPr>
        <p:spPr>
          <a:xfrm>
            <a:off x="5131017" y="1411314"/>
            <a:ext cx="2016899" cy="288000"/>
          </a:xfrm>
          <a:prstGeom prst="rect">
            <a:avLst/>
          </a:prstGeom>
          <a:solidFill>
            <a:schemeClr val="bg1"/>
          </a:solidFill>
        </p:spPr>
        <p:txBody>
          <a:bodyPr wrap="none" rtlCol="0">
            <a:spAutoFit/>
          </a:bodyPr>
          <a:lstStyle/>
          <a:p>
            <a:r>
              <a:rPr lang="ru-RU" b="1" dirty="0">
                <a:solidFill>
                  <a:srgbClr val="FFC000"/>
                </a:solidFill>
                <a:latin typeface=" Tahoma Bold"/>
              </a:rPr>
              <a:t>СРЕДНИЙ РИСК</a:t>
            </a:r>
          </a:p>
        </p:txBody>
      </p:sp>
      <p:sp>
        <p:nvSpPr>
          <p:cNvPr id="28" name="TextBox 27"/>
          <p:cNvSpPr txBox="1"/>
          <p:nvPr/>
        </p:nvSpPr>
        <p:spPr>
          <a:xfrm>
            <a:off x="9135620" y="1401096"/>
            <a:ext cx="2084866" cy="288000"/>
          </a:xfrm>
          <a:prstGeom prst="rect">
            <a:avLst/>
          </a:prstGeom>
          <a:solidFill>
            <a:schemeClr val="bg1"/>
          </a:solidFill>
        </p:spPr>
        <p:txBody>
          <a:bodyPr wrap="none" rtlCol="0">
            <a:spAutoFit/>
          </a:bodyPr>
          <a:lstStyle/>
          <a:p>
            <a:r>
              <a:rPr lang="ru-RU" b="1" dirty="0">
                <a:solidFill>
                  <a:srgbClr val="C00000"/>
                </a:solidFill>
                <a:latin typeface=" Tahoma Bold"/>
              </a:rPr>
              <a:t>ВЫСОКИЙ РИСК</a:t>
            </a:r>
          </a:p>
        </p:txBody>
      </p:sp>
      <p:sp>
        <p:nvSpPr>
          <p:cNvPr id="29" name="Прямоугольник 28"/>
          <p:cNvSpPr/>
          <p:nvPr/>
        </p:nvSpPr>
        <p:spPr>
          <a:xfrm>
            <a:off x="676803" y="1751125"/>
            <a:ext cx="3404130" cy="400110"/>
          </a:xfrm>
          <a:prstGeom prst="rect">
            <a:avLst/>
          </a:prstGeom>
        </p:spPr>
        <p:txBody>
          <a:bodyPr wrap="square">
            <a:spAutoFit/>
          </a:bodyPr>
          <a:lstStyle/>
          <a:p>
            <a:pPr algn="ctr"/>
            <a:r>
              <a:rPr lang="ru-RU" sz="2000" b="1" dirty="0">
                <a:solidFill>
                  <a:srgbClr val="20B2AA"/>
                </a:solidFill>
                <a:latin typeface="Tahoma" panose="020B0604030504040204" pitchFamily="34" charset="0"/>
                <a:ea typeface="Tahoma" panose="020B0604030504040204" pitchFamily="34" charset="0"/>
                <a:cs typeface="Tahoma" panose="020B0604030504040204" pitchFamily="34" charset="0"/>
              </a:rPr>
              <a:t>300</a:t>
            </a:r>
            <a:r>
              <a:rPr lang="ru-RU" b="1" dirty="0">
                <a:solidFill>
                  <a:srgbClr val="2F454F"/>
                </a:solidFill>
                <a:latin typeface="Tahoma" panose="020B0604030504040204" pitchFamily="34" charset="0"/>
                <a:ea typeface="Tahoma" panose="020B0604030504040204" pitchFamily="34" charset="0"/>
                <a:cs typeface="Tahoma" panose="020B0604030504040204" pitchFamily="34" charset="0"/>
              </a:rPr>
              <a:t> </a:t>
            </a:r>
            <a:r>
              <a:rPr lang="ru-RU" sz="1400" dirty="0">
                <a:solidFill>
                  <a:srgbClr val="2F454F"/>
                </a:solidFill>
                <a:latin typeface="Tahoma" panose="020B0604030504040204" pitchFamily="34" charset="0"/>
                <a:ea typeface="Tahoma" panose="020B0604030504040204" pitchFamily="34" charset="0"/>
                <a:cs typeface="Tahoma" panose="020B0604030504040204" pitchFamily="34" charset="0"/>
              </a:rPr>
              <a:t>бенефициаров</a:t>
            </a:r>
          </a:p>
        </p:txBody>
      </p:sp>
      <p:sp>
        <p:nvSpPr>
          <p:cNvPr id="30" name="Прямоугольник 29"/>
          <p:cNvSpPr/>
          <p:nvPr/>
        </p:nvSpPr>
        <p:spPr>
          <a:xfrm>
            <a:off x="4545837" y="1751125"/>
            <a:ext cx="3335864" cy="400110"/>
          </a:xfrm>
          <a:prstGeom prst="rect">
            <a:avLst/>
          </a:prstGeom>
        </p:spPr>
        <p:txBody>
          <a:bodyPr wrap="square">
            <a:spAutoFit/>
          </a:bodyPr>
          <a:lstStyle/>
          <a:p>
            <a:pPr algn="ctr"/>
            <a:r>
              <a:rPr lang="ru-RU" sz="2000" b="1" dirty="0">
                <a:solidFill>
                  <a:srgbClr val="20B2AA"/>
                </a:solidFill>
                <a:latin typeface="Tahoma" panose="020B0604030504040204" pitchFamily="34" charset="0"/>
                <a:ea typeface="Tahoma" panose="020B0604030504040204" pitchFamily="34" charset="0"/>
                <a:cs typeface="Tahoma" panose="020B0604030504040204" pitchFamily="34" charset="0"/>
              </a:rPr>
              <a:t>472</a:t>
            </a:r>
            <a:r>
              <a:rPr lang="ru-RU" b="1" dirty="0">
                <a:solidFill>
                  <a:srgbClr val="2F454F"/>
                </a:solidFill>
                <a:latin typeface="Tahoma" panose="020B0604030504040204" pitchFamily="34" charset="0"/>
                <a:ea typeface="Tahoma" panose="020B0604030504040204" pitchFamily="34" charset="0"/>
                <a:cs typeface="Tahoma" panose="020B0604030504040204" pitchFamily="34" charset="0"/>
              </a:rPr>
              <a:t> </a:t>
            </a:r>
            <a:r>
              <a:rPr lang="ru-RU" sz="1400" dirty="0">
                <a:solidFill>
                  <a:srgbClr val="2F454F"/>
                </a:solidFill>
                <a:latin typeface="Tahoma" panose="020B0604030504040204" pitchFamily="34" charset="0"/>
                <a:ea typeface="Tahoma" panose="020B0604030504040204" pitchFamily="34" charset="0"/>
                <a:cs typeface="Tahoma" panose="020B0604030504040204" pitchFamily="34" charset="0"/>
              </a:rPr>
              <a:t>бенефициаров</a:t>
            </a:r>
          </a:p>
        </p:txBody>
      </p:sp>
      <p:sp>
        <p:nvSpPr>
          <p:cNvPr id="31" name="Прямоугольник 30"/>
          <p:cNvSpPr/>
          <p:nvPr/>
        </p:nvSpPr>
        <p:spPr>
          <a:xfrm>
            <a:off x="8455486" y="1751125"/>
            <a:ext cx="3335864" cy="400110"/>
          </a:xfrm>
          <a:prstGeom prst="rect">
            <a:avLst/>
          </a:prstGeom>
        </p:spPr>
        <p:txBody>
          <a:bodyPr wrap="square">
            <a:spAutoFit/>
          </a:bodyPr>
          <a:lstStyle/>
          <a:p>
            <a:pPr algn="ctr"/>
            <a:r>
              <a:rPr lang="ru-RU" sz="2000" b="1" dirty="0">
                <a:solidFill>
                  <a:srgbClr val="20B2AA"/>
                </a:solidFill>
                <a:latin typeface="Tahoma" panose="020B0604030504040204" pitchFamily="34" charset="0"/>
                <a:ea typeface="Tahoma" panose="020B0604030504040204" pitchFamily="34" charset="0"/>
                <a:cs typeface="Tahoma" panose="020B0604030504040204" pitchFamily="34" charset="0"/>
              </a:rPr>
              <a:t>144</a:t>
            </a:r>
            <a:r>
              <a:rPr lang="ru-RU" b="1" dirty="0">
                <a:solidFill>
                  <a:srgbClr val="2F454F"/>
                </a:solidFill>
                <a:latin typeface="Tahoma" panose="020B0604030504040204" pitchFamily="34" charset="0"/>
                <a:ea typeface="Tahoma" panose="020B0604030504040204" pitchFamily="34" charset="0"/>
                <a:cs typeface="Tahoma" panose="020B0604030504040204" pitchFamily="34" charset="0"/>
              </a:rPr>
              <a:t> </a:t>
            </a:r>
            <a:r>
              <a:rPr lang="ru-RU" sz="1400" dirty="0">
                <a:solidFill>
                  <a:srgbClr val="2F454F"/>
                </a:solidFill>
                <a:latin typeface="Tahoma" panose="020B0604030504040204" pitchFamily="34" charset="0"/>
                <a:ea typeface="Tahoma" panose="020B0604030504040204" pitchFamily="34" charset="0"/>
                <a:cs typeface="Tahoma" panose="020B0604030504040204" pitchFamily="34" charset="0"/>
              </a:rPr>
              <a:t>бенефициаров</a:t>
            </a:r>
          </a:p>
        </p:txBody>
      </p:sp>
      <p:sp>
        <p:nvSpPr>
          <p:cNvPr id="32" name="Прямоугольник 31"/>
          <p:cNvSpPr/>
          <p:nvPr/>
        </p:nvSpPr>
        <p:spPr>
          <a:xfrm>
            <a:off x="196183" y="2175764"/>
            <a:ext cx="3916973" cy="1615827"/>
          </a:xfrm>
          <a:prstGeom prst="rect">
            <a:avLst/>
          </a:prstGeom>
        </p:spPr>
        <p:txBody>
          <a:bodyPr wrap="square">
            <a:spAutoFit/>
          </a:bodyPr>
          <a:lstStyle/>
          <a:p>
            <a:pPr marL="180000" indent="-180000" algn="just">
              <a:spcBef>
                <a:spcPts val="600"/>
              </a:spcBef>
              <a:buClr>
                <a:srgbClr val="20B2AA"/>
              </a:buClr>
              <a:buFont typeface="Wingdings" panose="05000000000000000000" pitchFamily="2" charset="2"/>
              <a:buChar char="q"/>
            </a:pPr>
            <a:r>
              <a:rPr lang="ru-RU" sz="1050" dirty="0">
                <a:solidFill>
                  <a:srgbClr val="7596A7"/>
                </a:solidFill>
                <a:latin typeface=" Tahoma Bold"/>
                <a:ea typeface="Calibri" panose="020F0502020204030204" pitchFamily="34" charset="0"/>
              </a:rPr>
              <a:t>потребности ребенка обеспечиваются </a:t>
            </a:r>
            <a:r>
              <a:rPr lang="ru-RU" sz="1050" b="1" dirty="0">
                <a:solidFill>
                  <a:srgbClr val="7596A7"/>
                </a:solidFill>
                <a:latin typeface=" Tahoma Bold"/>
                <a:ea typeface="Calibri" panose="020F0502020204030204" pitchFamily="34" charset="0"/>
              </a:rPr>
              <a:t>недостаточно</a:t>
            </a:r>
            <a:r>
              <a:rPr lang="ru-RU" sz="1050" dirty="0">
                <a:solidFill>
                  <a:srgbClr val="7596A7"/>
                </a:solidFill>
                <a:latin typeface=" Tahoma Bold"/>
                <a:ea typeface="Calibri" panose="020F0502020204030204" pitchFamily="34" charset="0"/>
              </a:rPr>
              <a:t>;</a:t>
            </a:r>
          </a:p>
          <a:p>
            <a:pPr marL="180000" indent="-180000" algn="just">
              <a:spcBef>
                <a:spcPts val="600"/>
              </a:spcBef>
              <a:buClr>
                <a:srgbClr val="20B2AA"/>
              </a:buClr>
              <a:buFont typeface="Wingdings" panose="05000000000000000000" pitchFamily="2" charset="2"/>
              <a:buChar char="q"/>
            </a:pPr>
            <a:r>
              <a:rPr lang="ru-RU" sz="1050" b="1" dirty="0">
                <a:solidFill>
                  <a:srgbClr val="7596A7"/>
                </a:solidFill>
                <a:latin typeface=" Tahoma Bold"/>
                <a:ea typeface="Calibri" panose="020F0502020204030204" pitchFamily="34" charset="0"/>
              </a:rPr>
              <a:t>родительский потенциал имеется</a:t>
            </a:r>
            <a:r>
              <a:rPr lang="ru-RU" sz="1050" dirty="0">
                <a:solidFill>
                  <a:srgbClr val="7596A7"/>
                </a:solidFill>
                <a:latin typeface=" Tahoma Bold"/>
                <a:ea typeface="Calibri" panose="020F0502020204030204" pitchFamily="34" charset="0"/>
              </a:rPr>
              <a:t>, однако присутствует один или более факторов риска, или неожиданные изменения в семейных обстоятельствах могут вызвать трудности;</a:t>
            </a:r>
          </a:p>
          <a:p>
            <a:pPr marL="180000" indent="-180000" algn="just">
              <a:spcBef>
                <a:spcPts val="600"/>
              </a:spcBef>
              <a:buClr>
                <a:srgbClr val="20B2AA"/>
              </a:buClr>
              <a:buFont typeface="Wingdings" panose="05000000000000000000" pitchFamily="2" charset="2"/>
              <a:buChar char="q"/>
            </a:pPr>
            <a:r>
              <a:rPr lang="ru-RU" sz="1050" dirty="0">
                <a:solidFill>
                  <a:srgbClr val="7596A7"/>
                </a:solidFill>
                <a:latin typeface=" Tahoma Bold"/>
                <a:ea typeface="Calibri" panose="020F0502020204030204" pitchFamily="34" charset="0"/>
              </a:rPr>
              <a:t>сеть социальной поддержки </a:t>
            </a:r>
            <a:r>
              <a:rPr lang="ru-RU" sz="1050" b="1" dirty="0">
                <a:solidFill>
                  <a:srgbClr val="7596A7"/>
                </a:solidFill>
                <a:latin typeface=" Tahoma Bold"/>
                <a:ea typeface="Calibri" panose="020F0502020204030204" pitchFamily="34" charset="0"/>
              </a:rPr>
              <a:t>слабая</a:t>
            </a:r>
            <a:r>
              <a:rPr lang="ru-RU" sz="1050" dirty="0">
                <a:solidFill>
                  <a:srgbClr val="7596A7"/>
                </a:solidFill>
                <a:latin typeface=" Tahoma Bold"/>
                <a:ea typeface="Calibri" panose="020F0502020204030204" pitchFamily="34" charset="0"/>
              </a:rPr>
              <a:t>;</a:t>
            </a:r>
          </a:p>
          <a:p>
            <a:pPr marL="180000" indent="-180000" algn="just">
              <a:spcBef>
                <a:spcPts val="600"/>
              </a:spcBef>
              <a:buClr>
                <a:srgbClr val="20B2AA"/>
              </a:buClr>
              <a:buFont typeface="Wingdings" panose="05000000000000000000" pitchFamily="2" charset="2"/>
              <a:buChar char="q"/>
            </a:pPr>
            <a:r>
              <a:rPr lang="ru-RU" sz="1050" b="1" dirty="0">
                <a:solidFill>
                  <a:srgbClr val="7596A7"/>
                </a:solidFill>
                <a:latin typeface=" Tahoma Bold"/>
                <a:ea typeface="Calibri" panose="020F0502020204030204" pitchFamily="34" charset="0"/>
              </a:rPr>
              <a:t>риск злоупотребления </a:t>
            </a:r>
            <a:r>
              <a:rPr lang="ru-RU" sz="1050" dirty="0">
                <a:solidFill>
                  <a:srgbClr val="7596A7"/>
                </a:solidFill>
                <a:latin typeface=" Tahoma Bold"/>
                <a:ea typeface="Calibri" panose="020F0502020204030204" pitchFamily="34" charset="0"/>
              </a:rPr>
              <a:t>в отношении ребенка или </a:t>
            </a:r>
            <a:r>
              <a:rPr lang="ru-RU" sz="1050" b="1" dirty="0">
                <a:solidFill>
                  <a:srgbClr val="7596A7"/>
                </a:solidFill>
                <a:latin typeface=" Tahoma Bold"/>
                <a:ea typeface="Calibri" panose="020F0502020204030204" pitchFamily="34" charset="0"/>
              </a:rPr>
              <a:t>плохого обращения </a:t>
            </a:r>
            <a:r>
              <a:rPr lang="ru-RU" sz="1050" dirty="0">
                <a:solidFill>
                  <a:srgbClr val="7596A7"/>
                </a:solidFill>
                <a:latin typeface=" Tahoma Bold"/>
                <a:ea typeface="Calibri" panose="020F0502020204030204" pitchFamily="34" charset="0"/>
              </a:rPr>
              <a:t>с ним </a:t>
            </a:r>
            <a:r>
              <a:rPr lang="ru-RU" sz="1050" b="1" dirty="0">
                <a:solidFill>
                  <a:srgbClr val="7596A7"/>
                </a:solidFill>
                <a:latin typeface=" Tahoma Bold"/>
                <a:ea typeface="Calibri" panose="020F0502020204030204" pitchFamily="34" charset="0"/>
              </a:rPr>
              <a:t>низкий</a:t>
            </a:r>
            <a:endParaRPr lang="ru-RU" sz="1050" b="1" dirty="0">
              <a:solidFill>
                <a:srgbClr val="7596A7"/>
              </a:solidFill>
              <a:latin typeface=" Tahoma Bold"/>
            </a:endParaRPr>
          </a:p>
        </p:txBody>
      </p:sp>
      <p:sp>
        <p:nvSpPr>
          <p:cNvPr id="33" name="Прямоугольник 32"/>
          <p:cNvSpPr/>
          <p:nvPr/>
        </p:nvSpPr>
        <p:spPr>
          <a:xfrm>
            <a:off x="4219248" y="2104096"/>
            <a:ext cx="4011602" cy="2023631"/>
          </a:xfrm>
          <a:prstGeom prst="rect">
            <a:avLst/>
          </a:prstGeom>
        </p:spPr>
        <p:txBody>
          <a:bodyPr wrap="square">
            <a:spAutoFit/>
          </a:bodyPr>
          <a:lstStyle/>
          <a:p>
            <a:pPr marL="180000" indent="-180000" algn="just">
              <a:spcBef>
                <a:spcPts val="300"/>
              </a:spcBef>
              <a:buClr>
                <a:srgbClr val="20B2AA"/>
              </a:buClr>
              <a:buFont typeface="Wingdings" panose="05000000000000000000" pitchFamily="2" charset="2"/>
              <a:buChar char="q"/>
            </a:pPr>
            <a:r>
              <a:rPr lang="ru-RU" sz="1050" dirty="0">
                <a:solidFill>
                  <a:srgbClr val="7596A7"/>
                </a:solidFill>
                <a:latin typeface=" Tahoma Bold"/>
                <a:ea typeface="Calibri" panose="020F0502020204030204" pitchFamily="34" charset="0"/>
              </a:rPr>
              <a:t>потребности ребенка </a:t>
            </a:r>
            <a:r>
              <a:rPr lang="ru-RU" sz="1050" b="1" dirty="0">
                <a:solidFill>
                  <a:srgbClr val="7596A7"/>
                </a:solidFill>
                <a:latin typeface=" Tahoma Bold"/>
                <a:ea typeface="Calibri" panose="020F0502020204030204" pitchFamily="34" charset="0"/>
              </a:rPr>
              <a:t>не удовлетворяются</a:t>
            </a:r>
            <a:r>
              <a:rPr lang="ru-RU" sz="1050" dirty="0">
                <a:solidFill>
                  <a:srgbClr val="7596A7"/>
                </a:solidFill>
                <a:latin typeface=" Tahoma Bold"/>
                <a:ea typeface="Calibri" panose="020F0502020204030204" pitchFamily="34" charset="0"/>
              </a:rPr>
              <a:t>;</a:t>
            </a:r>
          </a:p>
          <a:p>
            <a:pPr marL="180000" indent="-180000" algn="just">
              <a:spcBef>
                <a:spcPts val="300"/>
              </a:spcBef>
              <a:buClr>
                <a:srgbClr val="20B2AA"/>
              </a:buClr>
              <a:buFont typeface="Wingdings" panose="05000000000000000000" pitchFamily="2" charset="2"/>
              <a:buChar char="q"/>
            </a:pPr>
            <a:r>
              <a:rPr lang="ru-RU" sz="1050" dirty="0">
                <a:solidFill>
                  <a:srgbClr val="7596A7"/>
                </a:solidFill>
                <a:latin typeface=" Tahoma Bold"/>
                <a:ea typeface="Calibri" panose="020F0502020204030204" pitchFamily="34" charset="0"/>
              </a:rPr>
              <a:t>родитель/опекун </a:t>
            </a:r>
            <a:r>
              <a:rPr lang="ru-RU" sz="1050" b="1" dirty="0">
                <a:solidFill>
                  <a:srgbClr val="7596A7"/>
                </a:solidFill>
                <a:latin typeface=" Tahoma Bold"/>
                <a:ea typeface="Calibri" panose="020F0502020204030204" pitchFamily="34" charset="0"/>
              </a:rPr>
              <a:t>демонстрирует готовность </a:t>
            </a:r>
            <a:r>
              <a:rPr lang="ru-RU" sz="1050" dirty="0">
                <a:solidFill>
                  <a:srgbClr val="7596A7"/>
                </a:solidFill>
                <a:latin typeface=" Tahoma Bold"/>
                <a:ea typeface="Calibri" panose="020F0502020204030204" pitchFamily="34" charset="0"/>
              </a:rPr>
              <a:t>обеспечить адекватный уход за ребенком, </a:t>
            </a:r>
            <a:r>
              <a:rPr lang="ru-RU" sz="1050" b="1" dirty="0">
                <a:solidFill>
                  <a:srgbClr val="7596A7"/>
                </a:solidFill>
                <a:latin typeface=" Tahoma Bold"/>
                <a:ea typeface="Calibri" panose="020F0502020204030204" pitchFamily="34" charset="0"/>
              </a:rPr>
              <a:t>но обладает ограниченной способностью</a:t>
            </a:r>
            <a:r>
              <a:rPr lang="ru-RU" sz="1050" dirty="0">
                <a:solidFill>
                  <a:srgbClr val="7596A7"/>
                </a:solidFill>
                <a:latin typeface=" Tahoma Bold"/>
                <a:ea typeface="Calibri" panose="020F0502020204030204" pitchFamily="34" charset="0"/>
              </a:rPr>
              <a:t> для этого;</a:t>
            </a:r>
          </a:p>
          <a:p>
            <a:pPr marL="180000" indent="-180000" algn="just">
              <a:spcBef>
                <a:spcPts val="300"/>
              </a:spcBef>
              <a:buClr>
                <a:srgbClr val="20B2AA"/>
              </a:buClr>
              <a:buFont typeface="Wingdings" panose="05000000000000000000" pitchFamily="2" charset="2"/>
              <a:buChar char="q"/>
            </a:pPr>
            <a:r>
              <a:rPr lang="ru-RU" sz="1050" b="1" dirty="0">
                <a:solidFill>
                  <a:srgbClr val="7596A7"/>
                </a:solidFill>
                <a:latin typeface=" Tahoma Bold"/>
                <a:ea typeface="Calibri" panose="020F0502020204030204" pitchFamily="34" charset="0"/>
              </a:rPr>
              <a:t>существуют несколько факторов риска</a:t>
            </a:r>
            <a:r>
              <a:rPr lang="ru-RU" sz="1050" dirty="0">
                <a:solidFill>
                  <a:srgbClr val="7596A7"/>
                </a:solidFill>
                <a:latin typeface=" Tahoma Bold"/>
                <a:ea typeface="Calibri" panose="020F0502020204030204" pitchFamily="34" charset="0"/>
              </a:rPr>
              <a:t>, либо неожиданные изменения в семейных обстоятельствах приносят значительные трудности семье; </a:t>
            </a:r>
          </a:p>
          <a:p>
            <a:pPr marL="180000" indent="-180000" algn="just">
              <a:spcBef>
                <a:spcPts val="300"/>
              </a:spcBef>
              <a:buClr>
                <a:srgbClr val="20B2AA"/>
              </a:buClr>
              <a:buFont typeface="Wingdings" panose="05000000000000000000" pitchFamily="2" charset="2"/>
              <a:buChar char="q"/>
            </a:pPr>
            <a:r>
              <a:rPr lang="ru-RU" sz="1050" dirty="0">
                <a:solidFill>
                  <a:srgbClr val="7596A7"/>
                </a:solidFill>
                <a:latin typeface=" Tahoma Bold"/>
                <a:ea typeface="Calibri" panose="020F0502020204030204" pitchFamily="34" charset="0"/>
              </a:rPr>
              <a:t>сеть социальной поддержки </a:t>
            </a:r>
            <a:r>
              <a:rPr lang="ru-RU" sz="1050" b="1" dirty="0">
                <a:solidFill>
                  <a:srgbClr val="7596A7"/>
                </a:solidFill>
                <a:latin typeface=" Tahoma Bold"/>
                <a:ea typeface="Calibri" panose="020F0502020204030204" pitchFamily="34" charset="0"/>
              </a:rPr>
              <a:t>ограничена</a:t>
            </a:r>
            <a:r>
              <a:rPr lang="ru-RU" sz="1050" dirty="0">
                <a:solidFill>
                  <a:srgbClr val="7596A7"/>
                </a:solidFill>
                <a:latin typeface=" Tahoma Bold"/>
                <a:ea typeface="Calibri" panose="020F0502020204030204" pitchFamily="34" charset="0"/>
              </a:rPr>
              <a:t>;</a:t>
            </a:r>
          </a:p>
          <a:p>
            <a:pPr marL="180000" indent="-180000" algn="just">
              <a:spcBef>
                <a:spcPts val="300"/>
              </a:spcBef>
              <a:buClr>
                <a:srgbClr val="20B2AA"/>
              </a:buClr>
              <a:buFont typeface="Wingdings" panose="05000000000000000000" pitchFamily="2" charset="2"/>
              <a:buChar char="q"/>
            </a:pPr>
            <a:r>
              <a:rPr lang="ru-RU" sz="1050" b="1" dirty="0">
                <a:solidFill>
                  <a:srgbClr val="7596A7"/>
                </a:solidFill>
                <a:latin typeface=" Tahoma Bold"/>
                <a:ea typeface="Calibri" panose="020F0502020204030204" pitchFamily="34" charset="0"/>
              </a:rPr>
              <a:t>могут быть опасения </a:t>
            </a:r>
            <a:r>
              <a:rPr lang="ru-RU" sz="1050" dirty="0">
                <a:solidFill>
                  <a:srgbClr val="7596A7"/>
                </a:solidFill>
                <a:latin typeface=" Tahoma Bold"/>
                <a:ea typeface="Calibri" panose="020F0502020204030204" pitchFamily="34" charset="0"/>
              </a:rPr>
              <a:t>касательно</a:t>
            </a:r>
            <a:r>
              <a:rPr lang="ru-RU" sz="1050" b="1" dirty="0">
                <a:solidFill>
                  <a:srgbClr val="7596A7"/>
                </a:solidFill>
                <a:latin typeface=" Tahoma Bold"/>
                <a:ea typeface="Calibri" panose="020F0502020204030204" pitchFamily="34" charset="0"/>
              </a:rPr>
              <a:t> </a:t>
            </a:r>
            <a:r>
              <a:rPr lang="ru-RU" sz="1050" dirty="0">
                <a:solidFill>
                  <a:srgbClr val="7596A7"/>
                </a:solidFill>
                <a:latin typeface=" Tahoma Bold"/>
                <a:ea typeface="Calibri" panose="020F0502020204030204" pitchFamily="34" charset="0"/>
              </a:rPr>
              <a:t>потенциального злоупотребления в отношении ребенка или плохого обращения с ним</a:t>
            </a:r>
          </a:p>
        </p:txBody>
      </p:sp>
      <p:sp>
        <p:nvSpPr>
          <p:cNvPr id="34" name="Прямоугольник 33"/>
          <p:cNvSpPr/>
          <p:nvPr/>
        </p:nvSpPr>
        <p:spPr>
          <a:xfrm>
            <a:off x="8185609" y="2135488"/>
            <a:ext cx="3932054" cy="1985159"/>
          </a:xfrm>
          <a:prstGeom prst="rect">
            <a:avLst/>
          </a:prstGeom>
        </p:spPr>
        <p:txBody>
          <a:bodyPr wrap="square">
            <a:spAutoFit/>
          </a:bodyPr>
          <a:lstStyle/>
          <a:p>
            <a:pPr marL="180000" indent="-180000" algn="just">
              <a:spcBef>
                <a:spcPts val="300"/>
              </a:spcBef>
              <a:buClr>
                <a:srgbClr val="20B2AA"/>
              </a:buClr>
              <a:buFont typeface="Wingdings" panose="05000000000000000000" pitchFamily="2" charset="2"/>
              <a:buChar char="q"/>
            </a:pPr>
            <a:r>
              <a:rPr lang="ru-RU" sz="1050" dirty="0">
                <a:solidFill>
                  <a:srgbClr val="7596A7"/>
                </a:solidFill>
                <a:latin typeface=" Tahoma Bold"/>
                <a:ea typeface="Calibri" panose="020F0502020204030204" pitchFamily="34" charset="0"/>
              </a:rPr>
              <a:t>потребности ребенка </a:t>
            </a:r>
            <a:r>
              <a:rPr lang="ru-RU" sz="1050" b="1" dirty="0">
                <a:solidFill>
                  <a:srgbClr val="7596A7"/>
                </a:solidFill>
                <a:latin typeface=" Tahoma Bold"/>
                <a:ea typeface="Calibri" panose="020F0502020204030204" pitchFamily="34" charset="0"/>
              </a:rPr>
              <a:t>не удовлетворяются</a:t>
            </a:r>
            <a:r>
              <a:rPr lang="ru-RU" sz="1050" dirty="0">
                <a:solidFill>
                  <a:srgbClr val="7596A7"/>
                </a:solidFill>
                <a:latin typeface=" Tahoma Bold"/>
                <a:ea typeface="Calibri" panose="020F0502020204030204" pitchFamily="34" charset="0"/>
              </a:rPr>
              <a:t>;</a:t>
            </a:r>
          </a:p>
          <a:p>
            <a:pPr marL="180000" indent="-180000" algn="just">
              <a:spcBef>
                <a:spcPts val="300"/>
              </a:spcBef>
              <a:buClr>
                <a:srgbClr val="20B2AA"/>
              </a:buClr>
              <a:buFont typeface="Wingdings" panose="05000000000000000000" pitchFamily="2" charset="2"/>
              <a:buChar char="q"/>
            </a:pPr>
            <a:r>
              <a:rPr lang="ru-RU" sz="1050" dirty="0">
                <a:solidFill>
                  <a:srgbClr val="7596A7"/>
                </a:solidFill>
                <a:latin typeface=" Tahoma Bold"/>
                <a:ea typeface="Calibri" panose="020F0502020204030204" pitchFamily="34" charset="0"/>
              </a:rPr>
              <a:t>родитель/опекун </a:t>
            </a:r>
            <a:r>
              <a:rPr lang="ru-RU" sz="1050" b="1" dirty="0">
                <a:solidFill>
                  <a:srgbClr val="7596A7"/>
                </a:solidFill>
                <a:latin typeface=" Tahoma Bold"/>
                <a:ea typeface="Calibri" panose="020F0502020204030204" pitchFamily="34" charset="0"/>
              </a:rPr>
              <a:t>неспособен обеспечить </a:t>
            </a:r>
            <a:r>
              <a:rPr lang="ru-RU" sz="1050" dirty="0">
                <a:solidFill>
                  <a:srgbClr val="7596A7"/>
                </a:solidFill>
                <a:latin typeface=" Tahoma Bold"/>
                <a:ea typeface="Calibri" panose="020F0502020204030204" pitchFamily="34" charset="0"/>
              </a:rPr>
              <a:t>ребенку надлежащий уход из-за низкого родительского потенциала и отсутствия должного стремления;</a:t>
            </a:r>
          </a:p>
          <a:p>
            <a:pPr marL="180000" indent="-180000" algn="just">
              <a:spcBef>
                <a:spcPts val="300"/>
              </a:spcBef>
              <a:buClr>
                <a:srgbClr val="20B2AA"/>
              </a:buClr>
              <a:buFont typeface="Wingdings" panose="05000000000000000000" pitchFamily="2" charset="2"/>
              <a:buChar char="q"/>
            </a:pPr>
            <a:r>
              <a:rPr lang="ru-RU" sz="1050" b="1" dirty="0">
                <a:solidFill>
                  <a:srgbClr val="7596A7"/>
                </a:solidFill>
                <a:latin typeface=" Tahoma Bold"/>
                <a:ea typeface="Calibri" panose="020F0502020204030204" pitchFamily="34" charset="0"/>
              </a:rPr>
              <a:t>присутствуют множественные факторы риска</a:t>
            </a:r>
            <a:r>
              <a:rPr lang="ru-RU" sz="1050" dirty="0">
                <a:solidFill>
                  <a:srgbClr val="7596A7"/>
                </a:solidFill>
                <a:latin typeface=" Tahoma Bold"/>
                <a:ea typeface="Calibri" panose="020F0502020204030204" pitchFamily="34" charset="0"/>
              </a:rPr>
              <a:t>, и семья не имеет сети социальной поддержки. В истории семьи, возможно, имело место помещение под альтернативную опеку или временное изъятие из семьи;</a:t>
            </a:r>
          </a:p>
          <a:p>
            <a:pPr marL="180000" indent="-180000" algn="just">
              <a:spcBef>
                <a:spcPts val="300"/>
              </a:spcBef>
              <a:buClr>
                <a:srgbClr val="20B2AA"/>
              </a:buClr>
              <a:buFont typeface="Wingdings" panose="05000000000000000000" pitchFamily="2" charset="2"/>
              <a:buChar char="q"/>
            </a:pPr>
            <a:r>
              <a:rPr lang="ru-RU" sz="1050" b="1" dirty="0">
                <a:solidFill>
                  <a:srgbClr val="7596A7"/>
                </a:solidFill>
                <a:latin typeface=" Tahoma Bold"/>
                <a:ea typeface="Calibri" panose="020F0502020204030204" pitchFamily="34" charset="0"/>
              </a:rPr>
              <a:t>есть подозрение или действительно подтверждается </a:t>
            </a:r>
            <a:r>
              <a:rPr lang="ru-RU" sz="1050" dirty="0">
                <a:solidFill>
                  <a:srgbClr val="7596A7"/>
                </a:solidFill>
                <a:latin typeface=" Tahoma Bold"/>
                <a:ea typeface="Calibri" panose="020F0502020204030204" pitchFamily="34" charset="0"/>
              </a:rPr>
              <a:t>злоупотребление в отношении ребенка или плохое обращение с ним</a:t>
            </a:r>
          </a:p>
        </p:txBody>
      </p:sp>
      <p:sp>
        <p:nvSpPr>
          <p:cNvPr id="35" name="Правая фигурная скобка 34"/>
          <p:cNvSpPr/>
          <p:nvPr/>
        </p:nvSpPr>
        <p:spPr>
          <a:xfrm rot="5400000">
            <a:off x="6031370" y="-1677321"/>
            <a:ext cx="307054" cy="11861804"/>
          </a:xfrm>
          <a:prstGeom prst="rightBrace">
            <a:avLst>
              <a:gd name="adj1" fmla="val 53163"/>
              <a:gd name="adj2" fmla="val 50000"/>
            </a:avLst>
          </a:prstGeom>
          <a:solidFill>
            <a:schemeClr val="accent2"/>
          </a:solidFill>
          <a:ln w="19050">
            <a:solidFill>
              <a:srgbClr val="20B2A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chemeClr val="accent2"/>
              </a:solidFill>
            </a:endParaRPr>
          </a:p>
        </p:txBody>
      </p:sp>
      <p:sp>
        <p:nvSpPr>
          <p:cNvPr id="36" name="TextBox 35"/>
          <p:cNvSpPr txBox="1"/>
          <p:nvPr/>
        </p:nvSpPr>
        <p:spPr>
          <a:xfrm>
            <a:off x="238473" y="5233408"/>
            <a:ext cx="3323346" cy="369332"/>
          </a:xfrm>
          <a:prstGeom prst="rect">
            <a:avLst/>
          </a:prstGeom>
          <a:solidFill>
            <a:schemeClr val="bg1"/>
          </a:solidFill>
        </p:spPr>
        <p:txBody>
          <a:bodyPr wrap="none" rtlCol="0">
            <a:spAutoFit/>
          </a:bodyPr>
          <a:lstStyle/>
          <a:p>
            <a:r>
              <a:rPr lang="ru-RU" b="1" dirty="0">
                <a:solidFill>
                  <a:srgbClr val="00B050"/>
                </a:solidFill>
                <a:latin typeface=" Tahoma Bold"/>
              </a:rPr>
              <a:t>НИЗКИЙ РИСК </a:t>
            </a:r>
            <a:r>
              <a:rPr lang="ru-RU" sz="1000" i="1" dirty="0">
                <a:solidFill>
                  <a:srgbClr val="7596A7"/>
                </a:solidFill>
                <a:latin typeface=" Tahoma Bold"/>
              </a:rPr>
              <a:t>(1 год сопровождения)</a:t>
            </a:r>
          </a:p>
        </p:txBody>
      </p:sp>
      <p:sp>
        <p:nvSpPr>
          <p:cNvPr id="37" name="TextBox 36"/>
          <p:cNvSpPr txBox="1"/>
          <p:nvPr/>
        </p:nvSpPr>
        <p:spPr>
          <a:xfrm>
            <a:off x="238473" y="5584083"/>
            <a:ext cx="3611886" cy="646331"/>
          </a:xfrm>
          <a:prstGeom prst="rect">
            <a:avLst/>
          </a:prstGeom>
          <a:solidFill>
            <a:schemeClr val="bg1"/>
          </a:solidFill>
        </p:spPr>
        <p:txBody>
          <a:bodyPr wrap="none" rtlCol="0">
            <a:spAutoFit/>
          </a:bodyPr>
          <a:lstStyle/>
          <a:p>
            <a:r>
              <a:rPr lang="ru-RU" b="1" dirty="0">
                <a:solidFill>
                  <a:srgbClr val="FFC000"/>
                </a:solidFill>
                <a:latin typeface=" Tahoma Bold"/>
              </a:rPr>
              <a:t>СРЕДНИЙ РИСК </a:t>
            </a:r>
            <a:r>
              <a:rPr lang="ru-RU" sz="1000" b="1" dirty="0">
                <a:solidFill>
                  <a:srgbClr val="7596A7"/>
                </a:solidFill>
                <a:latin typeface=" Tahoma Bold"/>
              </a:rPr>
              <a:t>(</a:t>
            </a:r>
            <a:r>
              <a:rPr lang="ru-RU" sz="1000" i="1" dirty="0">
                <a:solidFill>
                  <a:srgbClr val="7596A7"/>
                </a:solidFill>
                <a:latin typeface=" Tahoma Bold"/>
              </a:rPr>
              <a:t>1,5 года сопровождения)</a:t>
            </a:r>
          </a:p>
          <a:p>
            <a:endParaRPr lang="ru-RU" b="1" dirty="0">
              <a:solidFill>
                <a:srgbClr val="FFC000"/>
              </a:solidFill>
              <a:latin typeface=" Tahoma Bold"/>
            </a:endParaRPr>
          </a:p>
        </p:txBody>
      </p:sp>
      <p:sp>
        <p:nvSpPr>
          <p:cNvPr id="38" name="TextBox 37"/>
          <p:cNvSpPr txBox="1"/>
          <p:nvPr/>
        </p:nvSpPr>
        <p:spPr>
          <a:xfrm>
            <a:off x="238473" y="5924926"/>
            <a:ext cx="3654205" cy="646331"/>
          </a:xfrm>
          <a:prstGeom prst="rect">
            <a:avLst/>
          </a:prstGeom>
          <a:solidFill>
            <a:schemeClr val="bg1"/>
          </a:solidFill>
        </p:spPr>
        <p:txBody>
          <a:bodyPr wrap="none" rtlCol="0">
            <a:spAutoFit/>
          </a:bodyPr>
          <a:lstStyle/>
          <a:p>
            <a:r>
              <a:rPr lang="ru-RU" b="1" dirty="0">
                <a:solidFill>
                  <a:srgbClr val="C00000"/>
                </a:solidFill>
                <a:latin typeface=" Tahoma Bold"/>
              </a:rPr>
              <a:t>ВЫСОКИЙ РИСК </a:t>
            </a:r>
            <a:r>
              <a:rPr lang="ru-RU" sz="1000" i="1" dirty="0">
                <a:solidFill>
                  <a:srgbClr val="7596A7"/>
                </a:solidFill>
                <a:latin typeface=" Tahoma Bold"/>
              </a:rPr>
              <a:t>(3 года сопровождения)</a:t>
            </a:r>
          </a:p>
          <a:p>
            <a:endParaRPr lang="ru-RU" b="1" dirty="0">
              <a:solidFill>
                <a:srgbClr val="C00000"/>
              </a:solidFill>
              <a:latin typeface=" Tahoma Bold"/>
            </a:endParaRPr>
          </a:p>
        </p:txBody>
      </p:sp>
      <p:sp>
        <p:nvSpPr>
          <p:cNvPr id="42" name="TextBox 1">
            <a:extLst>
              <a:ext uri="{FF2B5EF4-FFF2-40B4-BE49-F238E27FC236}">
                <a16:creationId xmlns:a16="http://schemas.microsoft.com/office/drawing/2014/main" id="{D49A1F34-4196-DD4E-86C8-C7BC5D583F3D}"/>
              </a:ext>
            </a:extLst>
          </p:cNvPr>
          <p:cNvSpPr txBox="1">
            <a:spLocks noChangeArrowheads="1"/>
          </p:cNvSpPr>
          <p:nvPr/>
        </p:nvSpPr>
        <p:spPr>
          <a:xfrm>
            <a:off x="4465447" y="4926229"/>
            <a:ext cx="965292" cy="289246"/>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itchFamily="34" charset="0"/>
                <a:ea typeface="Tahoma" panose="020B0604030504040204" pitchFamily="34" charset="0"/>
                <a:cs typeface="Tahoma" panose="020B0604030504040204" pitchFamily="34" charset="0"/>
              </a:defRPr>
            </a:lvl1pPr>
            <a:lvl2pPr marL="742950" indent="-2857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Tahoma" panose="020B0604030504040204" pitchFamily="34" charset="0"/>
                <a:cs typeface="Tahoma" panose="020B0604030504040204" pitchFamily="34" charset="0"/>
              </a:defRPr>
            </a:lvl5pPr>
            <a:lvl6pPr marL="25146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6pPr>
            <a:lvl7pPr marL="29718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7pPr>
            <a:lvl8pPr marL="34290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8pPr>
            <a:lvl9pPr marL="38862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9pPr>
          </a:lstStyle>
          <a:p>
            <a:pPr marL="0" indent="0" algn="ctr">
              <a:lnSpc>
                <a:spcPts val="1500"/>
              </a:lnSpc>
              <a:spcBef>
                <a:spcPct val="0"/>
              </a:spcBef>
              <a:buFontTx/>
              <a:buNone/>
            </a:pPr>
            <a:r>
              <a:rPr lang="ru-RU" altLang="ru-RU" sz="2000" b="1" dirty="0">
                <a:solidFill>
                  <a:srgbClr val="2F454F"/>
                </a:solidFill>
                <a:latin typeface="Tahoma" panose="020B0604030504040204" pitchFamily="34" charset="0"/>
              </a:rPr>
              <a:t>2021</a:t>
            </a:r>
          </a:p>
        </p:txBody>
      </p:sp>
      <p:sp>
        <p:nvSpPr>
          <p:cNvPr id="43" name="TextBox 1">
            <a:extLst>
              <a:ext uri="{FF2B5EF4-FFF2-40B4-BE49-F238E27FC236}">
                <a16:creationId xmlns:a16="http://schemas.microsoft.com/office/drawing/2014/main" id="{D49A1F34-4196-DD4E-86C8-C7BC5D583F3D}"/>
              </a:ext>
            </a:extLst>
          </p:cNvPr>
          <p:cNvSpPr txBox="1">
            <a:spLocks noChangeArrowheads="1"/>
          </p:cNvSpPr>
          <p:nvPr/>
        </p:nvSpPr>
        <p:spPr>
          <a:xfrm>
            <a:off x="6441157" y="4926229"/>
            <a:ext cx="965292" cy="289246"/>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itchFamily="34" charset="0"/>
                <a:ea typeface="Tahoma" panose="020B0604030504040204" pitchFamily="34" charset="0"/>
                <a:cs typeface="Tahoma" panose="020B0604030504040204" pitchFamily="34" charset="0"/>
              </a:defRPr>
            </a:lvl1pPr>
            <a:lvl2pPr marL="742950" indent="-2857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Tahoma" panose="020B0604030504040204" pitchFamily="34" charset="0"/>
                <a:cs typeface="Tahoma" panose="020B0604030504040204" pitchFamily="34" charset="0"/>
              </a:defRPr>
            </a:lvl5pPr>
            <a:lvl6pPr marL="25146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6pPr>
            <a:lvl7pPr marL="29718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7pPr>
            <a:lvl8pPr marL="34290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8pPr>
            <a:lvl9pPr marL="38862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9pPr>
          </a:lstStyle>
          <a:p>
            <a:pPr marL="0" indent="0" algn="ctr">
              <a:lnSpc>
                <a:spcPts val="1500"/>
              </a:lnSpc>
              <a:spcBef>
                <a:spcPct val="0"/>
              </a:spcBef>
              <a:buFontTx/>
              <a:buNone/>
            </a:pPr>
            <a:r>
              <a:rPr lang="ru-RU" altLang="ru-RU" sz="2000" b="1" dirty="0">
                <a:solidFill>
                  <a:srgbClr val="2F454F"/>
                </a:solidFill>
                <a:latin typeface="Tahoma" panose="020B0604030504040204" pitchFamily="34" charset="0"/>
              </a:rPr>
              <a:t>2022</a:t>
            </a:r>
          </a:p>
        </p:txBody>
      </p:sp>
      <p:sp>
        <p:nvSpPr>
          <p:cNvPr id="44" name="TextBox 1">
            <a:extLst>
              <a:ext uri="{FF2B5EF4-FFF2-40B4-BE49-F238E27FC236}">
                <a16:creationId xmlns:a16="http://schemas.microsoft.com/office/drawing/2014/main" id="{D49A1F34-4196-DD4E-86C8-C7BC5D583F3D}"/>
              </a:ext>
            </a:extLst>
          </p:cNvPr>
          <p:cNvSpPr txBox="1">
            <a:spLocks noChangeArrowheads="1"/>
          </p:cNvSpPr>
          <p:nvPr/>
        </p:nvSpPr>
        <p:spPr>
          <a:xfrm>
            <a:off x="8536183" y="4926229"/>
            <a:ext cx="965292" cy="289246"/>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itchFamily="34" charset="0"/>
                <a:ea typeface="Tahoma" panose="020B0604030504040204" pitchFamily="34" charset="0"/>
                <a:cs typeface="Tahoma" panose="020B0604030504040204" pitchFamily="34" charset="0"/>
              </a:defRPr>
            </a:lvl1pPr>
            <a:lvl2pPr marL="742950" indent="-2857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Tahoma" panose="020B0604030504040204" pitchFamily="34" charset="0"/>
                <a:cs typeface="Tahoma" panose="020B0604030504040204" pitchFamily="34" charset="0"/>
              </a:defRPr>
            </a:lvl5pPr>
            <a:lvl6pPr marL="25146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6pPr>
            <a:lvl7pPr marL="29718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7pPr>
            <a:lvl8pPr marL="34290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8pPr>
            <a:lvl9pPr marL="38862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9pPr>
          </a:lstStyle>
          <a:p>
            <a:pPr marL="0" indent="0" algn="ctr">
              <a:lnSpc>
                <a:spcPts val="1500"/>
              </a:lnSpc>
              <a:spcBef>
                <a:spcPct val="0"/>
              </a:spcBef>
              <a:buFontTx/>
              <a:buNone/>
            </a:pPr>
            <a:r>
              <a:rPr lang="ru-RU" altLang="ru-RU" sz="2000" b="1" dirty="0">
                <a:solidFill>
                  <a:srgbClr val="2F454F"/>
                </a:solidFill>
                <a:latin typeface="Tahoma" panose="020B0604030504040204" pitchFamily="34" charset="0"/>
              </a:rPr>
              <a:t>2023</a:t>
            </a:r>
          </a:p>
        </p:txBody>
      </p:sp>
      <p:cxnSp>
        <p:nvCxnSpPr>
          <p:cNvPr id="45" name="Прямая соединительная линия 44"/>
          <p:cNvCxnSpPr/>
          <p:nvPr/>
        </p:nvCxnSpPr>
        <p:spPr>
          <a:xfrm flipH="1">
            <a:off x="327669" y="5586972"/>
            <a:ext cx="11520000" cy="0"/>
          </a:xfrm>
          <a:prstGeom prst="line">
            <a:avLst/>
          </a:prstGeom>
          <a:ln>
            <a:solidFill>
              <a:srgbClr val="20B2AA"/>
            </a:solidFill>
            <a:prstDash val="dash"/>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flipH="1">
            <a:off x="327669" y="5250403"/>
            <a:ext cx="11520000" cy="0"/>
          </a:xfrm>
          <a:prstGeom prst="line">
            <a:avLst/>
          </a:prstGeom>
          <a:ln>
            <a:solidFill>
              <a:srgbClr val="20B2AA"/>
            </a:solidFill>
            <a:prstDash val="dash"/>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flipH="1">
            <a:off x="335217" y="5929819"/>
            <a:ext cx="11520000" cy="0"/>
          </a:xfrm>
          <a:prstGeom prst="line">
            <a:avLst/>
          </a:prstGeom>
          <a:ln>
            <a:solidFill>
              <a:srgbClr val="20B2AA"/>
            </a:solidFill>
            <a:prstDash val="dash"/>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flipH="1">
            <a:off x="335217" y="6269027"/>
            <a:ext cx="11520000" cy="0"/>
          </a:xfrm>
          <a:prstGeom prst="line">
            <a:avLst/>
          </a:prstGeom>
          <a:ln>
            <a:solidFill>
              <a:srgbClr val="20B2AA"/>
            </a:solidFill>
            <a:prstDash val="dash"/>
          </a:ln>
        </p:spPr>
        <p:style>
          <a:lnRef idx="1">
            <a:schemeClr val="accent1"/>
          </a:lnRef>
          <a:fillRef idx="0">
            <a:schemeClr val="accent1"/>
          </a:fillRef>
          <a:effectRef idx="0">
            <a:schemeClr val="accent1"/>
          </a:effectRef>
          <a:fontRef idx="minor">
            <a:schemeClr val="tx1"/>
          </a:fontRef>
        </p:style>
      </p:cxnSp>
      <p:sp>
        <p:nvSpPr>
          <p:cNvPr id="49" name="Прямоугольник 48"/>
          <p:cNvSpPr/>
          <p:nvPr/>
        </p:nvSpPr>
        <p:spPr>
          <a:xfrm>
            <a:off x="238473" y="4853126"/>
            <a:ext cx="11737217" cy="17829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TextBox 1">
            <a:extLst>
              <a:ext uri="{FF2B5EF4-FFF2-40B4-BE49-F238E27FC236}">
                <a16:creationId xmlns:a16="http://schemas.microsoft.com/office/drawing/2014/main" id="{D49A1F34-4196-DD4E-86C8-C7BC5D583F3D}"/>
              </a:ext>
            </a:extLst>
          </p:cNvPr>
          <p:cNvSpPr txBox="1">
            <a:spLocks noChangeArrowheads="1"/>
          </p:cNvSpPr>
          <p:nvPr/>
        </p:nvSpPr>
        <p:spPr>
          <a:xfrm>
            <a:off x="10379729" y="4941569"/>
            <a:ext cx="1234044" cy="284693"/>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itchFamily="34" charset="0"/>
                <a:ea typeface="Tahoma" panose="020B0604030504040204" pitchFamily="34" charset="0"/>
                <a:cs typeface="Tahoma" panose="020B0604030504040204" pitchFamily="34" charset="0"/>
              </a:defRPr>
            </a:lvl1pPr>
            <a:lvl2pPr marL="742950" indent="-2857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Tahoma" panose="020B0604030504040204" pitchFamily="34" charset="0"/>
                <a:cs typeface="Tahoma" panose="020B0604030504040204" pitchFamily="34" charset="0"/>
              </a:defRPr>
            </a:lvl5pPr>
            <a:lvl6pPr marL="25146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6pPr>
            <a:lvl7pPr marL="29718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7pPr>
            <a:lvl8pPr marL="34290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8pPr>
            <a:lvl9pPr marL="38862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9pPr>
          </a:lstStyle>
          <a:p>
            <a:pPr marL="0" indent="0" algn="ctr">
              <a:lnSpc>
                <a:spcPts val="1500"/>
              </a:lnSpc>
              <a:spcBef>
                <a:spcPct val="0"/>
              </a:spcBef>
              <a:buFontTx/>
              <a:buNone/>
            </a:pPr>
            <a:r>
              <a:rPr lang="ru-RU" altLang="ru-RU" sz="2000" b="1" dirty="0">
                <a:solidFill>
                  <a:srgbClr val="2F454F"/>
                </a:solidFill>
                <a:latin typeface="Tahoma" panose="020B0604030504040204" pitchFamily="34" charset="0"/>
              </a:rPr>
              <a:t>ИТОГО</a:t>
            </a:r>
          </a:p>
        </p:txBody>
      </p:sp>
      <p:sp>
        <p:nvSpPr>
          <p:cNvPr id="52" name="TextBox 1">
            <a:extLst>
              <a:ext uri="{FF2B5EF4-FFF2-40B4-BE49-F238E27FC236}">
                <a16:creationId xmlns:a16="http://schemas.microsoft.com/office/drawing/2014/main" id="{D49A1F34-4196-DD4E-86C8-C7BC5D583F3D}"/>
              </a:ext>
            </a:extLst>
          </p:cNvPr>
          <p:cNvSpPr txBox="1">
            <a:spLocks noChangeArrowheads="1"/>
          </p:cNvSpPr>
          <p:nvPr/>
        </p:nvSpPr>
        <p:spPr>
          <a:xfrm>
            <a:off x="1396818" y="6358149"/>
            <a:ext cx="1234044" cy="284693"/>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itchFamily="34" charset="0"/>
                <a:ea typeface="Tahoma" panose="020B0604030504040204" pitchFamily="34" charset="0"/>
                <a:cs typeface="Tahoma" panose="020B0604030504040204" pitchFamily="34" charset="0"/>
              </a:defRPr>
            </a:lvl1pPr>
            <a:lvl2pPr marL="742950" indent="-2857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Tahoma" panose="020B0604030504040204" pitchFamily="34" charset="0"/>
                <a:cs typeface="Tahoma" panose="020B0604030504040204" pitchFamily="34" charset="0"/>
              </a:defRPr>
            </a:lvl5pPr>
            <a:lvl6pPr marL="25146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6pPr>
            <a:lvl7pPr marL="29718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7pPr>
            <a:lvl8pPr marL="34290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8pPr>
            <a:lvl9pPr marL="38862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9pPr>
          </a:lstStyle>
          <a:p>
            <a:pPr marL="0" indent="0" algn="ctr">
              <a:lnSpc>
                <a:spcPts val="1500"/>
              </a:lnSpc>
              <a:spcBef>
                <a:spcPct val="0"/>
              </a:spcBef>
              <a:buFontTx/>
              <a:buNone/>
            </a:pPr>
            <a:r>
              <a:rPr lang="ru-RU" altLang="ru-RU" sz="2000" b="1" dirty="0">
                <a:solidFill>
                  <a:srgbClr val="2F454F"/>
                </a:solidFill>
                <a:latin typeface="Tahoma" panose="020B0604030504040204" pitchFamily="34" charset="0"/>
              </a:rPr>
              <a:t>ИТОГО</a:t>
            </a:r>
          </a:p>
        </p:txBody>
      </p:sp>
      <p:sp>
        <p:nvSpPr>
          <p:cNvPr id="53" name="Прямоугольник 52"/>
          <p:cNvSpPr/>
          <p:nvPr/>
        </p:nvSpPr>
        <p:spPr>
          <a:xfrm>
            <a:off x="4271988" y="5285332"/>
            <a:ext cx="1440000" cy="267438"/>
          </a:xfrm>
          <a:prstGeom prst="rect">
            <a:avLst/>
          </a:prstGeom>
          <a:solidFill>
            <a:schemeClr val="accent6">
              <a:lumMod val="20000"/>
              <a:lumOff val="80000"/>
            </a:schemeClr>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rgbClr val="7596A7"/>
                </a:solidFill>
                <a:latin typeface=" Tahoma Bold"/>
              </a:rPr>
              <a:t>100</a:t>
            </a:r>
          </a:p>
        </p:txBody>
      </p:sp>
      <p:sp>
        <p:nvSpPr>
          <p:cNvPr id="54" name="Прямоугольник 53"/>
          <p:cNvSpPr/>
          <p:nvPr/>
        </p:nvSpPr>
        <p:spPr>
          <a:xfrm>
            <a:off x="6252571" y="5289206"/>
            <a:ext cx="1440000" cy="267438"/>
          </a:xfrm>
          <a:prstGeom prst="rect">
            <a:avLst/>
          </a:prstGeom>
          <a:solidFill>
            <a:schemeClr val="accent6">
              <a:lumMod val="20000"/>
              <a:lumOff val="80000"/>
            </a:schemeClr>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rgbClr val="7596A7"/>
                </a:solidFill>
                <a:latin typeface=" Tahoma Bold"/>
              </a:rPr>
              <a:t>100</a:t>
            </a:r>
          </a:p>
        </p:txBody>
      </p:sp>
      <p:sp>
        <p:nvSpPr>
          <p:cNvPr id="55" name="Прямоугольник 54"/>
          <p:cNvSpPr/>
          <p:nvPr/>
        </p:nvSpPr>
        <p:spPr>
          <a:xfrm>
            <a:off x="8298829" y="5284266"/>
            <a:ext cx="1440000" cy="267438"/>
          </a:xfrm>
          <a:prstGeom prst="rect">
            <a:avLst/>
          </a:prstGeom>
          <a:solidFill>
            <a:schemeClr val="accent6">
              <a:lumMod val="20000"/>
              <a:lumOff val="80000"/>
            </a:schemeClr>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rgbClr val="7596A7"/>
                </a:solidFill>
                <a:latin typeface=" Tahoma Bold"/>
              </a:rPr>
              <a:t>100</a:t>
            </a:r>
          </a:p>
        </p:txBody>
      </p:sp>
      <p:sp>
        <p:nvSpPr>
          <p:cNvPr id="56" name="Прямоугольник 55"/>
          <p:cNvSpPr/>
          <p:nvPr/>
        </p:nvSpPr>
        <p:spPr>
          <a:xfrm>
            <a:off x="4265491" y="5635030"/>
            <a:ext cx="2628000" cy="251654"/>
          </a:xfrm>
          <a:prstGeom prst="rect">
            <a:avLst/>
          </a:prstGeom>
          <a:solidFill>
            <a:schemeClr val="accent4">
              <a:lumMod val="20000"/>
              <a:lumOff val="80000"/>
            </a:schemeClr>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rgbClr val="7596A7"/>
                </a:solidFill>
                <a:latin typeface=" Tahoma Bold"/>
              </a:rPr>
              <a:t>236 </a:t>
            </a:r>
            <a:endParaRPr lang="ru-RU" sz="1400" dirty="0">
              <a:solidFill>
                <a:srgbClr val="7596A7"/>
              </a:solidFill>
              <a:latin typeface=" Tahoma Bold"/>
            </a:endParaRPr>
          </a:p>
        </p:txBody>
      </p:sp>
      <p:sp>
        <p:nvSpPr>
          <p:cNvPr id="57" name="Прямоугольник 56"/>
          <p:cNvSpPr/>
          <p:nvPr/>
        </p:nvSpPr>
        <p:spPr>
          <a:xfrm>
            <a:off x="4275331" y="5965336"/>
            <a:ext cx="5463498" cy="265078"/>
          </a:xfrm>
          <a:prstGeom prst="rect">
            <a:avLst/>
          </a:prstGeom>
          <a:solidFill>
            <a:schemeClr val="accent2">
              <a:lumMod val="20000"/>
              <a:lumOff val="80000"/>
            </a:schemeClr>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rgbClr val="7596A7"/>
                </a:solidFill>
                <a:latin typeface=" Tahoma Bold"/>
              </a:rPr>
              <a:t>144</a:t>
            </a:r>
            <a:endParaRPr lang="ru-RU" sz="1400" dirty="0">
              <a:solidFill>
                <a:srgbClr val="7596A7"/>
              </a:solidFill>
              <a:latin typeface=" Tahoma Bold"/>
            </a:endParaRPr>
          </a:p>
        </p:txBody>
      </p:sp>
      <p:sp>
        <p:nvSpPr>
          <p:cNvPr id="63" name="TextBox 1">
            <a:extLst>
              <a:ext uri="{FF2B5EF4-FFF2-40B4-BE49-F238E27FC236}">
                <a16:creationId xmlns:a16="http://schemas.microsoft.com/office/drawing/2014/main" id="{D49A1F34-4196-DD4E-86C8-C7BC5D583F3D}"/>
              </a:ext>
            </a:extLst>
          </p:cNvPr>
          <p:cNvSpPr txBox="1">
            <a:spLocks noChangeArrowheads="1"/>
          </p:cNvSpPr>
          <p:nvPr/>
        </p:nvSpPr>
        <p:spPr>
          <a:xfrm>
            <a:off x="10379729" y="5331357"/>
            <a:ext cx="1234044" cy="289246"/>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itchFamily="34" charset="0"/>
                <a:ea typeface="Tahoma" panose="020B0604030504040204" pitchFamily="34" charset="0"/>
                <a:cs typeface="Tahoma" panose="020B0604030504040204" pitchFamily="34" charset="0"/>
              </a:defRPr>
            </a:lvl1pPr>
            <a:lvl2pPr marL="742950" indent="-2857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Tahoma" panose="020B0604030504040204" pitchFamily="34" charset="0"/>
                <a:cs typeface="Tahoma" panose="020B0604030504040204" pitchFamily="34" charset="0"/>
              </a:defRPr>
            </a:lvl5pPr>
            <a:lvl6pPr marL="25146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6pPr>
            <a:lvl7pPr marL="29718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7pPr>
            <a:lvl8pPr marL="34290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8pPr>
            <a:lvl9pPr marL="38862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9pPr>
          </a:lstStyle>
          <a:p>
            <a:pPr marL="0" indent="0" algn="ctr">
              <a:lnSpc>
                <a:spcPts val="1500"/>
              </a:lnSpc>
              <a:spcBef>
                <a:spcPct val="0"/>
              </a:spcBef>
              <a:buFontTx/>
              <a:buNone/>
            </a:pPr>
            <a:r>
              <a:rPr lang="ru-RU" altLang="ru-RU" sz="2000" b="1" dirty="0">
                <a:solidFill>
                  <a:srgbClr val="2F454F"/>
                </a:solidFill>
                <a:latin typeface="Tahoma" panose="020B0604030504040204" pitchFamily="34" charset="0"/>
              </a:rPr>
              <a:t>300</a:t>
            </a:r>
          </a:p>
        </p:txBody>
      </p:sp>
      <p:sp>
        <p:nvSpPr>
          <p:cNvPr id="65" name="TextBox 1">
            <a:extLst>
              <a:ext uri="{FF2B5EF4-FFF2-40B4-BE49-F238E27FC236}">
                <a16:creationId xmlns:a16="http://schemas.microsoft.com/office/drawing/2014/main" id="{D49A1F34-4196-DD4E-86C8-C7BC5D583F3D}"/>
              </a:ext>
            </a:extLst>
          </p:cNvPr>
          <p:cNvSpPr txBox="1">
            <a:spLocks noChangeArrowheads="1"/>
          </p:cNvSpPr>
          <p:nvPr/>
        </p:nvSpPr>
        <p:spPr>
          <a:xfrm>
            <a:off x="10394477" y="5670568"/>
            <a:ext cx="1234044" cy="289246"/>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itchFamily="34" charset="0"/>
                <a:ea typeface="Tahoma" panose="020B0604030504040204" pitchFamily="34" charset="0"/>
                <a:cs typeface="Tahoma" panose="020B0604030504040204" pitchFamily="34" charset="0"/>
              </a:defRPr>
            </a:lvl1pPr>
            <a:lvl2pPr marL="742950" indent="-2857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Tahoma" panose="020B0604030504040204" pitchFamily="34" charset="0"/>
                <a:cs typeface="Tahoma" panose="020B0604030504040204" pitchFamily="34" charset="0"/>
              </a:defRPr>
            </a:lvl5pPr>
            <a:lvl6pPr marL="25146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6pPr>
            <a:lvl7pPr marL="29718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7pPr>
            <a:lvl8pPr marL="34290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8pPr>
            <a:lvl9pPr marL="38862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9pPr>
          </a:lstStyle>
          <a:p>
            <a:pPr marL="0" indent="0" algn="ctr">
              <a:lnSpc>
                <a:spcPts val="1500"/>
              </a:lnSpc>
              <a:spcBef>
                <a:spcPct val="0"/>
              </a:spcBef>
              <a:buFontTx/>
              <a:buNone/>
            </a:pPr>
            <a:r>
              <a:rPr lang="ru-RU" altLang="ru-RU" sz="2000" b="1" dirty="0">
                <a:solidFill>
                  <a:srgbClr val="2F454F"/>
                </a:solidFill>
                <a:latin typeface="Tahoma" panose="020B0604030504040204" pitchFamily="34" charset="0"/>
              </a:rPr>
              <a:t>472</a:t>
            </a:r>
          </a:p>
        </p:txBody>
      </p:sp>
      <p:sp>
        <p:nvSpPr>
          <p:cNvPr id="66" name="TextBox 1">
            <a:extLst>
              <a:ext uri="{FF2B5EF4-FFF2-40B4-BE49-F238E27FC236}">
                <a16:creationId xmlns:a16="http://schemas.microsoft.com/office/drawing/2014/main" id="{D49A1F34-4196-DD4E-86C8-C7BC5D583F3D}"/>
              </a:ext>
            </a:extLst>
          </p:cNvPr>
          <p:cNvSpPr txBox="1">
            <a:spLocks noChangeArrowheads="1"/>
          </p:cNvSpPr>
          <p:nvPr/>
        </p:nvSpPr>
        <p:spPr>
          <a:xfrm>
            <a:off x="10399392" y="6009781"/>
            <a:ext cx="1234044" cy="289246"/>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itchFamily="34" charset="0"/>
                <a:ea typeface="Tahoma" panose="020B0604030504040204" pitchFamily="34" charset="0"/>
                <a:cs typeface="Tahoma" panose="020B0604030504040204" pitchFamily="34" charset="0"/>
              </a:defRPr>
            </a:lvl1pPr>
            <a:lvl2pPr marL="742950" indent="-2857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Tahoma" panose="020B0604030504040204" pitchFamily="34" charset="0"/>
                <a:cs typeface="Tahoma" panose="020B0604030504040204" pitchFamily="34" charset="0"/>
              </a:defRPr>
            </a:lvl5pPr>
            <a:lvl6pPr marL="25146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6pPr>
            <a:lvl7pPr marL="29718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7pPr>
            <a:lvl8pPr marL="34290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8pPr>
            <a:lvl9pPr marL="38862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9pPr>
          </a:lstStyle>
          <a:p>
            <a:pPr marL="0" indent="0" algn="ctr">
              <a:lnSpc>
                <a:spcPts val="1500"/>
              </a:lnSpc>
              <a:spcBef>
                <a:spcPct val="0"/>
              </a:spcBef>
              <a:buFontTx/>
              <a:buNone/>
            </a:pPr>
            <a:r>
              <a:rPr lang="ru-RU" altLang="ru-RU" sz="2000" b="1" dirty="0">
                <a:solidFill>
                  <a:srgbClr val="2F454F"/>
                </a:solidFill>
                <a:latin typeface="Tahoma" panose="020B0604030504040204" pitchFamily="34" charset="0"/>
              </a:rPr>
              <a:t>144</a:t>
            </a:r>
          </a:p>
        </p:txBody>
      </p:sp>
      <p:sp>
        <p:nvSpPr>
          <p:cNvPr id="67" name="TextBox 1">
            <a:extLst>
              <a:ext uri="{FF2B5EF4-FFF2-40B4-BE49-F238E27FC236}">
                <a16:creationId xmlns:a16="http://schemas.microsoft.com/office/drawing/2014/main" id="{D49A1F34-4196-DD4E-86C8-C7BC5D583F3D}"/>
              </a:ext>
            </a:extLst>
          </p:cNvPr>
          <p:cNvSpPr txBox="1">
            <a:spLocks noChangeArrowheads="1"/>
          </p:cNvSpPr>
          <p:nvPr/>
        </p:nvSpPr>
        <p:spPr>
          <a:xfrm>
            <a:off x="4384798" y="6359089"/>
            <a:ext cx="1234044" cy="289246"/>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itchFamily="34" charset="0"/>
                <a:ea typeface="Tahoma" panose="020B0604030504040204" pitchFamily="34" charset="0"/>
                <a:cs typeface="Tahoma" panose="020B0604030504040204" pitchFamily="34" charset="0"/>
              </a:defRPr>
            </a:lvl1pPr>
            <a:lvl2pPr marL="742950" indent="-2857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Tahoma" panose="020B0604030504040204" pitchFamily="34" charset="0"/>
                <a:cs typeface="Tahoma" panose="020B0604030504040204" pitchFamily="34" charset="0"/>
              </a:defRPr>
            </a:lvl5pPr>
            <a:lvl6pPr marL="25146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6pPr>
            <a:lvl7pPr marL="29718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7pPr>
            <a:lvl8pPr marL="34290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8pPr>
            <a:lvl9pPr marL="38862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9pPr>
          </a:lstStyle>
          <a:p>
            <a:pPr marL="0" indent="0" algn="ctr">
              <a:lnSpc>
                <a:spcPts val="1500"/>
              </a:lnSpc>
              <a:spcBef>
                <a:spcPct val="0"/>
              </a:spcBef>
              <a:buFontTx/>
              <a:buNone/>
            </a:pPr>
            <a:r>
              <a:rPr lang="ru-RU" altLang="ru-RU" sz="2000" b="1" dirty="0">
                <a:solidFill>
                  <a:srgbClr val="2F454F"/>
                </a:solidFill>
                <a:latin typeface="Tahoma" panose="020B0604030504040204" pitchFamily="34" charset="0"/>
              </a:rPr>
              <a:t>480</a:t>
            </a:r>
          </a:p>
        </p:txBody>
      </p:sp>
      <p:sp>
        <p:nvSpPr>
          <p:cNvPr id="68" name="TextBox 1">
            <a:extLst>
              <a:ext uri="{FF2B5EF4-FFF2-40B4-BE49-F238E27FC236}">
                <a16:creationId xmlns:a16="http://schemas.microsoft.com/office/drawing/2014/main" id="{D49A1F34-4196-DD4E-86C8-C7BC5D583F3D}"/>
              </a:ext>
            </a:extLst>
          </p:cNvPr>
          <p:cNvSpPr txBox="1">
            <a:spLocks noChangeArrowheads="1"/>
          </p:cNvSpPr>
          <p:nvPr/>
        </p:nvSpPr>
        <p:spPr>
          <a:xfrm>
            <a:off x="6393843" y="6365759"/>
            <a:ext cx="1234044" cy="289246"/>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itchFamily="34" charset="0"/>
                <a:ea typeface="Tahoma" panose="020B0604030504040204" pitchFamily="34" charset="0"/>
                <a:cs typeface="Tahoma" panose="020B0604030504040204" pitchFamily="34" charset="0"/>
              </a:defRPr>
            </a:lvl1pPr>
            <a:lvl2pPr marL="742950" indent="-2857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Tahoma" panose="020B0604030504040204" pitchFamily="34" charset="0"/>
                <a:cs typeface="Tahoma" panose="020B0604030504040204" pitchFamily="34" charset="0"/>
              </a:defRPr>
            </a:lvl5pPr>
            <a:lvl6pPr marL="25146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6pPr>
            <a:lvl7pPr marL="29718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7pPr>
            <a:lvl8pPr marL="34290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8pPr>
            <a:lvl9pPr marL="38862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9pPr>
          </a:lstStyle>
          <a:p>
            <a:pPr marL="0" indent="0" algn="ctr">
              <a:lnSpc>
                <a:spcPts val="1500"/>
              </a:lnSpc>
              <a:spcBef>
                <a:spcPct val="0"/>
              </a:spcBef>
              <a:buFontTx/>
              <a:buNone/>
            </a:pPr>
            <a:r>
              <a:rPr lang="ru-RU" altLang="ru-RU" sz="2000" b="1" dirty="0">
                <a:solidFill>
                  <a:srgbClr val="2F454F"/>
                </a:solidFill>
                <a:latin typeface="Tahoma" panose="020B0604030504040204" pitchFamily="34" charset="0"/>
              </a:rPr>
              <a:t>480</a:t>
            </a:r>
          </a:p>
        </p:txBody>
      </p:sp>
      <p:sp>
        <p:nvSpPr>
          <p:cNvPr id="69" name="TextBox 1">
            <a:extLst>
              <a:ext uri="{FF2B5EF4-FFF2-40B4-BE49-F238E27FC236}">
                <a16:creationId xmlns:a16="http://schemas.microsoft.com/office/drawing/2014/main" id="{D49A1F34-4196-DD4E-86C8-C7BC5D583F3D}"/>
              </a:ext>
            </a:extLst>
          </p:cNvPr>
          <p:cNvSpPr txBox="1">
            <a:spLocks noChangeArrowheads="1"/>
          </p:cNvSpPr>
          <p:nvPr/>
        </p:nvSpPr>
        <p:spPr>
          <a:xfrm>
            <a:off x="8416842" y="6352964"/>
            <a:ext cx="1234044" cy="289246"/>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itchFamily="34" charset="0"/>
                <a:ea typeface="Tahoma" panose="020B0604030504040204" pitchFamily="34" charset="0"/>
                <a:cs typeface="Tahoma" panose="020B0604030504040204" pitchFamily="34" charset="0"/>
              </a:defRPr>
            </a:lvl1pPr>
            <a:lvl2pPr marL="742950" indent="-2857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Tahoma" panose="020B0604030504040204" pitchFamily="34" charset="0"/>
                <a:cs typeface="Tahoma" panose="020B0604030504040204" pitchFamily="34" charset="0"/>
              </a:defRPr>
            </a:lvl5pPr>
            <a:lvl6pPr marL="25146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6pPr>
            <a:lvl7pPr marL="29718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7pPr>
            <a:lvl8pPr marL="34290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8pPr>
            <a:lvl9pPr marL="38862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9pPr>
          </a:lstStyle>
          <a:p>
            <a:pPr marL="0" indent="0" algn="ctr">
              <a:lnSpc>
                <a:spcPts val="1500"/>
              </a:lnSpc>
              <a:spcBef>
                <a:spcPct val="0"/>
              </a:spcBef>
              <a:buFontTx/>
              <a:buNone/>
            </a:pPr>
            <a:r>
              <a:rPr lang="ru-RU" altLang="ru-RU" sz="2000" b="1" dirty="0">
                <a:solidFill>
                  <a:srgbClr val="2F454F"/>
                </a:solidFill>
                <a:latin typeface="Tahoma" panose="020B0604030504040204" pitchFamily="34" charset="0"/>
              </a:rPr>
              <a:t>480</a:t>
            </a:r>
          </a:p>
        </p:txBody>
      </p:sp>
      <p:sp>
        <p:nvSpPr>
          <p:cNvPr id="71" name="TextBox 1">
            <a:extLst>
              <a:ext uri="{FF2B5EF4-FFF2-40B4-BE49-F238E27FC236}">
                <a16:creationId xmlns:a16="http://schemas.microsoft.com/office/drawing/2014/main" id="{D49A1F34-4196-DD4E-86C8-C7BC5D583F3D}"/>
              </a:ext>
            </a:extLst>
          </p:cNvPr>
          <p:cNvSpPr txBox="1">
            <a:spLocks noChangeArrowheads="1"/>
          </p:cNvSpPr>
          <p:nvPr/>
        </p:nvSpPr>
        <p:spPr>
          <a:xfrm>
            <a:off x="10379729" y="6377925"/>
            <a:ext cx="1234044" cy="29976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itchFamily="34" charset="0"/>
                <a:ea typeface="Tahoma" panose="020B0604030504040204" pitchFamily="34" charset="0"/>
                <a:cs typeface="Tahoma" panose="020B0604030504040204" pitchFamily="34" charset="0"/>
              </a:defRPr>
            </a:lvl1pPr>
            <a:lvl2pPr marL="742950" indent="-2857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Tahoma" panose="020B0604030504040204" pitchFamily="34" charset="0"/>
                <a:cs typeface="Tahoma" panose="020B0604030504040204" pitchFamily="34" charset="0"/>
              </a:defRPr>
            </a:lvl5pPr>
            <a:lvl6pPr marL="25146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6pPr>
            <a:lvl7pPr marL="29718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7pPr>
            <a:lvl8pPr marL="34290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8pPr>
            <a:lvl9pPr marL="3886200" indent="-228600" algn="l" defTabSz="914400" rtl="0" eaLnBrk="0" fontAlgn="base" latinLnBrk="0" hangingPunct="0">
              <a:lnSpc>
                <a:spcPct val="90000"/>
              </a:lnSpc>
              <a:spcBef>
                <a:spcPts val="500"/>
              </a:spcBef>
              <a:spcAft>
                <a:spcPct val="0"/>
              </a:spcAft>
              <a:buFont typeface="Arial" charset="0"/>
              <a:buChar char="•"/>
              <a:defRPr sz="1800" kern="1200">
                <a:solidFill>
                  <a:schemeClr val="tx1"/>
                </a:solidFill>
                <a:latin typeface="Calibri" pitchFamily="34" charset="0"/>
                <a:ea typeface="+mn-ea"/>
                <a:cs typeface="+mn-cs"/>
              </a:defRPr>
            </a:lvl9pPr>
          </a:lstStyle>
          <a:p>
            <a:pPr marL="0" indent="0" algn="ctr">
              <a:lnSpc>
                <a:spcPts val="1500"/>
              </a:lnSpc>
              <a:spcBef>
                <a:spcPct val="0"/>
              </a:spcBef>
              <a:buFontTx/>
              <a:buNone/>
            </a:pPr>
            <a:r>
              <a:rPr lang="ru-RU" altLang="ru-RU" sz="2400" b="1" dirty="0">
                <a:solidFill>
                  <a:srgbClr val="20B2AA"/>
                </a:solidFill>
                <a:latin typeface="Tahoma" panose="020B0604030504040204" pitchFamily="34" charset="0"/>
              </a:rPr>
              <a:t>916</a:t>
            </a:r>
          </a:p>
        </p:txBody>
      </p:sp>
      <p:sp>
        <p:nvSpPr>
          <p:cNvPr id="59" name="Прямоугольник 58"/>
          <p:cNvSpPr/>
          <p:nvPr/>
        </p:nvSpPr>
        <p:spPr>
          <a:xfrm>
            <a:off x="7079222" y="5639336"/>
            <a:ext cx="2664000" cy="251654"/>
          </a:xfrm>
          <a:prstGeom prst="rect">
            <a:avLst/>
          </a:prstGeom>
          <a:solidFill>
            <a:schemeClr val="accent4">
              <a:lumMod val="20000"/>
              <a:lumOff val="80000"/>
            </a:schemeClr>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rgbClr val="7596A7"/>
                </a:solidFill>
                <a:latin typeface=" Tahoma Bold"/>
              </a:rPr>
              <a:t>236 </a:t>
            </a:r>
            <a:endParaRPr lang="ru-RU" sz="1400" dirty="0">
              <a:solidFill>
                <a:srgbClr val="7596A7"/>
              </a:solidFill>
              <a:latin typeface=" Tahoma Bold"/>
            </a:endParaRPr>
          </a:p>
        </p:txBody>
      </p:sp>
      <p:sp>
        <p:nvSpPr>
          <p:cNvPr id="3" name="Прямоугольник 2"/>
          <p:cNvSpPr/>
          <p:nvPr/>
        </p:nvSpPr>
        <p:spPr>
          <a:xfrm>
            <a:off x="10071888" y="5296714"/>
            <a:ext cx="1758790" cy="1296236"/>
          </a:xfrm>
          <a:prstGeom prst="rect">
            <a:avLst/>
          </a:prstGeom>
          <a:noFill/>
          <a:ln w="190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Rechteck 63">
            <a:extLst>
              <a:ext uri="{FF2B5EF4-FFF2-40B4-BE49-F238E27FC236}">
                <a16:creationId xmlns:a16="http://schemas.microsoft.com/office/drawing/2014/main" id="{F7A5E2BC-44B7-4FA6-9E36-658B4485C351}"/>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70" name="Rechteck 69">
            <a:extLst>
              <a:ext uri="{FF2B5EF4-FFF2-40B4-BE49-F238E27FC236}">
                <a16:creationId xmlns:a16="http://schemas.microsoft.com/office/drawing/2014/main" id="{EE3314EC-ADC4-4532-9E5D-96D9F374A2BA}"/>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Tree>
    <p:extLst>
      <p:ext uri="{BB962C8B-B14F-4D97-AF65-F5344CB8AC3E}">
        <p14:creationId xmlns:p14="http://schemas.microsoft.com/office/powerpoint/2010/main" val="35819950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627A03-8FA6-4988-B57E-CD6AC11A5B4F}"/>
              </a:ext>
            </a:extLst>
          </p:cNvPr>
          <p:cNvSpPr>
            <a:spLocks noGrp="1"/>
          </p:cNvSpPr>
          <p:nvPr>
            <p:ph type="title"/>
          </p:nvPr>
        </p:nvSpPr>
        <p:spPr>
          <a:xfrm>
            <a:off x="927297" y="143868"/>
            <a:ext cx="8285529" cy="587602"/>
          </a:xfrm>
        </p:spPr>
        <p:txBody>
          <a:bodyPr>
            <a:normAutofit fontScale="90000"/>
          </a:bodyPr>
          <a:lstStyle/>
          <a:p>
            <a:r>
              <a:rPr lang="ru-RU" sz="2400" dirty="0"/>
              <a:t>ОСНОВНЫЕ ПОКАЗАТЕЛИ ЭФФЕКТИВНОСТИ ПО ПРОЕКТУ</a:t>
            </a:r>
            <a:br>
              <a:rPr lang="ru-RU" sz="2400" dirty="0"/>
            </a:br>
            <a:r>
              <a:rPr lang="ru-RU" sz="1800" dirty="0">
                <a:solidFill>
                  <a:srgbClr val="7596A7"/>
                </a:solidFill>
              </a:rPr>
              <a:t>для расчета экономии субъекта РФ</a:t>
            </a:r>
          </a:p>
        </p:txBody>
      </p:sp>
      <p:sp>
        <p:nvSpPr>
          <p:cNvPr id="12" name="Номер слайда 2">
            <a:extLst>
              <a:ext uri="{FF2B5EF4-FFF2-40B4-BE49-F238E27FC236}">
                <a16:creationId xmlns:a16="http://schemas.microsoft.com/office/drawing/2014/main" id="{97EA4FC0-1748-4185-BFB7-659E6A8CA51C}"/>
              </a:ext>
            </a:extLst>
          </p:cNvPr>
          <p:cNvSpPr>
            <a:spLocks noGrp="1"/>
          </p:cNvSpPr>
          <p:nvPr>
            <p:ph type="sldNum" sz="quarter" idx="12"/>
          </p:nvPr>
        </p:nvSpPr>
        <p:spPr>
          <a:xfrm>
            <a:off x="11869965" y="6241454"/>
            <a:ext cx="322035" cy="365125"/>
          </a:xfrm>
        </p:spPr>
        <p:txBody>
          <a:bodyPr/>
          <a:lstStyle/>
          <a:p>
            <a:r>
              <a:rPr lang="ru-RU" dirty="0">
                <a:latin typeface="DIN Pro"/>
              </a:rPr>
              <a:t>3</a:t>
            </a:r>
          </a:p>
        </p:txBody>
      </p:sp>
      <p:sp>
        <p:nvSpPr>
          <p:cNvPr id="17" name="Прямоугольник 16"/>
          <p:cNvSpPr/>
          <p:nvPr/>
        </p:nvSpPr>
        <p:spPr>
          <a:xfrm>
            <a:off x="228591" y="1256148"/>
            <a:ext cx="11916000" cy="1780062"/>
          </a:xfrm>
          <a:prstGeom prst="rect">
            <a:avLst/>
          </a:prstGeom>
          <a:solidFill>
            <a:srgbClr val="2F454F"/>
          </a:solidFill>
          <a:ln>
            <a:solidFill>
              <a:srgbClr val="20B2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4" name="Прямоугольник 133"/>
          <p:cNvSpPr/>
          <p:nvPr/>
        </p:nvSpPr>
        <p:spPr>
          <a:xfrm>
            <a:off x="232028" y="948419"/>
            <a:ext cx="9448801" cy="307777"/>
          </a:xfrm>
          <a:prstGeom prst="rect">
            <a:avLst/>
          </a:prstGeom>
        </p:spPr>
        <p:txBody>
          <a:bodyPr wrap="square">
            <a:spAutoFit/>
          </a:bodyPr>
          <a:lstStyle/>
          <a:p>
            <a:pPr>
              <a:spcAft>
                <a:spcPts val="600"/>
              </a:spcAft>
            </a:pPr>
            <a:r>
              <a:rPr lang="ru-RU" sz="1400" b="1" dirty="0">
                <a:solidFill>
                  <a:srgbClr val="20B2AA"/>
                </a:solidFill>
                <a:latin typeface="Tahoma" panose="020B0604030504040204" pitchFamily="34" charset="0"/>
                <a:ea typeface="Tahoma" panose="020B0604030504040204" pitchFamily="34" charset="0"/>
                <a:cs typeface="Tahoma" panose="020B0604030504040204" pitchFamily="34" charset="0"/>
              </a:rPr>
              <a:t>Матрицы вероятностей для расчета эффектов от реализации проекта (текущие/плановые)*:</a:t>
            </a:r>
          </a:p>
        </p:txBody>
      </p:sp>
      <p:graphicFrame>
        <p:nvGraphicFramePr>
          <p:cNvPr id="135" name="Таблица 134"/>
          <p:cNvGraphicFramePr>
            <a:graphicFrameLocks noGrp="1"/>
          </p:cNvGraphicFramePr>
          <p:nvPr/>
        </p:nvGraphicFramePr>
        <p:xfrm>
          <a:off x="1612486" y="1779756"/>
          <a:ext cx="4985483" cy="1176952"/>
        </p:xfrm>
        <a:graphic>
          <a:graphicData uri="http://schemas.openxmlformats.org/drawingml/2006/table">
            <a:tbl>
              <a:tblPr/>
              <a:tblGrid>
                <a:gridCol w="1386348">
                  <a:extLst>
                    <a:ext uri="{9D8B030D-6E8A-4147-A177-3AD203B41FA5}">
                      <a16:colId xmlns:a16="http://schemas.microsoft.com/office/drawing/2014/main" val="557405424"/>
                    </a:ext>
                  </a:extLst>
                </a:gridCol>
                <a:gridCol w="1199536">
                  <a:extLst>
                    <a:ext uri="{9D8B030D-6E8A-4147-A177-3AD203B41FA5}">
                      <a16:colId xmlns:a16="http://schemas.microsoft.com/office/drawing/2014/main" val="2559873449"/>
                    </a:ext>
                  </a:extLst>
                </a:gridCol>
                <a:gridCol w="1229032">
                  <a:extLst>
                    <a:ext uri="{9D8B030D-6E8A-4147-A177-3AD203B41FA5}">
                      <a16:colId xmlns:a16="http://schemas.microsoft.com/office/drawing/2014/main" val="2976358157"/>
                    </a:ext>
                  </a:extLst>
                </a:gridCol>
                <a:gridCol w="1170567">
                  <a:extLst>
                    <a:ext uri="{9D8B030D-6E8A-4147-A177-3AD203B41FA5}">
                      <a16:colId xmlns:a16="http://schemas.microsoft.com/office/drawing/2014/main" val="1195080593"/>
                    </a:ext>
                  </a:extLst>
                </a:gridCol>
              </a:tblGrid>
              <a:tr h="520996">
                <a:tc>
                  <a:txBody>
                    <a:bodyPr/>
                    <a:lstStyle/>
                    <a:p>
                      <a:pPr algn="ctr" fontAlgn="ctr"/>
                      <a:r>
                        <a:rPr lang="ru-RU" sz="1000" b="1" i="0" u="none" strike="noStrike" dirty="0">
                          <a:solidFill>
                            <a:srgbClr val="2F454F"/>
                          </a:solidFill>
                          <a:effectLst/>
                          <a:latin typeface="Arial" panose="020B0604020202020204" pitchFamily="34" charset="0"/>
                        </a:rPr>
                        <a:t>Группа риска</a:t>
                      </a: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rgbClr val="FFFFFF"/>
                    </a:solidFill>
                  </a:tcPr>
                </a:tc>
                <a:tc>
                  <a:txBody>
                    <a:bodyPr/>
                    <a:lstStyle/>
                    <a:p>
                      <a:pPr algn="ctr" fontAlgn="b"/>
                      <a:r>
                        <a:rPr lang="ru-RU" sz="1000" b="1" i="0" u="none" strike="noStrike" dirty="0">
                          <a:solidFill>
                            <a:srgbClr val="2F454F"/>
                          </a:solidFill>
                          <a:effectLst/>
                          <a:latin typeface="Arial" panose="020B0604020202020204" pitchFamily="34" charset="0"/>
                        </a:rPr>
                        <a:t>Не требуется господдержка/ сопровождение</a:t>
                      </a: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rgbClr val="FFFFFF"/>
                    </a:solidFill>
                  </a:tcPr>
                </a:tc>
                <a:tc>
                  <a:txBody>
                    <a:bodyPr/>
                    <a:lstStyle/>
                    <a:p>
                      <a:pPr algn="ctr" fontAlgn="b"/>
                      <a:r>
                        <a:rPr lang="ru-RU" sz="1000" b="1" i="0" u="none" strike="noStrike" dirty="0">
                          <a:solidFill>
                            <a:srgbClr val="2F454F"/>
                          </a:solidFill>
                          <a:effectLst/>
                          <a:latin typeface="Arial" panose="020B0604020202020204" pitchFamily="34" charset="0"/>
                        </a:rPr>
                        <a:t>Требуется</a:t>
                      </a:r>
                      <a:r>
                        <a:rPr lang="ru-RU" sz="1000" b="1" i="0" u="none" strike="noStrike" baseline="0" dirty="0">
                          <a:solidFill>
                            <a:srgbClr val="2F454F"/>
                          </a:solidFill>
                          <a:effectLst/>
                          <a:latin typeface="Arial" panose="020B0604020202020204" pitchFamily="34" charset="0"/>
                        </a:rPr>
                        <a:t> сопровождение социальными службами</a:t>
                      </a:r>
                      <a:endParaRPr lang="ru-RU" sz="1000" b="1" i="0" u="none" strike="noStrike" dirty="0">
                        <a:solidFill>
                          <a:srgbClr val="2F454F"/>
                        </a:solidFill>
                        <a:effectLst/>
                        <a:latin typeface="Arial" panose="020B0604020202020204" pitchFamily="34" charset="0"/>
                      </a:endParaRP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2F454F"/>
                          </a:solidFill>
                          <a:effectLst/>
                          <a:latin typeface="Arial" panose="020B0604020202020204" pitchFamily="34" charset="0"/>
                        </a:rPr>
                        <a:t>Требуется передача</a:t>
                      </a:r>
                      <a:r>
                        <a:rPr lang="ru-RU" sz="1000" b="1" i="0" u="none" strike="noStrike" baseline="0" dirty="0">
                          <a:solidFill>
                            <a:srgbClr val="2F454F"/>
                          </a:solidFill>
                          <a:effectLst/>
                          <a:latin typeface="Arial" panose="020B0604020202020204" pitchFamily="34" charset="0"/>
                        </a:rPr>
                        <a:t> на попечение органам опеки</a:t>
                      </a:r>
                      <a:endParaRPr lang="ru-RU" sz="1000" b="1" i="0" u="none" strike="noStrike" dirty="0">
                        <a:solidFill>
                          <a:srgbClr val="2F454F"/>
                        </a:solidFill>
                        <a:effectLst/>
                        <a:latin typeface="Arial" panose="020B0604020202020204" pitchFamily="34" charset="0"/>
                      </a:endParaRP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rgbClr val="FFFFFF"/>
                    </a:solidFill>
                  </a:tcPr>
                </a:tc>
                <a:extLst>
                  <a:ext uri="{0D108BD9-81ED-4DB2-BD59-A6C34878D82A}">
                    <a16:rowId xmlns:a16="http://schemas.microsoft.com/office/drawing/2014/main" val="3122201732"/>
                  </a:ext>
                </a:extLst>
              </a:tr>
              <a:tr h="156299">
                <a:tc>
                  <a:txBody>
                    <a:bodyPr/>
                    <a:lstStyle/>
                    <a:p>
                      <a:pPr algn="ctr" fontAlgn="b"/>
                      <a:r>
                        <a:rPr lang="ru-RU" sz="1200" b="1" i="0" u="none" strike="noStrike" dirty="0">
                          <a:solidFill>
                            <a:srgbClr val="00B050"/>
                          </a:solidFill>
                          <a:effectLst/>
                          <a:latin typeface="Arial" panose="020B0604020202020204" pitchFamily="34" charset="0"/>
                        </a:rPr>
                        <a:t>Низкий риск </a:t>
                      </a: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rgbClr val="FFFFFF"/>
                    </a:solidFill>
                  </a:tcPr>
                </a:tc>
                <a:tc>
                  <a:txBody>
                    <a:bodyPr/>
                    <a:lstStyle/>
                    <a:p>
                      <a:pPr algn="ctr" fontAlgn="ctr"/>
                      <a:r>
                        <a:rPr lang="ru-RU" sz="1100" b="0" i="0" u="none" strike="noStrike" dirty="0">
                          <a:solidFill>
                            <a:srgbClr val="000000"/>
                          </a:solidFill>
                          <a:effectLst/>
                          <a:latin typeface="Arial" panose="020B0604020202020204" pitchFamily="34" charset="0"/>
                        </a:rPr>
                        <a:t>70%</a:t>
                      </a: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Arial" panose="020B0604020202020204" pitchFamily="34" charset="0"/>
                        </a:rPr>
                        <a:t>30%</a:t>
                      </a: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Arial" panose="020B0604020202020204" pitchFamily="34" charset="0"/>
                        </a:rPr>
                        <a:t>0%</a:t>
                      </a: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chemeClr val="bg1"/>
                    </a:solidFill>
                  </a:tcPr>
                </a:tc>
                <a:extLst>
                  <a:ext uri="{0D108BD9-81ED-4DB2-BD59-A6C34878D82A}">
                    <a16:rowId xmlns:a16="http://schemas.microsoft.com/office/drawing/2014/main" val="2006865340"/>
                  </a:ext>
                </a:extLst>
              </a:tr>
              <a:tr h="195174">
                <a:tc>
                  <a:txBody>
                    <a:bodyPr/>
                    <a:lstStyle/>
                    <a:p>
                      <a:pPr algn="ctr" fontAlgn="b"/>
                      <a:r>
                        <a:rPr lang="ru-RU" sz="1200" b="1" i="0" u="none" strike="noStrike" dirty="0">
                          <a:solidFill>
                            <a:srgbClr val="FFC000"/>
                          </a:solidFill>
                          <a:effectLst/>
                          <a:latin typeface="Arial" panose="020B0604020202020204" pitchFamily="34" charset="0"/>
                        </a:rPr>
                        <a:t>Средний риск</a:t>
                      </a: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rgbClr val="FFFFFF"/>
                    </a:solidFill>
                  </a:tcPr>
                </a:tc>
                <a:tc>
                  <a:txBody>
                    <a:bodyPr/>
                    <a:lstStyle/>
                    <a:p>
                      <a:pPr algn="ctr" fontAlgn="ctr"/>
                      <a:r>
                        <a:rPr lang="ru-RU" sz="1100" b="0" i="0" u="none" strike="noStrike" dirty="0">
                          <a:solidFill>
                            <a:srgbClr val="000000"/>
                          </a:solidFill>
                          <a:effectLst/>
                          <a:latin typeface="Arial" panose="020B0604020202020204" pitchFamily="34" charset="0"/>
                        </a:rPr>
                        <a:t>30%</a:t>
                      </a: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Arial" panose="020B0604020202020204" pitchFamily="34" charset="0"/>
                        </a:rPr>
                        <a:t>60%</a:t>
                      </a: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Arial" panose="020B0604020202020204" pitchFamily="34" charset="0"/>
                        </a:rPr>
                        <a:t>10%</a:t>
                      </a: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chemeClr val="bg1"/>
                    </a:solidFill>
                  </a:tcPr>
                </a:tc>
                <a:extLst>
                  <a:ext uri="{0D108BD9-81ED-4DB2-BD59-A6C34878D82A}">
                    <a16:rowId xmlns:a16="http://schemas.microsoft.com/office/drawing/2014/main" val="1468028911"/>
                  </a:ext>
                </a:extLst>
              </a:tr>
              <a:tr h="189298">
                <a:tc>
                  <a:txBody>
                    <a:bodyPr/>
                    <a:lstStyle/>
                    <a:p>
                      <a:pPr algn="ctr" fontAlgn="b"/>
                      <a:r>
                        <a:rPr lang="ru-RU" sz="1200" b="1" i="0" u="none" strike="noStrike" dirty="0">
                          <a:solidFill>
                            <a:srgbClr val="C00000"/>
                          </a:solidFill>
                          <a:effectLst/>
                          <a:latin typeface="Arial" panose="020B0604020202020204" pitchFamily="34" charset="0"/>
                        </a:rPr>
                        <a:t>Высокий риск</a:t>
                      </a: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rgbClr val="FFFFFF"/>
                    </a:solidFill>
                  </a:tcPr>
                </a:tc>
                <a:tc>
                  <a:txBody>
                    <a:bodyPr/>
                    <a:lstStyle/>
                    <a:p>
                      <a:pPr algn="ctr" fontAlgn="ctr"/>
                      <a:r>
                        <a:rPr lang="en-US" sz="1100" b="0" i="0" u="none" strike="noStrike" dirty="0">
                          <a:solidFill>
                            <a:srgbClr val="000000"/>
                          </a:solidFill>
                          <a:effectLst/>
                          <a:latin typeface="Arial" panose="020B0604020202020204" pitchFamily="34" charset="0"/>
                        </a:rPr>
                        <a:t>10</a:t>
                      </a:r>
                      <a:r>
                        <a:rPr lang="ru-RU" sz="1100" b="0" i="0" u="none" strike="noStrike" dirty="0">
                          <a:solidFill>
                            <a:srgbClr val="000000"/>
                          </a:solidFill>
                          <a:effectLst/>
                          <a:latin typeface="Arial" panose="020B0604020202020204" pitchFamily="34" charset="0"/>
                        </a:rPr>
                        <a:t>%</a:t>
                      </a: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Arial" panose="020B0604020202020204" pitchFamily="34" charset="0"/>
                        </a:rPr>
                        <a:t>50</a:t>
                      </a:r>
                      <a:r>
                        <a:rPr lang="ru-RU" sz="1100" b="0" i="0" u="none" strike="noStrike" dirty="0">
                          <a:solidFill>
                            <a:srgbClr val="000000"/>
                          </a:solidFill>
                          <a:effectLst/>
                          <a:latin typeface="Arial" panose="020B0604020202020204" pitchFamily="34" charset="0"/>
                        </a:rPr>
                        <a:t>%</a:t>
                      </a: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Arial" panose="020B0604020202020204" pitchFamily="34" charset="0"/>
                        </a:rPr>
                        <a:t>40</a:t>
                      </a:r>
                      <a:r>
                        <a:rPr lang="ru-RU" sz="1100" b="0" i="0" u="none" strike="noStrike" dirty="0">
                          <a:solidFill>
                            <a:srgbClr val="000000"/>
                          </a:solidFill>
                          <a:effectLst/>
                          <a:latin typeface="Arial" panose="020B0604020202020204" pitchFamily="34" charset="0"/>
                        </a:rPr>
                        <a:t>%</a:t>
                      </a: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chemeClr val="bg1"/>
                    </a:solidFill>
                  </a:tcPr>
                </a:tc>
                <a:extLst>
                  <a:ext uri="{0D108BD9-81ED-4DB2-BD59-A6C34878D82A}">
                    <a16:rowId xmlns:a16="http://schemas.microsoft.com/office/drawing/2014/main" val="3936231390"/>
                  </a:ext>
                </a:extLst>
              </a:tr>
            </a:tbl>
          </a:graphicData>
        </a:graphic>
      </p:graphicFrame>
      <p:cxnSp>
        <p:nvCxnSpPr>
          <p:cNvPr id="136" name="Прямая соединительная линия 135"/>
          <p:cNvCxnSpPr/>
          <p:nvPr/>
        </p:nvCxnSpPr>
        <p:spPr>
          <a:xfrm flipH="1" flipV="1">
            <a:off x="6730311" y="1275173"/>
            <a:ext cx="0" cy="1728000"/>
          </a:xfrm>
          <a:prstGeom prst="line">
            <a:avLst/>
          </a:prstGeom>
          <a:ln w="12700">
            <a:solidFill>
              <a:srgbClr val="20B2AA"/>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39" name="Таблица 138"/>
          <p:cNvGraphicFramePr>
            <a:graphicFrameLocks noGrp="1"/>
          </p:cNvGraphicFramePr>
          <p:nvPr/>
        </p:nvGraphicFramePr>
        <p:xfrm>
          <a:off x="6892412" y="1779758"/>
          <a:ext cx="5135812" cy="1176949"/>
        </p:xfrm>
        <a:graphic>
          <a:graphicData uri="http://schemas.openxmlformats.org/drawingml/2006/table">
            <a:tbl>
              <a:tblPr/>
              <a:tblGrid>
                <a:gridCol w="1482678">
                  <a:extLst>
                    <a:ext uri="{9D8B030D-6E8A-4147-A177-3AD203B41FA5}">
                      <a16:colId xmlns:a16="http://schemas.microsoft.com/office/drawing/2014/main" val="557405424"/>
                    </a:ext>
                  </a:extLst>
                </a:gridCol>
                <a:gridCol w="1314935">
                  <a:extLst>
                    <a:ext uri="{9D8B030D-6E8A-4147-A177-3AD203B41FA5}">
                      <a16:colId xmlns:a16="http://schemas.microsoft.com/office/drawing/2014/main" val="2559873449"/>
                    </a:ext>
                  </a:extLst>
                </a:gridCol>
                <a:gridCol w="1257347">
                  <a:extLst>
                    <a:ext uri="{9D8B030D-6E8A-4147-A177-3AD203B41FA5}">
                      <a16:colId xmlns:a16="http://schemas.microsoft.com/office/drawing/2014/main" val="2976358157"/>
                    </a:ext>
                  </a:extLst>
                </a:gridCol>
                <a:gridCol w="1080852">
                  <a:extLst>
                    <a:ext uri="{9D8B030D-6E8A-4147-A177-3AD203B41FA5}">
                      <a16:colId xmlns:a16="http://schemas.microsoft.com/office/drawing/2014/main" val="1195080593"/>
                    </a:ext>
                  </a:extLst>
                </a:gridCol>
              </a:tblGrid>
              <a:tr h="619447">
                <a:tc>
                  <a:txBody>
                    <a:bodyPr/>
                    <a:lstStyle/>
                    <a:p>
                      <a:pPr algn="ctr" fontAlgn="ctr"/>
                      <a:r>
                        <a:rPr lang="ru-RU" sz="1000" b="1" i="0" u="none" strike="noStrike" dirty="0">
                          <a:solidFill>
                            <a:srgbClr val="2F454F"/>
                          </a:solidFill>
                          <a:effectLst/>
                          <a:latin typeface="Arial" panose="020B0604020202020204" pitchFamily="34" charset="0"/>
                        </a:rPr>
                        <a:t>Группа риска</a:t>
                      </a: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rgbClr val="FFFFFF"/>
                    </a:solidFill>
                  </a:tcPr>
                </a:tc>
                <a:tc>
                  <a:txBody>
                    <a:bodyPr/>
                    <a:lstStyle/>
                    <a:p>
                      <a:pPr algn="ctr" fontAlgn="b"/>
                      <a:r>
                        <a:rPr lang="ru-RU" sz="1000" b="1" i="0" u="none" strike="noStrike" dirty="0">
                          <a:solidFill>
                            <a:srgbClr val="2F454F"/>
                          </a:solidFill>
                          <a:effectLst/>
                          <a:latin typeface="Arial" panose="020B0604020202020204" pitchFamily="34" charset="0"/>
                        </a:rPr>
                        <a:t>Не требуется господдержка/ сопровождение</a:t>
                      </a: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rgbClr val="FFFFFF"/>
                    </a:solidFill>
                  </a:tcPr>
                </a:tc>
                <a:tc>
                  <a:txBody>
                    <a:bodyPr/>
                    <a:lstStyle/>
                    <a:p>
                      <a:pPr algn="ctr" fontAlgn="b"/>
                      <a:r>
                        <a:rPr lang="ru-RU" sz="1000" b="1" i="0" u="none" strike="noStrike" dirty="0">
                          <a:solidFill>
                            <a:srgbClr val="2F454F"/>
                          </a:solidFill>
                          <a:effectLst/>
                          <a:latin typeface="Arial" panose="020B0604020202020204" pitchFamily="34" charset="0"/>
                        </a:rPr>
                        <a:t>Требуется</a:t>
                      </a:r>
                      <a:r>
                        <a:rPr lang="ru-RU" sz="1000" b="1" i="0" u="none" strike="noStrike" baseline="0" dirty="0">
                          <a:solidFill>
                            <a:srgbClr val="2F454F"/>
                          </a:solidFill>
                          <a:effectLst/>
                          <a:latin typeface="Arial" panose="020B0604020202020204" pitchFamily="34" charset="0"/>
                        </a:rPr>
                        <a:t> сопровождение социальными службами</a:t>
                      </a:r>
                      <a:endParaRPr lang="ru-RU" sz="1000" b="1" i="0" u="none" strike="noStrike" dirty="0">
                        <a:solidFill>
                          <a:srgbClr val="2F454F"/>
                        </a:solidFill>
                        <a:effectLst/>
                        <a:latin typeface="Arial" panose="020B0604020202020204" pitchFamily="34" charset="0"/>
                      </a:endParaRP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2F454F"/>
                          </a:solidFill>
                          <a:effectLst/>
                          <a:latin typeface="Arial" panose="020B0604020202020204" pitchFamily="34" charset="0"/>
                        </a:rPr>
                        <a:t>Требуется передача</a:t>
                      </a:r>
                      <a:r>
                        <a:rPr lang="ru-RU" sz="1000" b="1" i="0" u="none" strike="noStrike" baseline="0" dirty="0">
                          <a:solidFill>
                            <a:srgbClr val="2F454F"/>
                          </a:solidFill>
                          <a:effectLst/>
                          <a:latin typeface="Arial" panose="020B0604020202020204" pitchFamily="34" charset="0"/>
                        </a:rPr>
                        <a:t> на попечение органам опеки</a:t>
                      </a:r>
                      <a:endParaRPr lang="ru-RU" sz="1000" b="1" i="0" u="none" strike="noStrike" dirty="0">
                        <a:solidFill>
                          <a:srgbClr val="2F454F"/>
                        </a:solidFill>
                        <a:effectLst/>
                        <a:latin typeface="Arial" panose="020B0604020202020204" pitchFamily="34" charset="0"/>
                      </a:endParaRP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rgbClr val="FFFFFF"/>
                    </a:solidFill>
                  </a:tcPr>
                </a:tc>
                <a:extLst>
                  <a:ext uri="{0D108BD9-81ED-4DB2-BD59-A6C34878D82A}">
                    <a16:rowId xmlns:a16="http://schemas.microsoft.com/office/drawing/2014/main" val="3122201732"/>
                  </a:ext>
                </a:extLst>
              </a:tr>
              <a:tr h="185834">
                <a:tc>
                  <a:txBody>
                    <a:bodyPr/>
                    <a:lstStyle/>
                    <a:p>
                      <a:pPr algn="ctr" fontAlgn="b"/>
                      <a:r>
                        <a:rPr lang="ru-RU" sz="1200" b="1" i="0" u="none" strike="noStrike" dirty="0">
                          <a:solidFill>
                            <a:srgbClr val="00B050"/>
                          </a:solidFill>
                          <a:effectLst/>
                          <a:latin typeface="Arial" panose="020B0604020202020204" pitchFamily="34" charset="0"/>
                        </a:rPr>
                        <a:t>Низкий риск </a:t>
                      </a: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rgbClr val="FFFFFF"/>
                    </a:solidFill>
                  </a:tcPr>
                </a:tc>
                <a:tc>
                  <a:txBody>
                    <a:bodyPr/>
                    <a:lstStyle/>
                    <a:p>
                      <a:pPr algn="ctr" fontAlgn="ctr"/>
                      <a:r>
                        <a:rPr lang="en-US" sz="1100" b="0" i="0" u="none" strike="noStrike" dirty="0">
                          <a:solidFill>
                            <a:srgbClr val="000000"/>
                          </a:solidFill>
                          <a:effectLst/>
                          <a:latin typeface="Arial" panose="020B0604020202020204" pitchFamily="34" charset="0"/>
                        </a:rPr>
                        <a:t>8</a:t>
                      </a:r>
                      <a:r>
                        <a:rPr lang="ru-RU" sz="1100" b="0" i="0" u="none" strike="noStrike" dirty="0">
                          <a:solidFill>
                            <a:srgbClr val="000000"/>
                          </a:solidFill>
                          <a:effectLst/>
                          <a:latin typeface="Arial" panose="020B0604020202020204" pitchFamily="34" charset="0"/>
                        </a:rPr>
                        <a:t>4%</a:t>
                      </a: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Arial" panose="020B0604020202020204" pitchFamily="34" charset="0"/>
                        </a:rPr>
                        <a:t>1</a:t>
                      </a:r>
                      <a:r>
                        <a:rPr lang="ru-RU" sz="1100" b="0" i="0" u="none" strike="noStrike" dirty="0">
                          <a:solidFill>
                            <a:srgbClr val="000000"/>
                          </a:solidFill>
                          <a:effectLst/>
                          <a:latin typeface="Arial" panose="020B0604020202020204" pitchFamily="34" charset="0"/>
                        </a:rPr>
                        <a:t>6%</a:t>
                      </a: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Arial" panose="020B0604020202020204" pitchFamily="34" charset="0"/>
                        </a:rPr>
                        <a:t>0%</a:t>
                      </a: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chemeClr val="bg1"/>
                    </a:solidFill>
                  </a:tcPr>
                </a:tc>
                <a:extLst>
                  <a:ext uri="{0D108BD9-81ED-4DB2-BD59-A6C34878D82A}">
                    <a16:rowId xmlns:a16="http://schemas.microsoft.com/office/drawing/2014/main" val="2006865340"/>
                  </a:ext>
                </a:extLst>
              </a:tr>
              <a:tr h="185834">
                <a:tc>
                  <a:txBody>
                    <a:bodyPr/>
                    <a:lstStyle/>
                    <a:p>
                      <a:pPr algn="ctr" fontAlgn="b"/>
                      <a:r>
                        <a:rPr lang="ru-RU" sz="1200" b="1" i="0" u="none" strike="noStrike" dirty="0">
                          <a:solidFill>
                            <a:srgbClr val="FFC000"/>
                          </a:solidFill>
                          <a:effectLst/>
                          <a:latin typeface="Arial" panose="020B0604020202020204" pitchFamily="34" charset="0"/>
                        </a:rPr>
                        <a:t>Средний риск</a:t>
                      </a: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rgbClr val="FFFFFF"/>
                    </a:solidFill>
                  </a:tcPr>
                </a:tc>
                <a:tc>
                  <a:txBody>
                    <a:bodyPr/>
                    <a:lstStyle/>
                    <a:p>
                      <a:pPr algn="ctr" fontAlgn="ctr"/>
                      <a:r>
                        <a:rPr lang="en-US" sz="1100" b="0" i="0" u="none" strike="noStrike" dirty="0">
                          <a:solidFill>
                            <a:srgbClr val="000000"/>
                          </a:solidFill>
                          <a:effectLst/>
                          <a:latin typeface="Arial" panose="020B0604020202020204" pitchFamily="34" charset="0"/>
                        </a:rPr>
                        <a:t>60</a:t>
                      </a:r>
                      <a:r>
                        <a:rPr lang="ru-RU" sz="1100" b="0" i="0" u="none" strike="noStrike" dirty="0">
                          <a:solidFill>
                            <a:srgbClr val="000000"/>
                          </a:solidFill>
                          <a:effectLst/>
                          <a:latin typeface="Arial" panose="020B0604020202020204" pitchFamily="34" charset="0"/>
                        </a:rPr>
                        <a:t>%</a:t>
                      </a: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Arial" panose="020B0604020202020204" pitchFamily="34" charset="0"/>
                        </a:rPr>
                        <a:t>33</a:t>
                      </a:r>
                      <a:r>
                        <a:rPr lang="ru-RU" sz="1100" b="0" i="0" u="none" strike="noStrike" dirty="0">
                          <a:solidFill>
                            <a:srgbClr val="000000"/>
                          </a:solidFill>
                          <a:effectLst/>
                          <a:latin typeface="Arial" panose="020B0604020202020204" pitchFamily="34" charset="0"/>
                        </a:rPr>
                        <a:t>%</a:t>
                      </a: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Arial" panose="020B0604020202020204" pitchFamily="34" charset="0"/>
                        </a:rPr>
                        <a:t>7</a:t>
                      </a:r>
                      <a:r>
                        <a:rPr lang="ru-RU" sz="1100" b="0" i="0" u="none" strike="noStrike" dirty="0">
                          <a:solidFill>
                            <a:srgbClr val="000000"/>
                          </a:solidFill>
                          <a:effectLst/>
                          <a:latin typeface="Arial" panose="020B0604020202020204" pitchFamily="34" charset="0"/>
                        </a:rPr>
                        <a:t>%</a:t>
                      </a: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chemeClr val="bg1"/>
                    </a:solidFill>
                  </a:tcPr>
                </a:tc>
                <a:extLst>
                  <a:ext uri="{0D108BD9-81ED-4DB2-BD59-A6C34878D82A}">
                    <a16:rowId xmlns:a16="http://schemas.microsoft.com/office/drawing/2014/main" val="1468028911"/>
                  </a:ext>
                </a:extLst>
              </a:tr>
              <a:tr h="185834">
                <a:tc>
                  <a:txBody>
                    <a:bodyPr/>
                    <a:lstStyle/>
                    <a:p>
                      <a:pPr algn="ctr" fontAlgn="b"/>
                      <a:r>
                        <a:rPr lang="ru-RU" sz="1200" b="1" i="0" u="none" strike="noStrike" dirty="0">
                          <a:solidFill>
                            <a:srgbClr val="C00000"/>
                          </a:solidFill>
                          <a:effectLst/>
                          <a:latin typeface="Arial" panose="020B0604020202020204" pitchFamily="34" charset="0"/>
                        </a:rPr>
                        <a:t>Высокий риск</a:t>
                      </a: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rgbClr val="FFFFFF"/>
                    </a:solidFill>
                  </a:tcPr>
                </a:tc>
                <a:tc>
                  <a:txBody>
                    <a:bodyPr/>
                    <a:lstStyle/>
                    <a:p>
                      <a:pPr algn="ctr" fontAlgn="ctr"/>
                      <a:r>
                        <a:rPr lang="en-US" sz="1100" b="0" i="0" u="none" strike="noStrike" dirty="0">
                          <a:solidFill>
                            <a:srgbClr val="000000"/>
                          </a:solidFill>
                          <a:effectLst/>
                          <a:latin typeface="Arial" panose="020B0604020202020204" pitchFamily="34" charset="0"/>
                        </a:rPr>
                        <a:t>10</a:t>
                      </a:r>
                      <a:r>
                        <a:rPr lang="ru-RU" sz="1100" b="0" i="0" u="none" strike="noStrike" dirty="0">
                          <a:solidFill>
                            <a:srgbClr val="000000"/>
                          </a:solidFill>
                          <a:effectLst/>
                          <a:latin typeface="Arial" panose="020B0604020202020204" pitchFamily="34" charset="0"/>
                        </a:rPr>
                        <a:t>%</a:t>
                      </a: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Arial" panose="020B0604020202020204" pitchFamily="34" charset="0"/>
                        </a:rPr>
                        <a:t>63</a:t>
                      </a:r>
                      <a:r>
                        <a:rPr lang="ru-RU" sz="1100" b="0" i="0" u="none" strike="noStrike" dirty="0">
                          <a:solidFill>
                            <a:srgbClr val="000000"/>
                          </a:solidFill>
                          <a:effectLst/>
                          <a:latin typeface="Arial" panose="020B0604020202020204" pitchFamily="34" charset="0"/>
                        </a:rPr>
                        <a:t>%</a:t>
                      </a: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Arial" panose="020B0604020202020204" pitchFamily="34" charset="0"/>
                        </a:rPr>
                        <a:t>27</a:t>
                      </a:r>
                      <a:r>
                        <a:rPr lang="ru-RU" sz="1100" b="0" i="0" u="none" strike="noStrike" dirty="0">
                          <a:solidFill>
                            <a:srgbClr val="000000"/>
                          </a:solidFill>
                          <a:effectLst/>
                          <a:latin typeface="Arial" panose="020B0604020202020204" pitchFamily="34" charset="0"/>
                        </a:rPr>
                        <a:t>%</a:t>
                      </a: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chemeClr val="bg1"/>
                    </a:solidFill>
                  </a:tcPr>
                </a:tc>
                <a:extLst>
                  <a:ext uri="{0D108BD9-81ED-4DB2-BD59-A6C34878D82A}">
                    <a16:rowId xmlns:a16="http://schemas.microsoft.com/office/drawing/2014/main" val="3936231390"/>
                  </a:ext>
                </a:extLst>
              </a:tr>
            </a:tbl>
          </a:graphicData>
        </a:graphic>
      </p:graphicFrame>
      <p:sp>
        <p:nvSpPr>
          <p:cNvPr id="140" name="Прямоугольник 139"/>
          <p:cNvSpPr/>
          <p:nvPr/>
        </p:nvSpPr>
        <p:spPr>
          <a:xfrm>
            <a:off x="1544459" y="1218195"/>
            <a:ext cx="6096000" cy="584775"/>
          </a:xfrm>
          <a:prstGeom prst="rect">
            <a:avLst/>
          </a:prstGeom>
        </p:spPr>
        <p:txBody>
          <a:bodyPr>
            <a:spAutoFit/>
          </a:bodyPr>
          <a:lstStyle/>
          <a:p>
            <a:r>
              <a:rPr lang="ru-RU" sz="1600" b="1" u="sng" dirty="0">
                <a:solidFill>
                  <a:schemeClr val="bg1"/>
                </a:solidFill>
                <a:latin typeface=" Tahoma Bold"/>
              </a:rPr>
              <a:t>Текущая</a:t>
            </a:r>
            <a:r>
              <a:rPr lang="ru-RU" sz="1600" dirty="0">
                <a:solidFill>
                  <a:schemeClr val="bg1"/>
                </a:solidFill>
                <a:latin typeface=" Tahoma Bold"/>
              </a:rPr>
              <a:t> ситуация в сфере благополучия детей:</a:t>
            </a:r>
          </a:p>
          <a:p>
            <a:r>
              <a:rPr lang="ru-RU" sz="1400" i="1" dirty="0">
                <a:solidFill>
                  <a:schemeClr val="bg1">
                    <a:lumMod val="75000"/>
                  </a:schemeClr>
                </a:solidFill>
                <a:latin typeface=" Tahoma Bold"/>
              </a:rPr>
              <a:t>Для обсуждения и согласования с ОИВ субъекта РФ </a:t>
            </a:r>
            <a:r>
              <a:rPr lang="ru-RU" sz="1600" b="1" i="1" dirty="0">
                <a:solidFill>
                  <a:srgbClr val="FF0000"/>
                </a:solidFill>
                <a:latin typeface=" Tahoma Bold"/>
              </a:rPr>
              <a:t>!!!</a:t>
            </a:r>
          </a:p>
        </p:txBody>
      </p:sp>
      <p:sp>
        <p:nvSpPr>
          <p:cNvPr id="141" name="Прямоугольник 140"/>
          <p:cNvSpPr/>
          <p:nvPr/>
        </p:nvSpPr>
        <p:spPr>
          <a:xfrm>
            <a:off x="6817171" y="1227173"/>
            <a:ext cx="6096000" cy="584775"/>
          </a:xfrm>
          <a:prstGeom prst="rect">
            <a:avLst/>
          </a:prstGeom>
        </p:spPr>
        <p:txBody>
          <a:bodyPr>
            <a:spAutoFit/>
          </a:bodyPr>
          <a:lstStyle/>
          <a:p>
            <a:r>
              <a:rPr lang="ru-RU" sz="1600" dirty="0">
                <a:solidFill>
                  <a:schemeClr val="bg1"/>
                </a:solidFill>
                <a:latin typeface=" Tahoma Bold"/>
              </a:rPr>
              <a:t>Ситуация в сфере </a:t>
            </a:r>
            <a:r>
              <a:rPr lang="ru-RU" sz="1600" u="sng" dirty="0">
                <a:solidFill>
                  <a:schemeClr val="bg1"/>
                </a:solidFill>
                <a:latin typeface=" Tahoma Bold"/>
              </a:rPr>
              <a:t>после реализации проекта </a:t>
            </a:r>
            <a:r>
              <a:rPr lang="en-US" sz="1600" u="sng" dirty="0">
                <a:solidFill>
                  <a:schemeClr val="bg1"/>
                </a:solidFill>
                <a:latin typeface=" Tahoma Bold"/>
              </a:rPr>
              <a:t>SIB</a:t>
            </a:r>
            <a:r>
              <a:rPr lang="ru-RU" sz="1600" b="1" dirty="0">
                <a:solidFill>
                  <a:srgbClr val="20B2AA"/>
                </a:solidFill>
                <a:latin typeface="Tahoma" panose="020B0604030504040204" pitchFamily="34" charset="0"/>
                <a:ea typeface="Tahoma" panose="020B0604030504040204" pitchFamily="34" charset="0"/>
                <a:cs typeface="Tahoma" panose="020B0604030504040204" pitchFamily="34" charset="0"/>
              </a:rPr>
              <a:t>**</a:t>
            </a:r>
            <a:r>
              <a:rPr lang="ru-RU" sz="1600" dirty="0">
                <a:solidFill>
                  <a:schemeClr val="bg1"/>
                </a:solidFill>
                <a:latin typeface=" Tahoma Bold"/>
              </a:rPr>
              <a:t>:</a:t>
            </a:r>
          </a:p>
          <a:p>
            <a:r>
              <a:rPr lang="ru-RU" sz="1400" i="1" dirty="0">
                <a:solidFill>
                  <a:schemeClr val="bg1">
                    <a:lumMod val="75000"/>
                  </a:schemeClr>
                </a:solidFill>
                <a:latin typeface=" Tahoma Bold"/>
              </a:rPr>
              <a:t>Для обсуждения и согласования с инвестором/оператором</a:t>
            </a:r>
            <a:r>
              <a:rPr lang="ru-RU" sz="1600" b="1" i="1" dirty="0">
                <a:solidFill>
                  <a:srgbClr val="FF0000"/>
                </a:solidFill>
                <a:latin typeface=" Tahoma Bold"/>
              </a:rPr>
              <a:t>!!!</a:t>
            </a:r>
          </a:p>
        </p:txBody>
      </p:sp>
      <p:sp>
        <p:nvSpPr>
          <p:cNvPr id="6" name="Прямоугольник 5"/>
          <p:cNvSpPr/>
          <p:nvPr/>
        </p:nvSpPr>
        <p:spPr>
          <a:xfrm>
            <a:off x="957646" y="5319491"/>
            <a:ext cx="2781217" cy="1169551"/>
          </a:xfrm>
          <a:prstGeom prst="rect">
            <a:avLst/>
          </a:prstGeom>
        </p:spPr>
        <p:txBody>
          <a:bodyPr wrap="square">
            <a:spAutoFit/>
          </a:bodyPr>
          <a:lstStyle/>
          <a:p>
            <a:pPr>
              <a:lnSpc>
                <a:spcPts val="1800"/>
              </a:lnSpc>
            </a:pPr>
            <a:r>
              <a:rPr lang="ru-RU" dirty="0">
                <a:solidFill>
                  <a:srgbClr val="7596A7"/>
                </a:solidFill>
                <a:latin typeface=" Tahoma Bold"/>
              </a:rPr>
              <a:t>Снижение численности детей в </a:t>
            </a:r>
            <a:r>
              <a:rPr lang="ru-RU" b="1" dirty="0">
                <a:solidFill>
                  <a:srgbClr val="FFC000"/>
                </a:solidFill>
                <a:latin typeface=" Tahoma Bold"/>
              </a:rPr>
              <a:t>средней</a:t>
            </a:r>
            <a:r>
              <a:rPr lang="ru-RU" dirty="0">
                <a:solidFill>
                  <a:srgbClr val="7596A7"/>
                </a:solidFill>
                <a:latin typeface=" Tahoma Bold"/>
              </a:rPr>
              <a:t> и </a:t>
            </a:r>
            <a:r>
              <a:rPr lang="ru-RU" b="1" dirty="0">
                <a:solidFill>
                  <a:srgbClr val="C00000"/>
                </a:solidFill>
                <a:latin typeface=" Tahoma Bold"/>
              </a:rPr>
              <a:t>высокой</a:t>
            </a:r>
            <a:r>
              <a:rPr lang="ru-RU" dirty="0">
                <a:solidFill>
                  <a:srgbClr val="7596A7"/>
                </a:solidFill>
                <a:latin typeface=" Tahoma Bold"/>
              </a:rPr>
              <a:t> группах риска</a:t>
            </a:r>
          </a:p>
          <a:p>
            <a:pPr>
              <a:lnSpc>
                <a:spcPts val="3000"/>
              </a:lnSpc>
            </a:pPr>
            <a:r>
              <a:rPr lang="ru-RU" sz="2400" b="1" dirty="0">
                <a:solidFill>
                  <a:srgbClr val="20B2AA"/>
                </a:solidFill>
                <a:latin typeface=" Tahoma Bold"/>
              </a:rPr>
              <a:t>на </a:t>
            </a:r>
            <a:r>
              <a:rPr lang="ru-RU" sz="2800" b="1" dirty="0">
                <a:solidFill>
                  <a:srgbClr val="20B2AA"/>
                </a:solidFill>
                <a:latin typeface=" Tahoma Bold"/>
              </a:rPr>
              <a:t>40%</a:t>
            </a:r>
            <a:endParaRPr lang="ru-RU" sz="2400" b="1" dirty="0">
              <a:solidFill>
                <a:srgbClr val="20B2AA"/>
              </a:solidFill>
              <a:latin typeface=" Tahoma Bold"/>
            </a:endParaRPr>
          </a:p>
        </p:txBody>
      </p:sp>
      <p:sp>
        <p:nvSpPr>
          <p:cNvPr id="7" name="Прямоугольник 6"/>
          <p:cNvSpPr/>
          <p:nvPr/>
        </p:nvSpPr>
        <p:spPr>
          <a:xfrm>
            <a:off x="4623715" y="5319491"/>
            <a:ext cx="3812353" cy="1215717"/>
          </a:xfrm>
          <a:prstGeom prst="rect">
            <a:avLst/>
          </a:prstGeom>
        </p:spPr>
        <p:txBody>
          <a:bodyPr wrap="square">
            <a:spAutoFit/>
          </a:bodyPr>
          <a:lstStyle/>
          <a:p>
            <a:pPr>
              <a:lnSpc>
                <a:spcPts val="1800"/>
              </a:lnSpc>
            </a:pPr>
            <a:r>
              <a:rPr lang="ru-RU" dirty="0">
                <a:solidFill>
                  <a:srgbClr val="7596A7"/>
                </a:solidFill>
                <a:latin typeface=" Tahoma Bold"/>
              </a:rPr>
              <a:t>Снижение численности детей, </a:t>
            </a:r>
            <a:r>
              <a:rPr lang="ru-RU" b="1" dirty="0">
                <a:solidFill>
                  <a:srgbClr val="7596A7"/>
                </a:solidFill>
                <a:latin typeface=" Tahoma Bold"/>
              </a:rPr>
              <a:t>переданных на попечение органам опеки </a:t>
            </a:r>
            <a:r>
              <a:rPr lang="ru-RU" dirty="0">
                <a:solidFill>
                  <a:srgbClr val="7596A7"/>
                </a:solidFill>
                <a:latin typeface=" Tahoma Bold"/>
              </a:rPr>
              <a:t>и попечительства </a:t>
            </a:r>
          </a:p>
          <a:p>
            <a:pPr>
              <a:lnSpc>
                <a:spcPts val="3000"/>
              </a:lnSpc>
            </a:pPr>
            <a:r>
              <a:rPr lang="ru-RU" sz="2400" b="1" dirty="0">
                <a:solidFill>
                  <a:srgbClr val="20B2AA"/>
                </a:solidFill>
                <a:latin typeface=" Tahoma Bold"/>
              </a:rPr>
              <a:t>на </a:t>
            </a:r>
            <a:r>
              <a:rPr lang="ru-RU" sz="2800" b="1" dirty="0">
                <a:solidFill>
                  <a:srgbClr val="20B2AA"/>
                </a:solidFill>
                <a:latin typeface=" Tahoma Bold"/>
              </a:rPr>
              <a:t>60%</a:t>
            </a:r>
            <a:endParaRPr lang="ru-RU" sz="2400" b="1" dirty="0">
              <a:solidFill>
                <a:srgbClr val="20B2AA"/>
              </a:solidFill>
              <a:latin typeface=" Tahoma Bold"/>
            </a:endParaRPr>
          </a:p>
        </p:txBody>
      </p:sp>
      <p:sp>
        <p:nvSpPr>
          <p:cNvPr id="52" name="Прямоугольник 51"/>
          <p:cNvSpPr/>
          <p:nvPr/>
        </p:nvSpPr>
        <p:spPr>
          <a:xfrm>
            <a:off x="613575" y="1922614"/>
            <a:ext cx="569302" cy="646331"/>
          </a:xfrm>
          <a:prstGeom prst="rect">
            <a:avLst/>
          </a:prstGeom>
        </p:spPr>
        <p:txBody>
          <a:bodyPr wrap="square">
            <a:spAutoFit/>
          </a:bodyPr>
          <a:lstStyle/>
          <a:p>
            <a:r>
              <a:rPr lang="ru-RU" sz="3600" b="1" dirty="0">
                <a:solidFill>
                  <a:schemeClr val="bg1"/>
                </a:solidFill>
                <a:latin typeface=" Tahoma Bold"/>
              </a:rPr>
              <a:t>%</a:t>
            </a:r>
          </a:p>
        </p:txBody>
      </p:sp>
      <p:sp>
        <p:nvSpPr>
          <p:cNvPr id="53" name="Прямоугольник 52"/>
          <p:cNvSpPr/>
          <p:nvPr/>
        </p:nvSpPr>
        <p:spPr>
          <a:xfrm>
            <a:off x="223673" y="3119373"/>
            <a:ext cx="11916000" cy="1393635"/>
          </a:xfrm>
          <a:prstGeom prst="rect">
            <a:avLst/>
          </a:prstGeom>
          <a:solidFill>
            <a:srgbClr val="2F454F"/>
          </a:solidFill>
          <a:ln>
            <a:solidFill>
              <a:srgbClr val="20B2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55" name="Таблица 54"/>
          <p:cNvGraphicFramePr>
            <a:graphicFrameLocks noGrp="1"/>
          </p:cNvGraphicFramePr>
          <p:nvPr/>
        </p:nvGraphicFramePr>
        <p:xfrm>
          <a:off x="1607568" y="3230028"/>
          <a:ext cx="4985483" cy="1176952"/>
        </p:xfrm>
        <a:graphic>
          <a:graphicData uri="http://schemas.openxmlformats.org/drawingml/2006/table">
            <a:tbl>
              <a:tblPr/>
              <a:tblGrid>
                <a:gridCol w="1386348">
                  <a:extLst>
                    <a:ext uri="{9D8B030D-6E8A-4147-A177-3AD203B41FA5}">
                      <a16:colId xmlns:a16="http://schemas.microsoft.com/office/drawing/2014/main" val="557405424"/>
                    </a:ext>
                  </a:extLst>
                </a:gridCol>
                <a:gridCol w="1199536">
                  <a:extLst>
                    <a:ext uri="{9D8B030D-6E8A-4147-A177-3AD203B41FA5}">
                      <a16:colId xmlns:a16="http://schemas.microsoft.com/office/drawing/2014/main" val="2559873449"/>
                    </a:ext>
                  </a:extLst>
                </a:gridCol>
                <a:gridCol w="1229032">
                  <a:extLst>
                    <a:ext uri="{9D8B030D-6E8A-4147-A177-3AD203B41FA5}">
                      <a16:colId xmlns:a16="http://schemas.microsoft.com/office/drawing/2014/main" val="2976358157"/>
                    </a:ext>
                  </a:extLst>
                </a:gridCol>
                <a:gridCol w="1170567">
                  <a:extLst>
                    <a:ext uri="{9D8B030D-6E8A-4147-A177-3AD203B41FA5}">
                      <a16:colId xmlns:a16="http://schemas.microsoft.com/office/drawing/2014/main" val="1195080593"/>
                    </a:ext>
                  </a:extLst>
                </a:gridCol>
              </a:tblGrid>
              <a:tr h="520996">
                <a:tc>
                  <a:txBody>
                    <a:bodyPr/>
                    <a:lstStyle/>
                    <a:p>
                      <a:pPr algn="ctr" fontAlgn="ctr"/>
                      <a:r>
                        <a:rPr lang="ru-RU" sz="1000" b="1" i="0" u="none" strike="noStrike" dirty="0">
                          <a:solidFill>
                            <a:srgbClr val="2F454F"/>
                          </a:solidFill>
                          <a:effectLst/>
                          <a:latin typeface="Arial" panose="020B0604020202020204" pitchFamily="34" charset="0"/>
                        </a:rPr>
                        <a:t>Группа риска</a:t>
                      </a: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rgbClr val="FFFFFF"/>
                    </a:solidFill>
                  </a:tcPr>
                </a:tc>
                <a:tc>
                  <a:txBody>
                    <a:bodyPr/>
                    <a:lstStyle/>
                    <a:p>
                      <a:pPr algn="ctr" fontAlgn="b"/>
                      <a:r>
                        <a:rPr lang="ru-RU" sz="1000" b="1" i="0" u="none" strike="noStrike" dirty="0">
                          <a:solidFill>
                            <a:srgbClr val="2F454F"/>
                          </a:solidFill>
                          <a:effectLst/>
                          <a:latin typeface="Arial" panose="020B0604020202020204" pitchFamily="34" charset="0"/>
                        </a:rPr>
                        <a:t>Не требуется господдержка/ сопровождение</a:t>
                      </a: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rgbClr val="FFFFFF"/>
                    </a:solidFill>
                  </a:tcPr>
                </a:tc>
                <a:tc>
                  <a:txBody>
                    <a:bodyPr/>
                    <a:lstStyle/>
                    <a:p>
                      <a:pPr algn="ctr" fontAlgn="b"/>
                      <a:r>
                        <a:rPr lang="ru-RU" sz="1000" b="1" i="0" u="none" strike="noStrike" dirty="0">
                          <a:solidFill>
                            <a:srgbClr val="2F454F"/>
                          </a:solidFill>
                          <a:effectLst/>
                          <a:latin typeface="Arial" panose="020B0604020202020204" pitchFamily="34" charset="0"/>
                        </a:rPr>
                        <a:t>Требуется</a:t>
                      </a:r>
                      <a:r>
                        <a:rPr lang="ru-RU" sz="1000" b="1" i="0" u="none" strike="noStrike" baseline="0" dirty="0">
                          <a:solidFill>
                            <a:srgbClr val="2F454F"/>
                          </a:solidFill>
                          <a:effectLst/>
                          <a:latin typeface="Arial" panose="020B0604020202020204" pitchFamily="34" charset="0"/>
                        </a:rPr>
                        <a:t> сопровождение социальными службами</a:t>
                      </a:r>
                      <a:endParaRPr lang="ru-RU" sz="1000" b="1" i="0" u="none" strike="noStrike" dirty="0">
                        <a:solidFill>
                          <a:srgbClr val="2F454F"/>
                        </a:solidFill>
                        <a:effectLst/>
                        <a:latin typeface="Arial" panose="020B0604020202020204" pitchFamily="34" charset="0"/>
                      </a:endParaRP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2F454F"/>
                          </a:solidFill>
                          <a:effectLst/>
                          <a:latin typeface="Arial" panose="020B0604020202020204" pitchFamily="34" charset="0"/>
                        </a:rPr>
                        <a:t>Требуется передача</a:t>
                      </a:r>
                      <a:r>
                        <a:rPr lang="ru-RU" sz="1000" b="1" i="0" u="none" strike="noStrike" baseline="0" dirty="0">
                          <a:solidFill>
                            <a:srgbClr val="2F454F"/>
                          </a:solidFill>
                          <a:effectLst/>
                          <a:latin typeface="Arial" panose="020B0604020202020204" pitchFamily="34" charset="0"/>
                        </a:rPr>
                        <a:t> на попечение органам опеки</a:t>
                      </a:r>
                      <a:endParaRPr lang="ru-RU" sz="1000" b="1" i="0" u="none" strike="noStrike" dirty="0">
                        <a:solidFill>
                          <a:srgbClr val="2F454F"/>
                        </a:solidFill>
                        <a:effectLst/>
                        <a:latin typeface="Arial" panose="020B0604020202020204" pitchFamily="34" charset="0"/>
                      </a:endParaRP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rgbClr val="FFFFFF"/>
                    </a:solidFill>
                  </a:tcPr>
                </a:tc>
                <a:extLst>
                  <a:ext uri="{0D108BD9-81ED-4DB2-BD59-A6C34878D82A}">
                    <a16:rowId xmlns:a16="http://schemas.microsoft.com/office/drawing/2014/main" val="3122201732"/>
                  </a:ext>
                </a:extLst>
              </a:tr>
              <a:tr h="93275">
                <a:tc>
                  <a:txBody>
                    <a:bodyPr/>
                    <a:lstStyle/>
                    <a:p>
                      <a:pPr algn="ctr" fontAlgn="b"/>
                      <a:r>
                        <a:rPr lang="ru-RU" sz="1200" b="1" i="0" u="none" strike="noStrike" dirty="0">
                          <a:solidFill>
                            <a:srgbClr val="00B050"/>
                          </a:solidFill>
                          <a:effectLst/>
                          <a:latin typeface="Arial" panose="020B0604020202020204" pitchFamily="34" charset="0"/>
                        </a:rPr>
                        <a:t>Низкий риск </a:t>
                      </a: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rgbClr val="FFFFFF"/>
                    </a:solidFill>
                  </a:tcPr>
                </a:tc>
                <a:tc>
                  <a:txBody>
                    <a:bodyPr/>
                    <a:lstStyle/>
                    <a:p>
                      <a:pPr algn="ctr" fontAlgn="ctr"/>
                      <a:r>
                        <a:rPr lang="ru-RU" sz="1100" b="0" i="0" u="none" strike="noStrike" dirty="0">
                          <a:solidFill>
                            <a:srgbClr val="000000"/>
                          </a:solidFill>
                          <a:effectLst/>
                          <a:latin typeface="Arial" panose="020B0604020202020204" pitchFamily="34" charset="0"/>
                        </a:rPr>
                        <a:t>210</a:t>
                      </a: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Arial" panose="020B0604020202020204" pitchFamily="34" charset="0"/>
                        </a:rPr>
                        <a:t>9</a:t>
                      </a:r>
                      <a:r>
                        <a:rPr lang="en-US" sz="1100" b="0" i="0" u="none" strike="noStrike" dirty="0">
                          <a:solidFill>
                            <a:srgbClr val="000000"/>
                          </a:solidFill>
                          <a:effectLst/>
                          <a:latin typeface="Arial" panose="020B0604020202020204" pitchFamily="34" charset="0"/>
                        </a:rPr>
                        <a:t>0</a:t>
                      </a:r>
                      <a:endParaRPr lang="ru-RU" sz="11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Arial" panose="020B0604020202020204" pitchFamily="34" charset="0"/>
                        </a:rPr>
                        <a:t>0</a:t>
                      </a:r>
                      <a:endParaRPr lang="ru-RU" sz="11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chemeClr val="bg1"/>
                    </a:solidFill>
                  </a:tcPr>
                </a:tc>
                <a:extLst>
                  <a:ext uri="{0D108BD9-81ED-4DB2-BD59-A6C34878D82A}">
                    <a16:rowId xmlns:a16="http://schemas.microsoft.com/office/drawing/2014/main" val="2006865340"/>
                  </a:ext>
                </a:extLst>
              </a:tr>
              <a:tr h="195174">
                <a:tc>
                  <a:txBody>
                    <a:bodyPr/>
                    <a:lstStyle/>
                    <a:p>
                      <a:pPr algn="ctr" fontAlgn="b"/>
                      <a:r>
                        <a:rPr lang="ru-RU" sz="1200" b="1" i="0" u="none" strike="noStrike" dirty="0">
                          <a:solidFill>
                            <a:srgbClr val="FFC000"/>
                          </a:solidFill>
                          <a:effectLst/>
                          <a:latin typeface="Arial" panose="020B0604020202020204" pitchFamily="34" charset="0"/>
                        </a:rPr>
                        <a:t>Средний риск</a:t>
                      </a: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rgbClr val="FFFFFF"/>
                    </a:solidFill>
                  </a:tcPr>
                </a:tc>
                <a:tc>
                  <a:txBody>
                    <a:bodyPr/>
                    <a:lstStyle/>
                    <a:p>
                      <a:pPr algn="ctr" fontAlgn="ctr"/>
                      <a:r>
                        <a:rPr lang="ru-RU" sz="1100" b="0" i="0" u="none" strike="noStrike" dirty="0">
                          <a:solidFill>
                            <a:srgbClr val="000000"/>
                          </a:solidFill>
                          <a:effectLst/>
                          <a:latin typeface="Arial" panose="020B0604020202020204" pitchFamily="34" charset="0"/>
                        </a:rPr>
                        <a:t>94</a:t>
                      </a: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Arial" panose="020B0604020202020204" pitchFamily="34" charset="0"/>
                        </a:rPr>
                        <a:t>330</a:t>
                      </a: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Arial" panose="020B0604020202020204" pitchFamily="34" charset="0"/>
                        </a:rPr>
                        <a:t>47</a:t>
                      </a: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chemeClr val="bg1"/>
                    </a:solidFill>
                  </a:tcPr>
                </a:tc>
                <a:extLst>
                  <a:ext uri="{0D108BD9-81ED-4DB2-BD59-A6C34878D82A}">
                    <a16:rowId xmlns:a16="http://schemas.microsoft.com/office/drawing/2014/main" val="1468028911"/>
                  </a:ext>
                </a:extLst>
              </a:tr>
              <a:tr h="189298">
                <a:tc>
                  <a:txBody>
                    <a:bodyPr/>
                    <a:lstStyle/>
                    <a:p>
                      <a:pPr algn="ctr" fontAlgn="b"/>
                      <a:r>
                        <a:rPr lang="ru-RU" sz="1200" b="1" i="0" u="none" strike="noStrike" dirty="0">
                          <a:solidFill>
                            <a:srgbClr val="C00000"/>
                          </a:solidFill>
                          <a:effectLst/>
                          <a:latin typeface="Arial" panose="020B0604020202020204" pitchFamily="34" charset="0"/>
                        </a:rPr>
                        <a:t>Высокий риск</a:t>
                      </a: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rgbClr val="FFFFFF"/>
                    </a:solidFill>
                  </a:tcPr>
                </a:tc>
                <a:tc>
                  <a:txBody>
                    <a:bodyPr/>
                    <a:lstStyle/>
                    <a:p>
                      <a:pPr algn="ctr" fontAlgn="ctr"/>
                      <a:r>
                        <a:rPr lang="en-US" sz="1100" b="0" i="0" u="none" strike="noStrike" dirty="0">
                          <a:solidFill>
                            <a:srgbClr val="000000"/>
                          </a:solidFill>
                          <a:effectLst/>
                          <a:latin typeface="Arial" panose="020B0604020202020204" pitchFamily="34" charset="0"/>
                        </a:rPr>
                        <a:t>14</a:t>
                      </a:r>
                      <a:endParaRPr lang="ru-RU" sz="11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Arial" panose="020B0604020202020204" pitchFamily="34" charset="0"/>
                        </a:rPr>
                        <a:t>72</a:t>
                      </a:r>
                      <a:endParaRPr lang="ru-RU" sz="11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Arial" panose="020B0604020202020204" pitchFamily="34" charset="0"/>
                        </a:rPr>
                        <a:t>58</a:t>
                      </a:r>
                      <a:endParaRPr lang="ru-RU" sz="11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chemeClr val="bg1"/>
                    </a:solidFill>
                  </a:tcPr>
                </a:tc>
                <a:extLst>
                  <a:ext uri="{0D108BD9-81ED-4DB2-BD59-A6C34878D82A}">
                    <a16:rowId xmlns:a16="http://schemas.microsoft.com/office/drawing/2014/main" val="3936231390"/>
                  </a:ext>
                </a:extLst>
              </a:tr>
            </a:tbl>
          </a:graphicData>
        </a:graphic>
      </p:graphicFrame>
      <p:cxnSp>
        <p:nvCxnSpPr>
          <p:cNvPr id="56" name="Прямая соединительная линия 55"/>
          <p:cNvCxnSpPr/>
          <p:nvPr/>
        </p:nvCxnSpPr>
        <p:spPr>
          <a:xfrm flipH="1" flipV="1">
            <a:off x="6725393" y="3128566"/>
            <a:ext cx="0" cy="1368000"/>
          </a:xfrm>
          <a:prstGeom prst="line">
            <a:avLst/>
          </a:prstGeom>
          <a:ln w="12700">
            <a:solidFill>
              <a:srgbClr val="20B2AA"/>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7" name="Таблица 56"/>
          <p:cNvGraphicFramePr>
            <a:graphicFrameLocks noGrp="1"/>
          </p:cNvGraphicFramePr>
          <p:nvPr/>
        </p:nvGraphicFramePr>
        <p:xfrm>
          <a:off x="6887494" y="3220197"/>
          <a:ext cx="5135812" cy="1176949"/>
        </p:xfrm>
        <a:graphic>
          <a:graphicData uri="http://schemas.openxmlformats.org/drawingml/2006/table">
            <a:tbl>
              <a:tblPr/>
              <a:tblGrid>
                <a:gridCol w="1482678">
                  <a:extLst>
                    <a:ext uri="{9D8B030D-6E8A-4147-A177-3AD203B41FA5}">
                      <a16:colId xmlns:a16="http://schemas.microsoft.com/office/drawing/2014/main" val="557405424"/>
                    </a:ext>
                  </a:extLst>
                </a:gridCol>
                <a:gridCol w="1314935">
                  <a:extLst>
                    <a:ext uri="{9D8B030D-6E8A-4147-A177-3AD203B41FA5}">
                      <a16:colId xmlns:a16="http://schemas.microsoft.com/office/drawing/2014/main" val="2559873449"/>
                    </a:ext>
                  </a:extLst>
                </a:gridCol>
                <a:gridCol w="1257347">
                  <a:extLst>
                    <a:ext uri="{9D8B030D-6E8A-4147-A177-3AD203B41FA5}">
                      <a16:colId xmlns:a16="http://schemas.microsoft.com/office/drawing/2014/main" val="2976358157"/>
                    </a:ext>
                  </a:extLst>
                </a:gridCol>
                <a:gridCol w="1080852">
                  <a:extLst>
                    <a:ext uri="{9D8B030D-6E8A-4147-A177-3AD203B41FA5}">
                      <a16:colId xmlns:a16="http://schemas.microsoft.com/office/drawing/2014/main" val="1195080593"/>
                    </a:ext>
                  </a:extLst>
                </a:gridCol>
              </a:tblGrid>
              <a:tr h="619447">
                <a:tc>
                  <a:txBody>
                    <a:bodyPr/>
                    <a:lstStyle/>
                    <a:p>
                      <a:pPr algn="ctr" fontAlgn="ctr"/>
                      <a:r>
                        <a:rPr lang="ru-RU" sz="1000" b="1" i="0" u="none" strike="noStrike" dirty="0">
                          <a:solidFill>
                            <a:srgbClr val="2F454F"/>
                          </a:solidFill>
                          <a:effectLst/>
                          <a:latin typeface="Arial" panose="020B0604020202020204" pitchFamily="34" charset="0"/>
                        </a:rPr>
                        <a:t>Группа риска</a:t>
                      </a: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rgbClr val="FFFFFF"/>
                    </a:solidFill>
                  </a:tcPr>
                </a:tc>
                <a:tc>
                  <a:txBody>
                    <a:bodyPr/>
                    <a:lstStyle/>
                    <a:p>
                      <a:pPr algn="ctr" fontAlgn="b"/>
                      <a:r>
                        <a:rPr lang="ru-RU" sz="1000" b="1" i="0" u="none" strike="noStrike" dirty="0">
                          <a:solidFill>
                            <a:srgbClr val="2F454F"/>
                          </a:solidFill>
                          <a:effectLst/>
                          <a:latin typeface="Arial" panose="020B0604020202020204" pitchFamily="34" charset="0"/>
                        </a:rPr>
                        <a:t>Не требуется господдержка/ сопровождение</a:t>
                      </a: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rgbClr val="FFFFFF"/>
                    </a:solidFill>
                  </a:tcPr>
                </a:tc>
                <a:tc>
                  <a:txBody>
                    <a:bodyPr/>
                    <a:lstStyle/>
                    <a:p>
                      <a:pPr algn="ctr" fontAlgn="b"/>
                      <a:r>
                        <a:rPr lang="ru-RU" sz="1000" b="1" i="0" u="none" strike="noStrike" dirty="0">
                          <a:solidFill>
                            <a:srgbClr val="2F454F"/>
                          </a:solidFill>
                          <a:effectLst/>
                          <a:latin typeface="Arial" panose="020B0604020202020204" pitchFamily="34" charset="0"/>
                        </a:rPr>
                        <a:t>Требуется</a:t>
                      </a:r>
                      <a:r>
                        <a:rPr lang="ru-RU" sz="1000" b="1" i="0" u="none" strike="noStrike" baseline="0" dirty="0">
                          <a:solidFill>
                            <a:srgbClr val="2F454F"/>
                          </a:solidFill>
                          <a:effectLst/>
                          <a:latin typeface="Arial" panose="020B0604020202020204" pitchFamily="34" charset="0"/>
                        </a:rPr>
                        <a:t> сопровождение социальными службами</a:t>
                      </a:r>
                      <a:endParaRPr lang="ru-RU" sz="1000" b="1" i="0" u="none" strike="noStrike" dirty="0">
                        <a:solidFill>
                          <a:srgbClr val="2F454F"/>
                        </a:solidFill>
                        <a:effectLst/>
                        <a:latin typeface="Arial" panose="020B0604020202020204" pitchFamily="34" charset="0"/>
                      </a:endParaRP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2F454F"/>
                          </a:solidFill>
                          <a:effectLst/>
                          <a:latin typeface="Arial" panose="020B0604020202020204" pitchFamily="34" charset="0"/>
                        </a:rPr>
                        <a:t>Требуется передача</a:t>
                      </a:r>
                      <a:r>
                        <a:rPr lang="ru-RU" sz="1000" b="1" i="0" u="none" strike="noStrike" baseline="0" dirty="0">
                          <a:solidFill>
                            <a:srgbClr val="2F454F"/>
                          </a:solidFill>
                          <a:effectLst/>
                          <a:latin typeface="Arial" panose="020B0604020202020204" pitchFamily="34" charset="0"/>
                        </a:rPr>
                        <a:t> на попечение органам опеки</a:t>
                      </a:r>
                      <a:endParaRPr lang="ru-RU" sz="1000" b="1" i="0" u="none" strike="noStrike" dirty="0">
                        <a:solidFill>
                          <a:srgbClr val="2F454F"/>
                        </a:solidFill>
                        <a:effectLst/>
                        <a:latin typeface="Arial" panose="020B0604020202020204" pitchFamily="34" charset="0"/>
                      </a:endParaRP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rgbClr val="FFFFFF"/>
                    </a:solidFill>
                  </a:tcPr>
                </a:tc>
                <a:extLst>
                  <a:ext uri="{0D108BD9-81ED-4DB2-BD59-A6C34878D82A}">
                    <a16:rowId xmlns:a16="http://schemas.microsoft.com/office/drawing/2014/main" val="3122201732"/>
                  </a:ext>
                </a:extLst>
              </a:tr>
              <a:tr h="185834">
                <a:tc>
                  <a:txBody>
                    <a:bodyPr/>
                    <a:lstStyle/>
                    <a:p>
                      <a:pPr algn="ctr" fontAlgn="b"/>
                      <a:r>
                        <a:rPr lang="ru-RU" sz="1200" b="1" i="0" u="none" strike="noStrike" dirty="0">
                          <a:solidFill>
                            <a:srgbClr val="00B050"/>
                          </a:solidFill>
                          <a:effectLst/>
                          <a:latin typeface="Arial" panose="020B0604020202020204" pitchFamily="34" charset="0"/>
                        </a:rPr>
                        <a:t>Низкий риск </a:t>
                      </a: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rgbClr val="FFFFFF"/>
                    </a:solidFill>
                  </a:tcPr>
                </a:tc>
                <a:tc>
                  <a:txBody>
                    <a:bodyPr/>
                    <a:lstStyle/>
                    <a:p>
                      <a:pPr algn="ctr" fontAlgn="ctr"/>
                      <a:r>
                        <a:rPr lang="ru-RU" sz="1100" b="0" i="0" u="none" strike="noStrike" dirty="0">
                          <a:solidFill>
                            <a:srgbClr val="000000"/>
                          </a:solidFill>
                          <a:effectLst/>
                          <a:latin typeface="Arial" panose="020B0604020202020204" pitchFamily="34" charset="0"/>
                        </a:rPr>
                        <a:t>456</a:t>
                      </a: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Arial" panose="020B0604020202020204" pitchFamily="34" charset="0"/>
                        </a:rPr>
                        <a:t>9</a:t>
                      </a:r>
                      <a:r>
                        <a:rPr lang="en-US" sz="1100" b="0" i="0" u="none" strike="noStrike" dirty="0">
                          <a:solidFill>
                            <a:srgbClr val="000000"/>
                          </a:solidFill>
                          <a:effectLst/>
                          <a:latin typeface="Arial" panose="020B0604020202020204" pitchFamily="34" charset="0"/>
                        </a:rPr>
                        <a:t>0</a:t>
                      </a:r>
                      <a:endParaRPr lang="ru-RU" sz="11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Arial" panose="020B0604020202020204" pitchFamily="34" charset="0"/>
                        </a:rPr>
                        <a:t>0</a:t>
                      </a:r>
                      <a:endParaRPr lang="ru-RU" sz="11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chemeClr val="bg1"/>
                    </a:solidFill>
                  </a:tcPr>
                </a:tc>
                <a:extLst>
                  <a:ext uri="{0D108BD9-81ED-4DB2-BD59-A6C34878D82A}">
                    <a16:rowId xmlns:a16="http://schemas.microsoft.com/office/drawing/2014/main" val="2006865340"/>
                  </a:ext>
                </a:extLst>
              </a:tr>
              <a:tr h="185834">
                <a:tc>
                  <a:txBody>
                    <a:bodyPr/>
                    <a:lstStyle/>
                    <a:p>
                      <a:pPr algn="ctr" fontAlgn="b"/>
                      <a:r>
                        <a:rPr lang="ru-RU" sz="1200" b="1" i="0" u="none" strike="noStrike" dirty="0">
                          <a:solidFill>
                            <a:srgbClr val="FFC000"/>
                          </a:solidFill>
                          <a:effectLst/>
                          <a:latin typeface="Arial" panose="020B0604020202020204" pitchFamily="34" charset="0"/>
                        </a:rPr>
                        <a:t>Средний риск</a:t>
                      </a: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rgbClr val="FFFFFF"/>
                    </a:solidFill>
                  </a:tcPr>
                </a:tc>
                <a:tc>
                  <a:txBody>
                    <a:bodyPr/>
                    <a:lstStyle/>
                    <a:p>
                      <a:pPr algn="ctr" fontAlgn="ctr"/>
                      <a:r>
                        <a:rPr lang="ru-RU" sz="1100" b="0" i="0" u="none" strike="noStrike" dirty="0">
                          <a:solidFill>
                            <a:srgbClr val="000000"/>
                          </a:solidFill>
                          <a:effectLst/>
                          <a:latin typeface="Arial" panose="020B0604020202020204" pitchFamily="34" charset="0"/>
                        </a:rPr>
                        <a:t>170</a:t>
                      </a: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Arial" panose="020B0604020202020204" pitchFamily="34" charset="0"/>
                        </a:rPr>
                        <a:t>94</a:t>
                      </a: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chemeClr val="bg1"/>
                    </a:solidFill>
                  </a:tcPr>
                </a:tc>
                <a:tc>
                  <a:txBody>
                    <a:bodyPr/>
                    <a:lstStyle/>
                    <a:p>
                      <a:pPr algn="ctr" fontAlgn="ctr"/>
                      <a:r>
                        <a:rPr lang="ru-RU" sz="1100" b="0" i="0" u="none" strike="noStrike" dirty="0">
                          <a:solidFill>
                            <a:srgbClr val="000000"/>
                          </a:solidFill>
                          <a:effectLst/>
                          <a:latin typeface="Arial" panose="020B0604020202020204" pitchFamily="34" charset="0"/>
                        </a:rPr>
                        <a:t>1</a:t>
                      </a:r>
                      <a:r>
                        <a:rPr lang="en-US" sz="1100" b="0" i="0" u="none" strike="noStrike" dirty="0">
                          <a:solidFill>
                            <a:srgbClr val="000000"/>
                          </a:solidFill>
                          <a:effectLst/>
                          <a:latin typeface="Arial" panose="020B0604020202020204" pitchFamily="34" charset="0"/>
                        </a:rPr>
                        <a:t>9</a:t>
                      </a:r>
                      <a:endParaRPr lang="ru-RU" sz="11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chemeClr val="bg1"/>
                    </a:solidFill>
                  </a:tcPr>
                </a:tc>
                <a:extLst>
                  <a:ext uri="{0D108BD9-81ED-4DB2-BD59-A6C34878D82A}">
                    <a16:rowId xmlns:a16="http://schemas.microsoft.com/office/drawing/2014/main" val="1468028911"/>
                  </a:ext>
                </a:extLst>
              </a:tr>
              <a:tr h="185834">
                <a:tc>
                  <a:txBody>
                    <a:bodyPr/>
                    <a:lstStyle/>
                    <a:p>
                      <a:pPr algn="ctr" fontAlgn="b"/>
                      <a:r>
                        <a:rPr lang="ru-RU" sz="1200" b="1" i="0" u="none" strike="noStrike" dirty="0">
                          <a:solidFill>
                            <a:srgbClr val="C00000"/>
                          </a:solidFill>
                          <a:effectLst/>
                          <a:latin typeface="Arial" panose="020B0604020202020204" pitchFamily="34" charset="0"/>
                        </a:rPr>
                        <a:t>Высокий риск</a:t>
                      </a: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rgbClr val="FFFFFF"/>
                    </a:solidFill>
                  </a:tcPr>
                </a:tc>
                <a:tc>
                  <a:txBody>
                    <a:bodyPr/>
                    <a:lstStyle/>
                    <a:p>
                      <a:pPr algn="ctr" fontAlgn="ctr"/>
                      <a:r>
                        <a:rPr lang="en-US" sz="1100" b="0" i="0" u="none" strike="noStrike" dirty="0">
                          <a:solidFill>
                            <a:srgbClr val="000000"/>
                          </a:solidFill>
                          <a:effectLst/>
                          <a:latin typeface="Arial" panose="020B0604020202020204" pitchFamily="34" charset="0"/>
                        </a:rPr>
                        <a:t>9</a:t>
                      </a:r>
                      <a:endParaRPr lang="ru-RU" sz="11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Arial" panose="020B0604020202020204" pitchFamily="34" charset="0"/>
                        </a:rPr>
                        <a:t>5</a:t>
                      </a:r>
                      <a:r>
                        <a:rPr lang="ru-RU" sz="1100" b="0" i="0" u="none" strike="noStrike" dirty="0">
                          <a:solidFill>
                            <a:srgbClr val="000000"/>
                          </a:solidFill>
                          <a:effectLst/>
                          <a:latin typeface="Arial" panose="020B0604020202020204" pitchFamily="34" charset="0"/>
                        </a:rPr>
                        <a:t>5</a:t>
                      </a: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0000"/>
                          </a:solidFill>
                          <a:effectLst/>
                          <a:latin typeface="Arial" panose="020B0604020202020204" pitchFamily="34" charset="0"/>
                        </a:rPr>
                        <a:t>23</a:t>
                      </a:r>
                      <a:endParaRPr lang="ru-RU" sz="11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20B2AA"/>
                      </a:solidFill>
                      <a:prstDash val="solid"/>
                      <a:round/>
                      <a:headEnd type="none" w="med" len="med"/>
                      <a:tailEnd type="none" w="med" len="med"/>
                    </a:lnL>
                    <a:lnR w="6350" cap="flat" cmpd="sng" algn="ctr">
                      <a:solidFill>
                        <a:srgbClr val="20B2AA"/>
                      </a:solidFill>
                      <a:prstDash val="solid"/>
                      <a:round/>
                      <a:headEnd type="none" w="med" len="med"/>
                      <a:tailEnd type="none" w="med" len="med"/>
                    </a:lnR>
                    <a:lnT w="6350" cap="flat" cmpd="sng" algn="ctr">
                      <a:solidFill>
                        <a:srgbClr val="20B2AA"/>
                      </a:solidFill>
                      <a:prstDash val="solid"/>
                      <a:round/>
                      <a:headEnd type="none" w="med" len="med"/>
                      <a:tailEnd type="none" w="med" len="med"/>
                    </a:lnT>
                    <a:lnB w="6350" cap="flat" cmpd="sng" algn="ctr">
                      <a:solidFill>
                        <a:srgbClr val="20B2AA"/>
                      </a:solidFill>
                      <a:prstDash val="solid"/>
                      <a:round/>
                      <a:headEnd type="none" w="med" len="med"/>
                      <a:tailEnd type="none" w="med" len="med"/>
                    </a:lnB>
                    <a:solidFill>
                      <a:schemeClr val="bg1"/>
                    </a:solidFill>
                  </a:tcPr>
                </a:tc>
                <a:extLst>
                  <a:ext uri="{0D108BD9-81ED-4DB2-BD59-A6C34878D82A}">
                    <a16:rowId xmlns:a16="http://schemas.microsoft.com/office/drawing/2014/main" val="3936231390"/>
                  </a:ext>
                </a:extLst>
              </a:tr>
            </a:tbl>
          </a:graphicData>
        </a:graphic>
      </p:graphicFrame>
      <p:sp>
        <p:nvSpPr>
          <p:cNvPr id="60" name="TextBox 59"/>
          <p:cNvSpPr txBox="1"/>
          <p:nvPr/>
        </p:nvSpPr>
        <p:spPr>
          <a:xfrm>
            <a:off x="341657" y="4521181"/>
            <a:ext cx="12223966" cy="407804"/>
          </a:xfrm>
          <a:prstGeom prst="rect">
            <a:avLst/>
          </a:prstGeom>
          <a:noFill/>
        </p:spPr>
        <p:txBody>
          <a:bodyPr wrap="square" lIns="0" rtlCol="0">
            <a:spAutoFit/>
          </a:bodyPr>
          <a:lstStyle/>
          <a:p>
            <a:r>
              <a:rPr lang="ru-RU" sz="1000" b="1" dirty="0">
                <a:solidFill>
                  <a:srgbClr val="20B2AA"/>
                </a:solidFill>
                <a:latin typeface="Tahoma" panose="020B0604030504040204" pitchFamily="34" charset="0"/>
                <a:ea typeface="Tahoma" panose="020B0604030504040204" pitchFamily="34" charset="0"/>
                <a:cs typeface="Tahoma" panose="020B0604030504040204" pitchFamily="34" charset="0"/>
              </a:rPr>
              <a:t>*</a:t>
            </a:r>
            <a:r>
              <a:rPr lang="ru-RU" sz="1000" i="1" dirty="0">
                <a:solidFill>
                  <a:srgbClr val="2F454F"/>
                </a:solidFill>
                <a:latin typeface="Tahoma" panose="020B0604030504040204" pitchFamily="34" charset="0"/>
                <a:ea typeface="Tahoma" panose="020B0604030504040204" pitchFamily="34" charset="0"/>
                <a:cs typeface="Tahoma" panose="020B0604030504040204" pitchFamily="34" charset="0"/>
              </a:rPr>
              <a:t>Расчет эффектов от реализации проекта рассчитывается исходя из разницы между текущей ситуацией в сфере благополучия детей</a:t>
            </a:r>
            <a:r>
              <a:rPr lang="en-US" sz="1000" i="1" dirty="0">
                <a:solidFill>
                  <a:srgbClr val="2F454F"/>
                </a:solidFill>
                <a:latin typeface="Tahoma" panose="020B0604030504040204" pitchFamily="34" charset="0"/>
                <a:ea typeface="Tahoma" panose="020B0604030504040204" pitchFamily="34" charset="0"/>
                <a:cs typeface="Tahoma" panose="020B0604030504040204" pitchFamily="34" charset="0"/>
              </a:rPr>
              <a:t> </a:t>
            </a:r>
            <a:r>
              <a:rPr lang="ru-RU" sz="1000" i="1" dirty="0">
                <a:solidFill>
                  <a:srgbClr val="2F454F"/>
                </a:solidFill>
                <a:latin typeface="Tahoma" panose="020B0604030504040204" pitchFamily="34" charset="0"/>
                <a:ea typeface="Tahoma" panose="020B0604030504040204" pitchFamily="34" charset="0"/>
                <a:cs typeface="Tahoma" panose="020B0604030504040204" pitchFamily="34" charset="0"/>
              </a:rPr>
              <a:t>в субъекте РФ и ситуацией по итогам реализации проекта </a:t>
            </a:r>
            <a:r>
              <a:rPr lang="en-US" sz="1000" i="1" dirty="0">
                <a:solidFill>
                  <a:srgbClr val="2F454F"/>
                </a:solidFill>
                <a:latin typeface="Tahoma" panose="020B0604030504040204" pitchFamily="34" charset="0"/>
                <a:ea typeface="Tahoma" panose="020B0604030504040204" pitchFamily="34" charset="0"/>
                <a:cs typeface="Tahoma" panose="020B0604030504040204" pitchFamily="34" charset="0"/>
              </a:rPr>
              <a:t>SIB</a:t>
            </a:r>
            <a:endParaRPr lang="ru-RU" sz="1000" i="1" dirty="0">
              <a:solidFill>
                <a:srgbClr val="2F454F"/>
              </a:solidFill>
              <a:latin typeface="Tahoma" panose="020B0604030504040204" pitchFamily="34" charset="0"/>
              <a:ea typeface="Tahoma" panose="020B0604030504040204" pitchFamily="34" charset="0"/>
              <a:cs typeface="Tahoma" panose="020B0604030504040204" pitchFamily="34" charset="0"/>
            </a:endParaRPr>
          </a:p>
          <a:p>
            <a:r>
              <a:rPr lang="ru-RU" sz="1000" b="1" dirty="0">
                <a:solidFill>
                  <a:srgbClr val="20B2AA"/>
                </a:solidFill>
                <a:latin typeface="Tahoma" panose="020B0604030504040204" pitchFamily="34" charset="0"/>
                <a:ea typeface="Tahoma" panose="020B0604030504040204" pitchFamily="34" charset="0"/>
                <a:cs typeface="Tahoma" panose="020B0604030504040204" pitchFamily="34" charset="0"/>
              </a:rPr>
              <a:t>**</a:t>
            </a:r>
            <a:r>
              <a:rPr lang="ru-RU" sz="1000" i="1" dirty="0">
                <a:solidFill>
                  <a:srgbClr val="2F454F"/>
                </a:solidFill>
                <a:latin typeface="Tahoma" panose="020B0604030504040204" pitchFamily="34" charset="0"/>
                <a:ea typeface="Tahoma" panose="020B0604030504040204" pitchFamily="34" charset="0"/>
                <a:cs typeface="Tahoma" panose="020B0604030504040204" pitchFamily="34" charset="0"/>
              </a:rPr>
              <a:t>В результате реализации проекта </a:t>
            </a:r>
            <a:r>
              <a:rPr lang="en-US" sz="1000" i="1" dirty="0">
                <a:solidFill>
                  <a:srgbClr val="2F454F"/>
                </a:solidFill>
                <a:latin typeface="Tahoma" panose="020B0604030504040204" pitchFamily="34" charset="0"/>
                <a:ea typeface="Tahoma" panose="020B0604030504040204" pitchFamily="34" charset="0"/>
                <a:cs typeface="Tahoma" panose="020B0604030504040204" pitchFamily="34" charset="0"/>
              </a:rPr>
              <a:t>SIB</a:t>
            </a:r>
            <a:r>
              <a:rPr lang="ru-RU" sz="1000" i="1" dirty="0">
                <a:solidFill>
                  <a:srgbClr val="2F454F"/>
                </a:solidFill>
                <a:latin typeface="Tahoma" panose="020B0604030504040204" pitchFamily="34" charset="0"/>
                <a:ea typeface="Tahoma" panose="020B0604030504040204" pitchFamily="34" charset="0"/>
                <a:cs typeface="Tahoma" panose="020B0604030504040204" pitchFamily="34" charset="0"/>
              </a:rPr>
              <a:t> изменится соотношение бенефициаров по группам риска (годовое количество бенефициаров по группам: низкая -  </a:t>
            </a:r>
            <a:r>
              <a:rPr lang="ru-RU" sz="1050" b="1" i="1" dirty="0">
                <a:solidFill>
                  <a:srgbClr val="20B2AA"/>
                </a:solidFill>
                <a:latin typeface="Tahoma" panose="020B0604030504040204" pitchFamily="34" charset="0"/>
                <a:ea typeface="Tahoma" panose="020B0604030504040204" pitchFamily="34" charset="0"/>
                <a:cs typeface="Tahoma" panose="020B0604030504040204" pitchFamily="34" charset="0"/>
              </a:rPr>
              <a:t>546</a:t>
            </a:r>
            <a:r>
              <a:rPr lang="ru-RU" sz="1000" i="1" dirty="0">
                <a:solidFill>
                  <a:srgbClr val="2F454F"/>
                </a:solidFill>
                <a:latin typeface="Tahoma" panose="020B0604030504040204" pitchFamily="34" charset="0"/>
                <a:ea typeface="Tahoma" panose="020B0604030504040204" pitchFamily="34" charset="0"/>
                <a:cs typeface="Tahoma" panose="020B0604030504040204" pitchFamily="34" charset="0"/>
              </a:rPr>
              <a:t>; средняя - </a:t>
            </a:r>
            <a:r>
              <a:rPr lang="ru-RU" sz="1050" b="1" i="1" dirty="0">
                <a:solidFill>
                  <a:srgbClr val="20B2AA"/>
                </a:solidFill>
                <a:latin typeface="Tahoma" panose="020B0604030504040204" pitchFamily="34" charset="0"/>
                <a:ea typeface="Tahoma" panose="020B0604030504040204" pitchFamily="34" charset="0"/>
                <a:cs typeface="Tahoma" panose="020B0604030504040204" pitchFamily="34" charset="0"/>
              </a:rPr>
              <a:t>283</a:t>
            </a:r>
            <a:r>
              <a:rPr lang="ru-RU" sz="1000" i="1" dirty="0">
                <a:solidFill>
                  <a:srgbClr val="2F454F"/>
                </a:solidFill>
                <a:latin typeface="Tahoma" panose="020B0604030504040204" pitchFamily="34" charset="0"/>
                <a:ea typeface="Tahoma" panose="020B0604030504040204" pitchFamily="34" charset="0"/>
                <a:cs typeface="Tahoma" panose="020B0604030504040204" pitchFamily="34" charset="0"/>
              </a:rPr>
              <a:t>; высокая - </a:t>
            </a:r>
            <a:r>
              <a:rPr lang="en-US" sz="1050" b="1" i="1" dirty="0">
                <a:solidFill>
                  <a:srgbClr val="20B2AA"/>
                </a:solidFill>
                <a:latin typeface="Tahoma" panose="020B0604030504040204" pitchFamily="34" charset="0"/>
                <a:ea typeface="Tahoma" panose="020B0604030504040204" pitchFamily="34" charset="0"/>
                <a:cs typeface="Tahoma" panose="020B0604030504040204" pitchFamily="34" charset="0"/>
              </a:rPr>
              <a:t>86</a:t>
            </a:r>
            <a:r>
              <a:rPr lang="ru-RU" sz="1000" i="1" dirty="0">
                <a:solidFill>
                  <a:srgbClr val="2F454F"/>
                </a:solidFill>
                <a:latin typeface="Tahoma" panose="020B0604030504040204" pitchFamily="34" charset="0"/>
                <a:ea typeface="Tahoma" panose="020B0604030504040204" pitchFamily="34" charset="0"/>
                <a:cs typeface="Tahoma" panose="020B0604030504040204" pitchFamily="34" charset="0"/>
              </a:rPr>
              <a:t>)</a:t>
            </a:r>
          </a:p>
        </p:txBody>
      </p:sp>
      <p:sp>
        <p:nvSpPr>
          <p:cNvPr id="61" name="Прямоугольник 60"/>
          <p:cNvSpPr/>
          <p:nvPr/>
        </p:nvSpPr>
        <p:spPr>
          <a:xfrm rot="16200000">
            <a:off x="-51632" y="3567290"/>
            <a:ext cx="1967396" cy="523220"/>
          </a:xfrm>
          <a:prstGeom prst="rect">
            <a:avLst/>
          </a:prstGeom>
        </p:spPr>
        <p:txBody>
          <a:bodyPr wrap="square">
            <a:spAutoFit/>
          </a:bodyPr>
          <a:lstStyle/>
          <a:p>
            <a:pPr algn="ctr"/>
            <a:r>
              <a:rPr lang="ru-RU" sz="1400" b="1" dirty="0">
                <a:solidFill>
                  <a:schemeClr val="bg1"/>
                </a:solidFill>
                <a:latin typeface=" Tahoma Bold"/>
              </a:rPr>
              <a:t>Количество</a:t>
            </a:r>
          </a:p>
          <a:p>
            <a:pPr algn="ctr"/>
            <a:r>
              <a:rPr lang="ru-RU" sz="1400" b="1" dirty="0">
                <a:solidFill>
                  <a:schemeClr val="bg1"/>
                </a:solidFill>
                <a:latin typeface=" Tahoma Bold"/>
              </a:rPr>
              <a:t>бенефициаров</a:t>
            </a:r>
          </a:p>
        </p:txBody>
      </p:sp>
      <p:sp>
        <p:nvSpPr>
          <p:cNvPr id="62" name="Прямоугольник 61"/>
          <p:cNvSpPr/>
          <p:nvPr/>
        </p:nvSpPr>
        <p:spPr>
          <a:xfrm>
            <a:off x="223673" y="4966262"/>
            <a:ext cx="11968327" cy="307777"/>
          </a:xfrm>
          <a:prstGeom prst="rect">
            <a:avLst/>
          </a:prstGeom>
          <a:solidFill>
            <a:srgbClr val="20B2AA"/>
          </a:solidFill>
        </p:spPr>
        <p:txBody>
          <a:bodyPr wrap="square">
            <a:spAutoFit/>
          </a:bodyPr>
          <a:lstStyle/>
          <a:p>
            <a:pPr>
              <a:spcAft>
                <a:spcPts val="600"/>
              </a:spcAft>
            </a:pPr>
            <a:r>
              <a:rPr lang="ru-RU" sz="1400" b="1" dirty="0">
                <a:solidFill>
                  <a:schemeClr val="bg1"/>
                </a:solidFill>
                <a:latin typeface="Tahoma" panose="020B0604030504040204" pitchFamily="34" charset="0"/>
                <a:ea typeface="Tahoma" panose="020B0604030504040204" pitchFamily="34" charset="0"/>
                <a:cs typeface="Tahoma" panose="020B0604030504040204" pitchFamily="34" charset="0"/>
              </a:rPr>
              <a:t>В результате реализации проекта будут достигнуты следующие эффекты, за счет которых субъект РФ получит экономию:</a:t>
            </a:r>
          </a:p>
        </p:txBody>
      </p:sp>
      <p:sp>
        <p:nvSpPr>
          <p:cNvPr id="8" name="Прямоугольник 7"/>
          <p:cNvSpPr/>
          <p:nvPr/>
        </p:nvSpPr>
        <p:spPr>
          <a:xfrm>
            <a:off x="9320918" y="5283142"/>
            <a:ext cx="2702387" cy="1361911"/>
          </a:xfrm>
          <a:prstGeom prst="rect">
            <a:avLst/>
          </a:prstGeom>
        </p:spPr>
        <p:txBody>
          <a:bodyPr wrap="square">
            <a:spAutoFit/>
          </a:bodyPr>
          <a:lstStyle/>
          <a:p>
            <a:pPr>
              <a:lnSpc>
                <a:spcPts val="1800"/>
              </a:lnSpc>
            </a:pPr>
            <a:r>
              <a:rPr lang="ru-RU" dirty="0">
                <a:solidFill>
                  <a:srgbClr val="7596A7"/>
                </a:solidFill>
                <a:latin typeface=" Tahoma Bold"/>
              </a:rPr>
              <a:t>Количество семей достигших самодостаточности</a:t>
            </a:r>
          </a:p>
          <a:p>
            <a:pPr>
              <a:lnSpc>
                <a:spcPts val="3000"/>
              </a:lnSpc>
            </a:pPr>
            <a:r>
              <a:rPr lang="ru-RU" sz="2400" b="1" dirty="0">
                <a:solidFill>
                  <a:srgbClr val="20B2AA"/>
                </a:solidFill>
                <a:latin typeface=" Tahoma Bold"/>
              </a:rPr>
              <a:t>не менее </a:t>
            </a:r>
            <a:r>
              <a:rPr lang="ru-RU" sz="2600" b="1" dirty="0">
                <a:solidFill>
                  <a:srgbClr val="20B2AA"/>
                </a:solidFill>
                <a:latin typeface=" Tahoma Bold"/>
              </a:rPr>
              <a:t>60%</a:t>
            </a:r>
            <a:r>
              <a:rPr lang="ru-RU" dirty="0">
                <a:solidFill>
                  <a:srgbClr val="20B2AA"/>
                </a:solidFill>
                <a:latin typeface=" Tahoma Bold"/>
              </a:rPr>
              <a:t>***</a:t>
            </a:r>
          </a:p>
          <a:p>
            <a:pPr>
              <a:lnSpc>
                <a:spcPts val="1500"/>
              </a:lnSpc>
            </a:pPr>
            <a:r>
              <a:rPr lang="ru-RU" sz="1400" dirty="0">
                <a:solidFill>
                  <a:srgbClr val="20B2AA"/>
                </a:solidFill>
                <a:latin typeface=" Tahoma Bold"/>
              </a:rPr>
              <a:t>                              (68,4%)</a:t>
            </a:r>
          </a:p>
        </p:txBody>
      </p:sp>
      <p:sp>
        <p:nvSpPr>
          <p:cNvPr id="63" name="Овал 62"/>
          <p:cNvSpPr/>
          <p:nvPr/>
        </p:nvSpPr>
        <p:spPr>
          <a:xfrm>
            <a:off x="8739244" y="5429925"/>
            <a:ext cx="288000" cy="288000"/>
          </a:xfrm>
          <a:prstGeom prst="ellipse">
            <a:avLst/>
          </a:prstGeom>
          <a:solidFill>
            <a:srgbClr val="20B2AA"/>
          </a:solidFill>
          <a:ln w="34925" cmpd="dbl">
            <a:solidFill>
              <a:srgbClr val="556973"/>
            </a:solidFill>
          </a:ln>
          <a:effectLst>
            <a:outerShdw blurRad="101600" sx="105000" sy="105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lnSpc>
                <a:spcPct val="90000"/>
              </a:lnSpc>
            </a:pPr>
            <a:endParaRPr lang="ru-RU" sz="1200" b="1" dirty="0">
              <a:solidFill>
                <a:prstClr val="white"/>
              </a:solidFill>
              <a:latin typeface=" Tahoma Bold"/>
            </a:endParaRPr>
          </a:p>
        </p:txBody>
      </p:sp>
      <p:sp>
        <p:nvSpPr>
          <p:cNvPr id="64" name="Овал 63"/>
          <p:cNvSpPr/>
          <p:nvPr/>
        </p:nvSpPr>
        <p:spPr>
          <a:xfrm>
            <a:off x="382176" y="5429925"/>
            <a:ext cx="288000" cy="288000"/>
          </a:xfrm>
          <a:prstGeom prst="ellipse">
            <a:avLst/>
          </a:prstGeom>
          <a:solidFill>
            <a:srgbClr val="20B2AA"/>
          </a:solidFill>
          <a:ln w="34925" cmpd="dbl">
            <a:solidFill>
              <a:srgbClr val="556973"/>
            </a:solidFill>
          </a:ln>
          <a:effectLst>
            <a:outerShdw blurRad="101600" sx="105000" sy="105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lnSpc>
                <a:spcPct val="90000"/>
              </a:lnSpc>
            </a:pPr>
            <a:endParaRPr lang="ru-RU" sz="1200" b="1" dirty="0">
              <a:solidFill>
                <a:prstClr val="white"/>
              </a:solidFill>
              <a:latin typeface=" Tahoma Bold"/>
            </a:endParaRPr>
          </a:p>
        </p:txBody>
      </p:sp>
      <p:sp>
        <p:nvSpPr>
          <p:cNvPr id="65" name="Овал 64"/>
          <p:cNvSpPr/>
          <p:nvPr/>
        </p:nvSpPr>
        <p:spPr>
          <a:xfrm>
            <a:off x="4162682" y="5429925"/>
            <a:ext cx="288000" cy="288000"/>
          </a:xfrm>
          <a:prstGeom prst="ellipse">
            <a:avLst/>
          </a:prstGeom>
          <a:solidFill>
            <a:srgbClr val="20B2AA"/>
          </a:solidFill>
          <a:ln w="34925" cmpd="dbl">
            <a:solidFill>
              <a:srgbClr val="556973"/>
            </a:solidFill>
          </a:ln>
          <a:effectLst>
            <a:outerShdw blurRad="101600" sx="105000" sy="105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lnSpc>
                <a:spcPct val="90000"/>
              </a:lnSpc>
            </a:pPr>
            <a:endParaRPr lang="ru-RU" sz="1200" b="1" dirty="0">
              <a:solidFill>
                <a:prstClr val="white"/>
              </a:solidFill>
              <a:latin typeface=" Tahoma Bold"/>
            </a:endParaRPr>
          </a:p>
        </p:txBody>
      </p:sp>
      <p:sp>
        <p:nvSpPr>
          <p:cNvPr id="25" name="TextBox 24"/>
          <p:cNvSpPr txBox="1"/>
          <p:nvPr/>
        </p:nvSpPr>
        <p:spPr>
          <a:xfrm>
            <a:off x="341657" y="6431335"/>
            <a:ext cx="8397587" cy="246221"/>
          </a:xfrm>
          <a:prstGeom prst="rect">
            <a:avLst/>
          </a:prstGeom>
          <a:noFill/>
        </p:spPr>
        <p:txBody>
          <a:bodyPr wrap="square" lIns="0" rtlCol="0">
            <a:spAutoFit/>
          </a:bodyPr>
          <a:lstStyle/>
          <a:p>
            <a:r>
              <a:rPr lang="ru-RU" sz="1000" b="1" dirty="0">
                <a:solidFill>
                  <a:srgbClr val="20B2AA"/>
                </a:solidFill>
                <a:latin typeface="Tahoma" panose="020B0604030504040204" pitchFamily="34" charset="0"/>
                <a:ea typeface="Tahoma" panose="020B0604030504040204" pitchFamily="34" charset="0"/>
                <a:cs typeface="Tahoma" panose="020B0604030504040204" pitchFamily="34" charset="0"/>
              </a:rPr>
              <a:t>*** </a:t>
            </a:r>
            <a:r>
              <a:rPr lang="ru-RU" sz="1000" i="1" dirty="0">
                <a:solidFill>
                  <a:srgbClr val="2F454F"/>
                </a:solidFill>
                <a:latin typeface="Tahoma" panose="020B0604030504040204" pitchFamily="34" charset="0"/>
                <a:ea typeface="Tahoma" panose="020B0604030504040204" pitchFamily="34" charset="0"/>
                <a:cs typeface="Tahoma" panose="020B0604030504040204" pitchFamily="34" charset="0"/>
              </a:rPr>
              <a:t>Семьи бенефициаров из </a:t>
            </a:r>
            <a:r>
              <a:rPr lang="ru-RU" sz="1000" b="1" i="1" dirty="0">
                <a:solidFill>
                  <a:srgbClr val="00B050"/>
                </a:solidFill>
                <a:latin typeface="Tahoma" panose="020B0604030504040204" pitchFamily="34" charset="0"/>
                <a:ea typeface="Tahoma" panose="020B0604030504040204" pitchFamily="34" charset="0"/>
                <a:cs typeface="Tahoma" panose="020B0604030504040204" pitchFamily="34" charset="0"/>
              </a:rPr>
              <a:t>низкой</a:t>
            </a:r>
            <a:r>
              <a:rPr lang="ru-RU" sz="1000" i="1" dirty="0">
                <a:solidFill>
                  <a:srgbClr val="2F454F"/>
                </a:solidFill>
                <a:latin typeface="Tahoma" panose="020B0604030504040204" pitchFamily="34" charset="0"/>
                <a:ea typeface="Tahoma" panose="020B0604030504040204" pitchFamily="34" charset="0"/>
                <a:cs typeface="Tahoma" panose="020B0604030504040204" pitchFamily="34" charset="0"/>
              </a:rPr>
              <a:t> и </a:t>
            </a:r>
            <a:r>
              <a:rPr lang="ru-RU" sz="1000" b="1" i="1" dirty="0">
                <a:solidFill>
                  <a:srgbClr val="FFC000"/>
                </a:solidFill>
                <a:latin typeface="Tahoma" panose="020B0604030504040204" pitchFamily="34" charset="0"/>
                <a:ea typeface="Tahoma" panose="020B0604030504040204" pitchFamily="34" charset="0"/>
                <a:cs typeface="Tahoma" panose="020B0604030504040204" pitchFamily="34" charset="0"/>
              </a:rPr>
              <a:t>средней</a:t>
            </a:r>
            <a:r>
              <a:rPr lang="ru-RU" sz="1000" i="1" dirty="0">
                <a:solidFill>
                  <a:srgbClr val="2F454F"/>
                </a:solidFill>
                <a:latin typeface="Tahoma" panose="020B0604030504040204" pitchFamily="34" charset="0"/>
                <a:ea typeface="Tahoma" panose="020B0604030504040204" pitchFamily="34" charset="0"/>
                <a:cs typeface="Tahoma" panose="020B0604030504040204" pitchFamily="34" charset="0"/>
              </a:rPr>
              <a:t> групп риска, которым не требуется господдержка/сопровождение</a:t>
            </a:r>
          </a:p>
        </p:txBody>
      </p:sp>
      <p:sp>
        <p:nvSpPr>
          <p:cNvPr id="26" name="Rechteck 25">
            <a:extLst>
              <a:ext uri="{FF2B5EF4-FFF2-40B4-BE49-F238E27FC236}">
                <a16:creationId xmlns:a16="http://schemas.microsoft.com/office/drawing/2014/main" id="{CBE4137A-851A-408E-9851-3A6F984E1AD7}"/>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27" name="Rechteck 26">
            <a:extLst>
              <a:ext uri="{FF2B5EF4-FFF2-40B4-BE49-F238E27FC236}">
                <a16:creationId xmlns:a16="http://schemas.microsoft.com/office/drawing/2014/main" id="{0F99DCA5-186B-4F8F-947B-C29B82619C6E}"/>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Tree>
    <p:extLst>
      <p:ext uri="{BB962C8B-B14F-4D97-AF65-F5344CB8AC3E}">
        <p14:creationId xmlns:p14="http://schemas.microsoft.com/office/powerpoint/2010/main" val="200074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140414" y="0"/>
            <a:ext cx="6096000" cy="6857107"/>
          </a:xfrm>
          <a:prstGeom prst="rect">
            <a:avLst/>
          </a:prstGeom>
          <a:solidFill>
            <a:schemeClr val="accent1"/>
          </a:solidFill>
          <a:ln>
            <a:noFill/>
          </a:ln>
        </p:spPr>
        <p:txBody>
          <a:bodyPr vert="horz" wrap="square" lIns="45714" tIns="22857" rIns="45714" bIns="22857" numCol="1" anchor="t" anchorCtr="0" compatLnSpc="1">
            <a:noAutofit/>
          </a:bodyPr>
          <a:lstStyle/>
          <a:p>
            <a:r>
              <a:rPr lang="ru-RU" sz="900" dirty="0">
                <a:latin typeface="Calibri Light "/>
              </a:rPr>
              <a:t>	</a:t>
            </a:r>
            <a:endParaRPr lang="de-DE" sz="900" dirty="0">
              <a:latin typeface="Calibri Light "/>
            </a:endParaRPr>
          </a:p>
        </p:txBody>
      </p:sp>
      <p:sp>
        <p:nvSpPr>
          <p:cNvPr id="22" name="Text Placeholder 21"/>
          <p:cNvSpPr>
            <a:spLocks noGrp="1"/>
          </p:cNvSpPr>
          <p:nvPr>
            <p:ph type="body" sz="quarter" idx="18"/>
          </p:nvPr>
        </p:nvSpPr>
        <p:spPr>
          <a:xfrm>
            <a:off x="1044189" y="953881"/>
            <a:ext cx="3945739" cy="662854"/>
          </a:xfrm>
        </p:spPr>
        <p:txBody>
          <a:bodyPr/>
          <a:lstStyle/>
          <a:p>
            <a:r>
              <a:rPr lang="ru-RU" dirty="0">
                <a:solidFill>
                  <a:schemeClr val="tx1"/>
                </a:solidFill>
                <a:latin typeface="Calibri Light "/>
                <a:cs typeface="times" panose="02020603050405020304" pitchFamily="18" charset="0"/>
              </a:rPr>
              <a:t>Что такое ГЧП?</a:t>
            </a:r>
            <a:endParaRPr lang="en-US" dirty="0">
              <a:solidFill>
                <a:schemeClr val="tx1"/>
              </a:solidFill>
              <a:latin typeface="Calibri Light "/>
              <a:cs typeface="times" panose="02020603050405020304" pitchFamily="18" charset="0"/>
            </a:endParaRPr>
          </a:p>
        </p:txBody>
      </p:sp>
      <p:sp>
        <p:nvSpPr>
          <p:cNvPr id="23" name="Text Placeholder 22"/>
          <p:cNvSpPr>
            <a:spLocks noGrp="1"/>
          </p:cNvSpPr>
          <p:nvPr>
            <p:ph type="body" sz="quarter" idx="19"/>
          </p:nvPr>
        </p:nvSpPr>
        <p:spPr>
          <a:xfrm>
            <a:off x="6142165" y="931082"/>
            <a:ext cx="1941131" cy="1479609"/>
          </a:xfrm>
        </p:spPr>
        <p:txBody>
          <a:bodyPr>
            <a:noAutofit/>
          </a:bodyPr>
          <a:lstStyle/>
          <a:p>
            <a:pPr>
              <a:lnSpc>
                <a:spcPct val="100000"/>
              </a:lnSpc>
            </a:pPr>
            <a:r>
              <a:rPr lang="ru-RU" sz="2000" b="1" dirty="0">
                <a:latin typeface="Calibri Light "/>
                <a:cs typeface="times" panose="02020603050405020304" pitchFamily="18" charset="0"/>
              </a:rPr>
              <a:t>Примеры гос.активов </a:t>
            </a:r>
            <a:r>
              <a:rPr lang="ru-RU" sz="1600" b="1" i="1" dirty="0">
                <a:latin typeface="Calibri Light "/>
                <a:cs typeface="times" panose="02020603050405020304" pitchFamily="18" charset="0"/>
              </a:rPr>
              <a:t>(недвижимость)</a:t>
            </a:r>
            <a:endParaRPr lang="ru-RU" sz="2000" b="1" dirty="0">
              <a:latin typeface="Calibri Light "/>
              <a:cs typeface="times" panose="02020603050405020304" pitchFamily="18" charset="0"/>
            </a:endParaRPr>
          </a:p>
        </p:txBody>
      </p:sp>
      <p:sp>
        <p:nvSpPr>
          <p:cNvPr id="26" name="Text Placeholder 25"/>
          <p:cNvSpPr>
            <a:spLocks noGrp="1"/>
          </p:cNvSpPr>
          <p:nvPr>
            <p:ph type="body" sz="quarter" idx="20"/>
          </p:nvPr>
        </p:nvSpPr>
        <p:spPr>
          <a:xfrm>
            <a:off x="6142165" y="4127863"/>
            <a:ext cx="1656361" cy="1419284"/>
          </a:xfrm>
        </p:spPr>
        <p:txBody>
          <a:bodyPr>
            <a:noAutofit/>
          </a:bodyPr>
          <a:lstStyle/>
          <a:p>
            <a:pPr>
              <a:lnSpc>
                <a:spcPct val="100000"/>
              </a:lnSpc>
            </a:pPr>
            <a:r>
              <a:rPr lang="ru-RU" sz="2000" b="1" dirty="0">
                <a:latin typeface="Calibri Light "/>
                <a:cs typeface="times" panose="02020603050405020304" pitchFamily="18" charset="0"/>
              </a:rPr>
              <a:t>Примеры гос.услуг </a:t>
            </a:r>
          </a:p>
        </p:txBody>
      </p:sp>
      <p:sp>
        <p:nvSpPr>
          <p:cNvPr id="8" name="Rechteck 7">
            <a:extLst>
              <a:ext uri="{FF2B5EF4-FFF2-40B4-BE49-F238E27FC236}">
                <a16:creationId xmlns:a16="http://schemas.microsoft.com/office/drawing/2014/main" id="{347700AC-796B-402C-8520-1402FF22898D}"/>
              </a:ext>
            </a:extLst>
          </p:cNvPr>
          <p:cNvSpPr/>
          <p:nvPr/>
        </p:nvSpPr>
        <p:spPr>
          <a:xfrm>
            <a:off x="64009" y="1900569"/>
            <a:ext cx="5923134" cy="2862322"/>
          </a:xfrm>
          <a:prstGeom prst="rect">
            <a:avLst/>
          </a:prstGeom>
        </p:spPr>
        <p:txBody>
          <a:bodyPr wrap="square">
            <a:spAutoFit/>
          </a:bodyPr>
          <a:lstStyle/>
          <a:p>
            <a:pPr algn="ctr"/>
            <a:r>
              <a:rPr lang="ru-RU" sz="2000" dirty="0">
                <a:latin typeface="+mj-lt"/>
                <a:cs typeface="times" panose="02020603050405020304" pitchFamily="18" charset="0"/>
              </a:rPr>
              <a:t>«</a:t>
            </a:r>
            <a:r>
              <a:rPr lang="ru-RU" sz="2000" b="1" dirty="0">
                <a:latin typeface="+mj-lt"/>
                <a:cs typeface="times" panose="02020603050405020304" pitchFamily="18" charset="0"/>
              </a:rPr>
              <a:t>Долгосрочный</a:t>
            </a:r>
            <a:r>
              <a:rPr lang="ru-RU" sz="2000" dirty="0">
                <a:latin typeface="+mj-lt"/>
                <a:cs typeface="times" panose="02020603050405020304" pitchFamily="18" charset="0"/>
              </a:rPr>
              <a:t> договор между государственным и частным партнером о </a:t>
            </a:r>
            <a:r>
              <a:rPr lang="ru-RU" sz="2000" b="1" dirty="0">
                <a:latin typeface="+mj-lt"/>
                <a:cs typeface="times" panose="02020603050405020304" pitchFamily="18" charset="0"/>
              </a:rPr>
              <a:t>строительстве, </a:t>
            </a:r>
            <a:r>
              <a:rPr lang="ru-RU" sz="2000" dirty="0">
                <a:latin typeface="+mj-lt"/>
                <a:cs typeface="times" panose="02020603050405020304" pitchFamily="18" charset="0"/>
              </a:rPr>
              <a:t>реконструкции или модернизации или </a:t>
            </a:r>
            <a:r>
              <a:rPr lang="ru-RU" sz="2000" b="1" dirty="0">
                <a:latin typeface="+mj-lt"/>
                <a:cs typeface="times" panose="02020603050405020304" pitchFamily="18" charset="0"/>
              </a:rPr>
              <a:t>управлении государственным активом</a:t>
            </a:r>
            <a:r>
              <a:rPr lang="ru-RU" sz="2000" dirty="0">
                <a:latin typeface="+mj-lt"/>
                <a:cs typeface="times" panose="02020603050405020304" pitchFamily="18" charset="0"/>
              </a:rPr>
              <a:t> или </a:t>
            </a:r>
            <a:r>
              <a:rPr lang="ru-RU" sz="2000" b="1" dirty="0">
                <a:latin typeface="+mj-lt"/>
                <a:cs typeface="times" panose="02020603050405020304" pitchFamily="18" charset="0"/>
              </a:rPr>
              <a:t>услугой</a:t>
            </a:r>
            <a:r>
              <a:rPr lang="ru-RU" sz="2000" dirty="0">
                <a:latin typeface="+mj-lt"/>
                <a:cs typeface="times" panose="02020603050405020304" pitchFamily="18" charset="0"/>
              </a:rPr>
              <a:t>, по которому </a:t>
            </a:r>
            <a:r>
              <a:rPr lang="ru-RU" sz="2000" b="1" dirty="0">
                <a:latin typeface="+mj-lt"/>
                <a:cs typeface="times" panose="02020603050405020304" pitchFamily="18" charset="0"/>
              </a:rPr>
              <a:t>частному партнеру передается</a:t>
            </a:r>
            <a:r>
              <a:rPr lang="ru-RU" sz="2000" dirty="0">
                <a:latin typeface="+mj-lt"/>
                <a:cs typeface="times" panose="02020603050405020304" pitchFamily="18" charset="0"/>
              </a:rPr>
              <a:t> </a:t>
            </a:r>
            <a:r>
              <a:rPr lang="ru-RU" sz="2000" b="1" dirty="0">
                <a:latin typeface="+mj-lt"/>
                <a:cs typeface="times" panose="02020603050405020304" pitchFamily="18" charset="0"/>
              </a:rPr>
              <a:t>значительный риск</a:t>
            </a:r>
            <a:r>
              <a:rPr lang="ru-RU" sz="2000" dirty="0">
                <a:latin typeface="+mj-lt"/>
                <a:cs typeface="times" panose="02020603050405020304" pitchFamily="18" charset="0"/>
              </a:rPr>
              <a:t> и управленческую ответственность в течение срока действия договора, а его </a:t>
            </a:r>
            <a:r>
              <a:rPr lang="ru-RU" sz="2000" b="1" dirty="0">
                <a:latin typeface="+mj-lt"/>
                <a:cs typeface="times" panose="02020603050405020304" pitchFamily="18" charset="0"/>
              </a:rPr>
              <a:t>вознаграждение </a:t>
            </a:r>
            <a:r>
              <a:rPr lang="ru-RU" sz="2000" dirty="0">
                <a:latin typeface="+mj-lt"/>
                <a:cs typeface="times" panose="02020603050405020304" pitchFamily="18" charset="0"/>
              </a:rPr>
              <a:t>в значительной степени </a:t>
            </a:r>
            <a:r>
              <a:rPr lang="ru-RU" sz="2000" b="1" dirty="0">
                <a:latin typeface="+mj-lt"/>
                <a:cs typeface="times" panose="02020603050405020304" pitchFamily="18" charset="0"/>
              </a:rPr>
              <a:t>зависит от операционной эффективности</a:t>
            </a:r>
            <a:r>
              <a:rPr lang="ru-RU" sz="2000" dirty="0">
                <a:latin typeface="+mj-lt"/>
                <a:cs typeface="times" panose="02020603050405020304" pitchFamily="18" charset="0"/>
              </a:rPr>
              <a:t> и/или </a:t>
            </a:r>
            <a:r>
              <a:rPr lang="ru-RU" sz="2000" b="1" dirty="0">
                <a:latin typeface="+mj-lt"/>
                <a:cs typeface="times" panose="02020603050405020304" pitchFamily="18" charset="0"/>
              </a:rPr>
              <a:t>спроса</a:t>
            </a:r>
            <a:r>
              <a:rPr lang="ru-RU" sz="2000" dirty="0">
                <a:latin typeface="+mj-lt"/>
                <a:cs typeface="times" panose="02020603050405020304" pitchFamily="18" charset="0"/>
              </a:rPr>
              <a:t> </a:t>
            </a:r>
            <a:r>
              <a:rPr lang="ru-RU" sz="2000" b="1" dirty="0">
                <a:latin typeface="+mj-lt"/>
                <a:cs typeface="times" panose="02020603050405020304" pitchFamily="18" charset="0"/>
              </a:rPr>
              <a:t>или использования актива или услуги</a:t>
            </a:r>
            <a:r>
              <a:rPr lang="ru-RU" sz="2000" dirty="0">
                <a:latin typeface="+mj-lt"/>
                <a:cs typeface="times" panose="02020603050405020304" pitchFamily="18" charset="0"/>
              </a:rPr>
              <a:t>»</a:t>
            </a:r>
            <a:endParaRPr lang="en-US" sz="2000" dirty="0">
              <a:latin typeface="+mj-lt"/>
              <a:cs typeface="times" panose="02020603050405020304" pitchFamily="18" charset="0"/>
            </a:endParaRPr>
          </a:p>
        </p:txBody>
      </p:sp>
      <p:sp>
        <p:nvSpPr>
          <p:cNvPr id="10" name="Rechteck 9">
            <a:extLst>
              <a:ext uri="{FF2B5EF4-FFF2-40B4-BE49-F238E27FC236}">
                <a16:creationId xmlns:a16="http://schemas.microsoft.com/office/drawing/2014/main" id="{637B0E58-1438-421E-9332-ECA93C5247E9}"/>
              </a:ext>
            </a:extLst>
          </p:cNvPr>
          <p:cNvSpPr/>
          <p:nvPr/>
        </p:nvSpPr>
        <p:spPr>
          <a:xfrm>
            <a:off x="8151224" y="642301"/>
            <a:ext cx="3931919" cy="2246769"/>
          </a:xfrm>
          <a:prstGeom prst="rect">
            <a:avLst/>
          </a:prstGeom>
          <a:solidFill>
            <a:schemeClr val="bg1"/>
          </a:solidFill>
        </p:spPr>
        <p:txBody>
          <a:bodyPr wrap="square">
            <a:spAutoFit/>
          </a:bodyPr>
          <a:lstStyle/>
          <a:p>
            <a:pPr marL="285693" indent="-285693">
              <a:buFont typeface="Arial" panose="020B0604020202020204" pitchFamily="34" charset="0"/>
              <a:buChar char="•"/>
            </a:pPr>
            <a:r>
              <a:rPr lang="ru-RU" sz="2000" dirty="0">
                <a:latin typeface="Calibri Light "/>
                <a:cs typeface="times" panose="02020603050405020304" pitchFamily="18" charset="0"/>
              </a:rPr>
              <a:t>Железные дороги</a:t>
            </a:r>
          </a:p>
          <a:p>
            <a:pPr marL="285693" indent="-285693">
              <a:buFont typeface="Arial" panose="020B0604020202020204" pitchFamily="34" charset="0"/>
              <a:buChar char="•"/>
            </a:pPr>
            <a:r>
              <a:rPr lang="ru-RU" sz="2000" dirty="0">
                <a:latin typeface="Calibri Light "/>
                <a:cs typeface="times" panose="02020603050405020304" pitchFamily="18" charset="0"/>
              </a:rPr>
              <a:t>Тюрьмы </a:t>
            </a:r>
          </a:p>
          <a:p>
            <a:pPr marL="285693" indent="-285693">
              <a:buFont typeface="Arial" panose="020B0604020202020204" pitchFamily="34" charset="0"/>
              <a:buChar char="•"/>
            </a:pPr>
            <a:r>
              <a:rPr lang="ru-RU" sz="2000" dirty="0">
                <a:latin typeface="Calibri Light "/>
                <a:cs typeface="times" panose="02020603050405020304" pitchFamily="18" charset="0"/>
              </a:rPr>
              <a:t>Школы	</a:t>
            </a:r>
          </a:p>
          <a:p>
            <a:pPr marL="285693" indent="-285693">
              <a:buFont typeface="Arial" panose="020B0604020202020204" pitchFamily="34" charset="0"/>
              <a:buChar char="•"/>
            </a:pPr>
            <a:r>
              <a:rPr lang="ru-RU" sz="2000" dirty="0">
                <a:latin typeface="Calibri Light "/>
                <a:cs typeface="times" panose="02020603050405020304" pitchFamily="18" charset="0"/>
              </a:rPr>
              <a:t>Больницы</a:t>
            </a:r>
          </a:p>
          <a:p>
            <a:pPr marL="285693" indent="-285693">
              <a:buFont typeface="Arial" panose="020B0604020202020204" pitchFamily="34" charset="0"/>
              <a:buChar char="•"/>
            </a:pPr>
            <a:r>
              <a:rPr lang="ru-RU" sz="2000" dirty="0">
                <a:latin typeface="Calibri Light "/>
                <a:cs typeface="times" panose="02020603050405020304" pitchFamily="18" charset="0"/>
              </a:rPr>
              <a:t>Автомобильные магистрали</a:t>
            </a:r>
          </a:p>
          <a:p>
            <a:pPr marL="285693" indent="-285693">
              <a:buFont typeface="Arial" panose="020B0604020202020204" pitchFamily="34" charset="0"/>
              <a:buChar char="•"/>
            </a:pPr>
            <a:r>
              <a:rPr lang="ru-RU" sz="2000" dirty="0">
                <a:latin typeface="Calibri Light "/>
                <a:cs typeface="times" panose="02020603050405020304" pitchFamily="18" charset="0"/>
              </a:rPr>
              <a:t>Социальные учреждения</a:t>
            </a:r>
          </a:p>
          <a:p>
            <a:pPr marL="285693" indent="-285693">
              <a:buFont typeface="Arial" panose="020B0604020202020204" pitchFamily="34" charset="0"/>
              <a:buChar char="•"/>
            </a:pPr>
            <a:r>
              <a:rPr lang="en-GB" sz="2000" dirty="0">
                <a:latin typeface="Calibri Light "/>
                <a:cs typeface="times" panose="02020603050405020304" pitchFamily="18" charset="0"/>
              </a:rPr>
              <a:t>IT </a:t>
            </a:r>
            <a:r>
              <a:rPr lang="ru-RU" sz="2000" dirty="0">
                <a:latin typeface="Calibri Light "/>
                <a:cs typeface="times" panose="02020603050405020304" pitchFamily="18" charset="0"/>
              </a:rPr>
              <a:t>инфраструктура	</a:t>
            </a:r>
            <a:endParaRPr lang="de-DE" sz="2000" dirty="0">
              <a:latin typeface="Calibri Light "/>
              <a:cs typeface="times" panose="02020603050405020304" pitchFamily="18" charset="0"/>
            </a:endParaRPr>
          </a:p>
        </p:txBody>
      </p:sp>
      <p:sp>
        <p:nvSpPr>
          <p:cNvPr id="11" name="Rechteck 10">
            <a:extLst>
              <a:ext uri="{FF2B5EF4-FFF2-40B4-BE49-F238E27FC236}">
                <a16:creationId xmlns:a16="http://schemas.microsoft.com/office/drawing/2014/main" id="{9981FAA5-0044-4298-96F5-663E6C5013EC}"/>
              </a:ext>
            </a:extLst>
          </p:cNvPr>
          <p:cNvSpPr/>
          <p:nvPr/>
        </p:nvSpPr>
        <p:spPr>
          <a:xfrm>
            <a:off x="8151223" y="3485618"/>
            <a:ext cx="3931920" cy="2862322"/>
          </a:xfrm>
          <a:prstGeom prst="rect">
            <a:avLst/>
          </a:prstGeom>
          <a:solidFill>
            <a:schemeClr val="bg1"/>
          </a:solidFill>
        </p:spPr>
        <p:txBody>
          <a:bodyPr wrap="square">
            <a:spAutoFit/>
          </a:bodyPr>
          <a:lstStyle/>
          <a:p>
            <a:pPr marL="285693" indent="-285693">
              <a:buFont typeface="Arial" panose="020B0604020202020204" pitchFamily="34" charset="0"/>
              <a:buChar char="•"/>
            </a:pPr>
            <a:r>
              <a:rPr lang="ru-RU" sz="2000" dirty="0">
                <a:latin typeface="Calibri Light "/>
                <a:cs typeface="times" panose="02020603050405020304" pitchFamily="18" charset="0"/>
              </a:rPr>
              <a:t>Образовательные услуги</a:t>
            </a:r>
          </a:p>
          <a:p>
            <a:pPr marL="285693" indent="-285693">
              <a:buFont typeface="Arial" panose="020B0604020202020204" pitchFamily="34" charset="0"/>
              <a:buChar char="•"/>
            </a:pPr>
            <a:r>
              <a:rPr lang="ru-RU" sz="2000" dirty="0">
                <a:latin typeface="Calibri Light "/>
                <a:cs typeface="times" panose="02020603050405020304" pitchFamily="18" charset="0"/>
              </a:rPr>
              <a:t>Социальные услуги населению</a:t>
            </a:r>
          </a:p>
          <a:p>
            <a:pPr marL="285693" indent="-285693">
              <a:buFont typeface="Arial" panose="020B0604020202020204" pitchFamily="34" charset="0"/>
              <a:buChar char="•"/>
            </a:pPr>
            <a:r>
              <a:rPr lang="ru-RU" sz="2000" dirty="0">
                <a:latin typeface="Calibri Light "/>
                <a:cs typeface="times" panose="02020603050405020304" pitchFamily="18" charset="0"/>
              </a:rPr>
              <a:t>Система очистки воды</a:t>
            </a:r>
          </a:p>
          <a:p>
            <a:pPr marL="285693" indent="-285693">
              <a:buFont typeface="Arial" panose="020B0604020202020204" pitchFamily="34" charset="0"/>
              <a:buChar char="•"/>
            </a:pPr>
            <a:r>
              <a:rPr lang="ru-RU" sz="2000" dirty="0">
                <a:latin typeface="Calibri Light "/>
                <a:cs typeface="times" panose="02020603050405020304" pitchFamily="18" charset="0"/>
              </a:rPr>
              <a:t>Медицинские услуги</a:t>
            </a:r>
          </a:p>
          <a:p>
            <a:pPr marL="285693" indent="-285693">
              <a:buFont typeface="Arial" panose="020B0604020202020204" pitchFamily="34" charset="0"/>
              <a:buChar char="•"/>
            </a:pPr>
            <a:r>
              <a:rPr lang="ru-RU" sz="2000" dirty="0">
                <a:latin typeface="Calibri Light "/>
                <a:cs typeface="times" panose="02020603050405020304" pitchFamily="18" charset="0"/>
              </a:rPr>
              <a:t>Тех.обслужтвание зданий и оборудования</a:t>
            </a:r>
          </a:p>
          <a:p>
            <a:pPr marL="285693" indent="-285693">
              <a:buFont typeface="Arial" panose="020B0604020202020204" pitchFamily="34" charset="0"/>
              <a:buChar char="•"/>
            </a:pPr>
            <a:r>
              <a:rPr lang="ru-RU" sz="2000" dirty="0">
                <a:latin typeface="Calibri Light "/>
                <a:cs typeface="times" panose="02020603050405020304" pitchFamily="18" charset="0"/>
              </a:rPr>
              <a:t>Объекты информационных технологий</a:t>
            </a:r>
            <a:endParaRPr lang="de-DE" sz="2000" dirty="0">
              <a:latin typeface="Calibri Light "/>
              <a:cs typeface="times" panose="02020603050405020304" pitchFamily="18" charset="0"/>
            </a:endParaRPr>
          </a:p>
        </p:txBody>
      </p:sp>
      <p:cxnSp>
        <p:nvCxnSpPr>
          <p:cNvPr id="9" name="Gerader Verbinder 8">
            <a:extLst>
              <a:ext uri="{FF2B5EF4-FFF2-40B4-BE49-F238E27FC236}">
                <a16:creationId xmlns:a16="http://schemas.microsoft.com/office/drawing/2014/main" id="{D7E52E21-EC88-47A4-91E6-BDB24FC682CE}"/>
              </a:ext>
            </a:extLst>
          </p:cNvPr>
          <p:cNvCxnSpPr>
            <a:cxnSpLocks/>
          </p:cNvCxnSpPr>
          <p:nvPr/>
        </p:nvCxnSpPr>
        <p:spPr>
          <a:xfrm flipH="1">
            <a:off x="495740" y="1639534"/>
            <a:ext cx="5131968"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Gerader Verbinder 11">
            <a:extLst>
              <a:ext uri="{FF2B5EF4-FFF2-40B4-BE49-F238E27FC236}">
                <a16:creationId xmlns:a16="http://schemas.microsoft.com/office/drawing/2014/main" id="{5B3959D3-8683-4554-BD45-60ED33F2A095}"/>
              </a:ext>
            </a:extLst>
          </p:cNvPr>
          <p:cNvCxnSpPr>
            <a:cxnSpLocks/>
          </p:cNvCxnSpPr>
          <p:nvPr/>
        </p:nvCxnSpPr>
        <p:spPr>
          <a:xfrm flipH="1">
            <a:off x="451075" y="931082"/>
            <a:ext cx="5131968"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627A03-8FA6-4988-B57E-CD6AC11A5B4F}"/>
              </a:ext>
            </a:extLst>
          </p:cNvPr>
          <p:cNvSpPr>
            <a:spLocks noGrp="1"/>
          </p:cNvSpPr>
          <p:nvPr>
            <p:ph type="title"/>
          </p:nvPr>
        </p:nvSpPr>
        <p:spPr>
          <a:xfrm>
            <a:off x="927297" y="329868"/>
            <a:ext cx="8403516" cy="587602"/>
          </a:xfrm>
        </p:spPr>
        <p:txBody>
          <a:bodyPr>
            <a:normAutofit/>
          </a:bodyPr>
          <a:lstStyle/>
          <a:p>
            <a:r>
              <a:rPr lang="ru-RU" sz="2400" dirty="0"/>
              <a:t>РЕЗУЛЬТАТЫ РЕАЛИЗАЦИИ ПРОЕКТА </a:t>
            </a:r>
            <a:r>
              <a:rPr lang="en-US" sz="2400" dirty="0"/>
              <a:t>SIB</a:t>
            </a:r>
            <a:r>
              <a:rPr lang="ru-RU" sz="2400" dirty="0"/>
              <a:t> В ЦИФРАХ</a:t>
            </a:r>
          </a:p>
        </p:txBody>
      </p:sp>
      <p:sp>
        <p:nvSpPr>
          <p:cNvPr id="8" name="TextBox 7"/>
          <p:cNvSpPr txBox="1"/>
          <p:nvPr/>
        </p:nvSpPr>
        <p:spPr>
          <a:xfrm>
            <a:off x="8838723" y="1511316"/>
            <a:ext cx="3294009" cy="4985980"/>
          </a:xfrm>
          <a:prstGeom prst="rect">
            <a:avLst/>
          </a:prstGeom>
          <a:solidFill>
            <a:schemeClr val="bg1"/>
          </a:solidFill>
        </p:spPr>
        <p:txBody>
          <a:bodyPr wrap="square" rtlCol="0">
            <a:spAutoFit/>
          </a:bodyPr>
          <a:lstStyle/>
          <a:p>
            <a:pPr>
              <a:spcBef>
                <a:spcPts val="600"/>
              </a:spcBef>
            </a:pPr>
            <a:r>
              <a:rPr lang="ru-RU" sz="1600" b="1" dirty="0">
                <a:solidFill>
                  <a:srgbClr val="2F454F"/>
                </a:solidFill>
                <a:latin typeface="Tahoma" panose="020B0604030504040204" pitchFamily="34" charset="0"/>
                <a:ea typeface="Tahoma" panose="020B0604030504040204" pitchFamily="34" charset="0"/>
                <a:cs typeface="Tahoma" panose="020B0604030504040204" pitchFamily="34" charset="0"/>
              </a:rPr>
              <a:t>Результаты проекта </a:t>
            </a:r>
            <a:r>
              <a:rPr lang="en-US" sz="1600" b="1" dirty="0">
                <a:solidFill>
                  <a:srgbClr val="2F454F"/>
                </a:solidFill>
                <a:latin typeface="Tahoma" panose="020B0604030504040204" pitchFamily="34" charset="0"/>
                <a:ea typeface="Tahoma" panose="020B0604030504040204" pitchFamily="34" charset="0"/>
                <a:cs typeface="Tahoma" panose="020B0604030504040204" pitchFamily="34" charset="0"/>
              </a:rPr>
              <a:t>SIB:</a:t>
            </a:r>
            <a:endParaRPr lang="ru-RU" sz="1600" b="1" dirty="0">
              <a:solidFill>
                <a:srgbClr val="2F454F"/>
              </a:solidFill>
              <a:latin typeface="Tahoma" panose="020B0604030504040204" pitchFamily="34" charset="0"/>
              <a:ea typeface="Tahoma" panose="020B0604030504040204" pitchFamily="34" charset="0"/>
              <a:cs typeface="Tahoma" panose="020B0604030504040204" pitchFamily="34" charset="0"/>
            </a:endParaRPr>
          </a:p>
          <a:p>
            <a:pPr marL="171450" indent="-171450" algn="just">
              <a:spcBef>
                <a:spcPts val="1200"/>
              </a:spcBef>
              <a:buClr>
                <a:srgbClr val="20B2AA"/>
              </a:buClr>
              <a:buFont typeface="Arial" panose="020B0604020202020204" pitchFamily="34" charset="0"/>
              <a:buChar char="•"/>
            </a:pPr>
            <a:r>
              <a:rPr lang="ru-RU" sz="1200" b="1" dirty="0">
                <a:solidFill>
                  <a:srgbClr val="2F454F"/>
                </a:solidFill>
                <a:latin typeface="Tahoma" panose="020B0604030504040204" pitchFamily="34" charset="0"/>
                <a:ea typeface="Tahoma" panose="020B0604030504040204" pitchFamily="34" charset="0"/>
                <a:cs typeface="Tahoma" panose="020B0604030504040204" pitchFamily="34" charset="0"/>
              </a:rPr>
              <a:t>Затраты оператора/инвестора        </a:t>
            </a:r>
            <a:r>
              <a:rPr lang="ru-RU" sz="1200" dirty="0">
                <a:solidFill>
                  <a:srgbClr val="2F454F"/>
                </a:solidFill>
                <a:latin typeface="Tahoma" panose="020B0604030504040204" pitchFamily="34" charset="0"/>
                <a:ea typeface="Tahoma" panose="020B0604030504040204" pitchFamily="34" charset="0"/>
                <a:cs typeface="Tahoma" panose="020B0604030504040204" pitchFamily="34" charset="0"/>
              </a:rPr>
              <a:t>за 3 года реализации составят</a:t>
            </a:r>
            <a:r>
              <a:rPr lang="ru-RU" sz="1200" b="1" dirty="0">
                <a:solidFill>
                  <a:srgbClr val="2F454F"/>
                </a:solidFill>
                <a:latin typeface="Tahoma" panose="020B0604030504040204" pitchFamily="34" charset="0"/>
                <a:ea typeface="Tahoma" panose="020B0604030504040204" pitchFamily="34" charset="0"/>
                <a:cs typeface="Tahoma" panose="020B0604030504040204" pitchFamily="34" charset="0"/>
              </a:rPr>
              <a:t>              45 млн руб. </a:t>
            </a:r>
            <a:r>
              <a:rPr lang="ru-RU" sz="1200" dirty="0">
                <a:solidFill>
                  <a:srgbClr val="2F454F"/>
                </a:solidFill>
                <a:latin typeface="Tahoma" panose="020B0604030504040204" pitchFamily="34" charset="0"/>
                <a:ea typeface="Tahoma" panose="020B0604030504040204" pitchFamily="34" charset="0"/>
                <a:cs typeface="Tahoma" panose="020B0604030504040204" pitchFamily="34" charset="0"/>
              </a:rPr>
              <a:t>или 14-16 млн руб. в год;</a:t>
            </a:r>
          </a:p>
          <a:p>
            <a:pPr marL="171450" indent="-171450" algn="just">
              <a:spcBef>
                <a:spcPts val="1200"/>
              </a:spcBef>
              <a:buClr>
                <a:srgbClr val="20B2AA"/>
              </a:buClr>
              <a:buFont typeface="Arial" panose="020B0604020202020204" pitchFamily="34" charset="0"/>
              <a:buChar char="•"/>
            </a:pPr>
            <a:r>
              <a:rPr lang="ru-RU" sz="1200" b="1" dirty="0">
                <a:solidFill>
                  <a:srgbClr val="2F454F"/>
                </a:solidFill>
                <a:latin typeface="Tahoma" panose="020B0604030504040204" pitchFamily="34" charset="0"/>
                <a:ea typeface="Tahoma" panose="020B0604030504040204" pitchFamily="34" charset="0"/>
                <a:cs typeface="Tahoma" panose="020B0604030504040204" pitchFamily="34" charset="0"/>
              </a:rPr>
              <a:t>Вознаграждение инвестора/ оператора </a:t>
            </a:r>
            <a:r>
              <a:rPr lang="ru-RU" sz="1200" dirty="0">
                <a:solidFill>
                  <a:srgbClr val="2F454F"/>
                </a:solidFill>
                <a:latin typeface="Tahoma" panose="020B0604030504040204" pitchFamily="34" charset="0"/>
                <a:ea typeface="Tahoma" panose="020B0604030504040204" pitchFamily="34" charset="0"/>
                <a:cs typeface="Tahoma" panose="020B0604030504040204" pitchFamily="34" charset="0"/>
              </a:rPr>
              <a:t>(грант в форме субсидии) по итогам достижения эффектов составит   </a:t>
            </a:r>
            <a:r>
              <a:rPr lang="ru-RU" sz="1200" b="1" dirty="0">
                <a:solidFill>
                  <a:srgbClr val="2F454F"/>
                </a:solidFill>
                <a:latin typeface="Tahoma" panose="020B0604030504040204" pitchFamily="34" charset="0"/>
                <a:ea typeface="Tahoma" panose="020B0604030504040204" pitchFamily="34" charset="0"/>
                <a:cs typeface="Tahoma" panose="020B0604030504040204" pitchFamily="34" charset="0"/>
              </a:rPr>
              <a:t>56 млн руб</a:t>
            </a:r>
            <a:r>
              <a:rPr lang="ru-RU" sz="1200" dirty="0">
                <a:solidFill>
                  <a:srgbClr val="2F454F"/>
                </a:solidFill>
                <a:latin typeface="Tahoma" panose="020B0604030504040204" pitchFamily="34" charset="0"/>
                <a:ea typeface="Tahoma" panose="020B0604030504040204" pitchFamily="34" charset="0"/>
                <a:cs typeface="Tahoma" panose="020B0604030504040204" pitchFamily="34" charset="0"/>
              </a:rPr>
              <a:t>.;</a:t>
            </a:r>
          </a:p>
          <a:p>
            <a:pPr marL="171450" indent="-171450" algn="just">
              <a:spcBef>
                <a:spcPts val="1200"/>
              </a:spcBef>
              <a:buClr>
                <a:srgbClr val="20B2AA"/>
              </a:buClr>
              <a:buFont typeface="Arial" panose="020B0604020202020204" pitchFamily="34" charset="0"/>
              <a:buChar char="•"/>
            </a:pPr>
            <a:r>
              <a:rPr lang="ru-RU" sz="1200" b="1" dirty="0">
                <a:solidFill>
                  <a:srgbClr val="2F454F"/>
                </a:solidFill>
                <a:latin typeface="Tahoma" panose="020B0604030504040204" pitchFamily="34" charset="0"/>
                <a:ea typeface="Tahoma" panose="020B0604030504040204" pitchFamily="34" charset="0"/>
                <a:cs typeface="Tahoma" panose="020B0604030504040204" pitchFamily="34" charset="0"/>
              </a:rPr>
              <a:t>Вознаграждение </a:t>
            </a:r>
            <a:r>
              <a:rPr lang="ru-RU" sz="1200" dirty="0">
                <a:solidFill>
                  <a:srgbClr val="2F454F"/>
                </a:solidFill>
                <a:latin typeface="Tahoma" panose="020B0604030504040204" pitchFamily="34" charset="0"/>
                <a:ea typeface="Tahoma" panose="020B0604030504040204" pitchFamily="34" charset="0"/>
                <a:cs typeface="Tahoma" panose="020B0604030504040204" pitchFamily="34" charset="0"/>
              </a:rPr>
              <a:t>включает в себя стоимость услуг программы в рамках реализации проекта </a:t>
            </a:r>
            <a:r>
              <a:rPr lang="en-US" sz="1200" dirty="0">
                <a:solidFill>
                  <a:srgbClr val="2F454F"/>
                </a:solidFill>
                <a:latin typeface="Tahoma" panose="020B0604030504040204" pitchFamily="34" charset="0"/>
                <a:ea typeface="Tahoma" panose="020B0604030504040204" pitchFamily="34" charset="0"/>
                <a:cs typeface="Tahoma" panose="020B0604030504040204" pitchFamily="34" charset="0"/>
              </a:rPr>
              <a:t>SIB</a:t>
            </a:r>
            <a:r>
              <a:rPr lang="ru-RU" sz="1200" dirty="0">
                <a:solidFill>
                  <a:srgbClr val="2F454F"/>
                </a:solidFill>
                <a:latin typeface="Tahoma" panose="020B0604030504040204" pitchFamily="34" charset="0"/>
                <a:ea typeface="Tahoma" panose="020B0604030504040204" pitchFamily="34" charset="0"/>
                <a:cs typeface="Tahoma" panose="020B0604030504040204" pitchFamily="34" charset="0"/>
              </a:rPr>
              <a:t> и обеспечение доходности инвестора </a:t>
            </a:r>
            <a:r>
              <a:rPr lang="ru-RU" sz="1200" b="1" dirty="0">
                <a:solidFill>
                  <a:srgbClr val="2F454F"/>
                </a:solidFill>
                <a:latin typeface="Tahoma" panose="020B0604030504040204" pitchFamily="34" charset="0"/>
                <a:ea typeface="Tahoma" panose="020B0604030504040204" pitchFamily="34" charset="0"/>
                <a:cs typeface="Tahoma" panose="020B0604030504040204" pitchFamily="34" charset="0"/>
              </a:rPr>
              <a:t>в размере 11,3% годовых;</a:t>
            </a:r>
          </a:p>
          <a:p>
            <a:pPr marL="171450" indent="-171450" algn="just">
              <a:spcBef>
                <a:spcPts val="1200"/>
              </a:spcBef>
              <a:buClr>
                <a:srgbClr val="20B2AA"/>
              </a:buClr>
              <a:buFont typeface="Arial" panose="020B0604020202020204" pitchFamily="34" charset="0"/>
              <a:buChar char="•"/>
            </a:pPr>
            <a:r>
              <a:rPr lang="ru-RU" sz="1200" dirty="0">
                <a:solidFill>
                  <a:srgbClr val="2F454F"/>
                </a:solidFill>
                <a:latin typeface="Tahoma" panose="020B0604030504040204" pitchFamily="34" charset="0"/>
                <a:ea typeface="Tahoma" panose="020B0604030504040204" pitchFamily="34" charset="0"/>
                <a:cs typeface="Tahoma" panose="020B0604030504040204" pitchFamily="34" charset="0"/>
              </a:rPr>
              <a:t>Ожидаемая экономия бюджетных средств за период 2021-2024 гг. –      </a:t>
            </a:r>
            <a:r>
              <a:rPr lang="ru-RU" sz="1200" b="1" dirty="0">
                <a:solidFill>
                  <a:srgbClr val="2F454F"/>
                </a:solidFill>
                <a:latin typeface="Tahoma" panose="020B0604030504040204" pitchFamily="34" charset="0"/>
                <a:ea typeface="Tahoma" panose="020B0604030504040204" pitchFamily="34" charset="0"/>
                <a:cs typeface="Tahoma" panose="020B0604030504040204" pitchFamily="34" charset="0"/>
              </a:rPr>
              <a:t>176 млн руб.</a:t>
            </a:r>
            <a:r>
              <a:rPr lang="ru-RU" sz="1200" dirty="0">
                <a:solidFill>
                  <a:srgbClr val="2F454F"/>
                </a:solidFill>
                <a:latin typeface="Tahoma" panose="020B0604030504040204" pitchFamily="34" charset="0"/>
                <a:ea typeface="Tahoma" panose="020B0604030504040204" pitchFamily="34" charset="0"/>
                <a:cs typeface="Tahoma" panose="020B0604030504040204" pitchFamily="34" charset="0"/>
              </a:rPr>
              <a:t>, за период 2021-2033 гг. – </a:t>
            </a:r>
            <a:r>
              <a:rPr lang="ru-RU" sz="1200" b="1" dirty="0">
                <a:solidFill>
                  <a:srgbClr val="2F454F"/>
                </a:solidFill>
                <a:latin typeface="Tahoma" panose="020B0604030504040204" pitchFamily="34" charset="0"/>
                <a:ea typeface="Tahoma" panose="020B0604030504040204" pitchFamily="34" charset="0"/>
                <a:cs typeface="Tahoma" panose="020B0604030504040204" pitchFamily="34" charset="0"/>
              </a:rPr>
              <a:t>1 531 млн руб</a:t>
            </a:r>
            <a:r>
              <a:rPr lang="ru-RU" sz="1200" dirty="0">
                <a:solidFill>
                  <a:srgbClr val="2F454F"/>
                </a:solidFill>
                <a:latin typeface="Tahoma" panose="020B0604030504040204" pitchFamily="34" charset="0"/>
                <a:ea typeface="Tahoma" panose="020B0604030504040204" pitchFamily="34" charset="0"/>
                <a:cs typeface="Tahoma" panose="020B0604030504040204" pitchFamily="34" charset="0"/>
              </a:rPr>
              <a:t>.;</a:t>
            </a:r>
          </a:p>
          <a:p>
            <a:pPr marL="171450" indent="-171450" algn="just">
              <a:spcBef>
                <a:spcPts val="1200"/>
              </a:spcBef>
              <a:buClr>
                <a:srgbClr val="20B2AA"/>
              </a:buClr>
              <a:buFont typeface="Arial" panose="020B0604020202020204" pitchFamily="34" charset="0"/>
              <a:buChar char="•"/>
            </a:pPr>
            <a:r>
              <a:rPr lang="ru-RU" sz="1200" dirty="0">
                <a:solidFill>
                  <a:srgbClr val="2F454F"/>
                </a:solidFill>
                <a:latin typeface="Tahoma" panose="020B0604030504040204" pitchFamily="34" charset="0"/>
                <a:ea typeface="Tahoma" panose="020B0604030504040204" pitchFamily="34" charset="0"/>
                <a:cs typeface="Tahoma" panose="020B0604030504040204" pitchFamily="34" charset="0"/>
              </a:rPr>
              <a:t>Чистая ожидаемая экономия бюджетных средств (за минусом гранта инвестору/оператору) за период 2021-2024 гг. – </a:t>
            </a:r>
            <a:r>
              <a:rPr lang="ru-RU" sz="1200" b="1" dirty="0">
                <a:solidFill>
                  <a:srgbClr val="2F454F"/>
                </a:solidFill>
                <a:latin typeface="Tahoma" panose="020B0604030504040204" pitchFamily="34" charset="0"/>
                <a:ea typeface="Tahoma" panose="020B0604030504040204" pitchFamily="34" charset="0"/>
                <a:cs typeface="Tahoma" panose="020B0604030504040204" pitchFamily="34" charset="0"/>
              </a:rPr>
              <a:t>119 млн руб.</a:t>
            </a:r>
            <a:r>
              <a:rPr lang="ru-RU" sz="1200" dirty="0">
                <a:solidFill>
                  <a:srgbClr val="2F454F"/>
                </a:solidFill>
                <a:latin typeface="Tahoma" panose="020B0604030504040204" pitchFamily="34" charset="0"/>
                <a:ea typeface="Tahoma" panose="020B0604030504040204" pitchFamily="34" charset="0"/>
                <a:cs typeface="Tahoma" panose="020B0604030504040204" pitchFamily="34" charset="0"/>
              </a:rPr>
              <a:t>, за период 2021-2033 гг. – </a:t>
            </a:r>
            <a:r>
              <a:rPr lang="ru-RU" sz="1200" b="1" dirty="0">
                <a:solidFill>
                  <a:srgbClr val="2F454F"/>
                </a:solidFill>
                <a:latin typeface="Tahoma" panose="020B0604030504040204" pitchFamily="34" charset="0"/>
                <a:ea typeface="Tahoma" panose="020B0604030504040204" pitchFamily="34" charset="0"/>
                <a:cs typeface="Tahoma" panose="020B0604030504040204" pitchFamily="34" charset="0"/>
              </a:rPr>
              <a:t>1 458 млн руб.</a:t>
            </a:r>
            <a:endParaRPr lang="ru-RU" sz="1200" dirty="0">
              <a:solidFill>
                <a:srgbClr val="2F454F"/>
              </a:solidFill>
              <a:latin typeface="Tahoma" panose="020B0604030504040204" pitchFamily="34" charset="0"/>
              <a:ea typeface="Tahoma" panose="020B0604030504040204" pitchFamily="34" charset="0"/>
              <a:cs typeface="Tahoma" panose="020B0604030504040204" pitchFamily="34" charset="0"/>
            </a:endParaRPr>
          </a:p>
        </p:txBody>
      </p:sp>
      <p:sp>
        <p:nvSpPr>
          <p:cNvPr id="3" name="Правая фигурная скобка 2"/>
          <p:cNvSpPr/>
          <p:nvPr/>
        </p:nvSpPr>
        <p:spPr>
          <a:xfrm rot="16200000">
            <a:off x="6901225" y="1089723"/>
            <a:ext cx="179028" cy="786580"/>
          </a:xfrm>
          <a:prstGeom prst="rightBrace">
            <a:avLst>
              <a:gd name="adj1" fmla="val 8333"/>
              <a:gd name="adj2" fmla="val 50284"/>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 name="Прямоугольник 4"/>
          <p:cNvSpPr/>
          <p:nvPr/>
        </p:nvSpPr>
        <p:spPr>
          <a:xfrm>
            <a:off x="4887915" y="834866"/>
            <a:ext cx="1491588" cy="430887"/>
          </a:xfrm>
          <a:prstGeom prst="rect">
            <a:avLst/>
          </a:prstGeom>
        </p:spPr>
        <p:txBody>
          <a:bodyPr wrap="square">
            <a:spAutoFit/>
          </a:bodyPr>
          <a:lstStyle/>
          <a:p>
            <a:pPr algn="ctr" fontAlgn="b"/>
            <a:r>
              <a:rPr lang="ru-RU" sz="1100" b="1" dirty="0">
                <a:solidFill>
                  <a:srgbClr val="20B2AA"/>
                </a:solidFill>
                <a:latin typeface="Tahoma" panose="020B0604030504040204" pitchFamily="34" charset="0"/>
                <a:ea typeface="Tahoma" panose="020B0604030504040204" pitchFamily="34" charset="0"/>
                <a:cs typeface="Tahoma" panose="020B0604030504040204" pitchFamily="34" charset="0"/>
              </a:rPr>
              <a:t>Срок реализации проекта </a:t>
            </a:r>
            <a:r>
              <a:rPr lang="en-US" sz="1100" b="1" dirty="0">
                <a:solidFill>
                  <a:srgbClr val="20B2AA"/>
                </a:solidFill>
                <a:latin typeface="Tahoma" panose="020B0604030504040204" pitchFamily="34" charset="0"/>
                <a:ea typeface="Tahoma" panose="020B0604030504040204" pitchFamily="34" charset="0"/>
                <a:cs typeface="Tahoma" panose="020B0604030504040204" pitchFamily="34" charset="0"/>
              </a:rPr>
              <a:t>SIB</a:t>
            </a:r>
            <a:endParaRPr lang="ru-RU" sz="1100" b="1" dirty="0">
              <a:solidFill>
                <a:srgbClr val="20B2AA"/>
              </a:solidFill>
              <a:latin typeface="Tahoma" panose="020B0604030504040204" pitchFamily="34" charset="0"/>
              <a:ea typeface="Tahoma" panose="020B0604030504040204" pitchFamily="34" charset="0"/>
              <a:cs typeface="Tahoma" panose="020B0604030504040204" pitchFamily="34" charset="0"/>
            </a:endParaRPr>
          </a:p>
        </p:txBody>
      </p:sp>
      <p:sp>
        <p:nvSpPr>
          <p:cNvPr id="13" name="Правая фигурная скобка 12"/>
          <p:cNvSpPr/>
          <p:nvPr/>
        </p:nvSpPr>
        <p:spPr>
          <a:xfrm rot="16200000">
            <a:off x="5504566" y="462167"/>
            <a:ext cx="149579" cy="2031815"/>
          </a:xfrm>
          <a:prstGeom prst="rightBrace">
            <a:avLst>
              <a:gd name="adj1" fmla="val 8333"/>
              <a:gd name="adj2" fmla="val 49702"/>
            </a:avLst>
          </a:prstGeom>
          <a:noFill/>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 name="Прямоугольник 5"/>
          <p:cNvSpPr/>
          <p:nvPr/>
        </p:nvSpPr>
        <p:spPr>
          <a:xfrm>
            <a:off x="6382225" y="763698"/>
            <a:ext cx="1365596" cy="600164"/>
          </a:xfrm>
          <a:prstGeom prst="rect">
            <a:avLst/>
          </a:prstGeom>
        </p:spPr>
        <p:txBody>
          <a:bodyPr wrap="square">
            <a:spAutoFit/>
          </a:bodyPr>
          <a:lstStyle/>
          <a:p>
            <a:pPr algn="ctr" fontAlgn="b"/>
            <a:r>
              <a:rPr lang="ru-RU" sz="1100" b="1" dirty="0">
                <a:solidFill>
                  <a:srgbClr val="20B2AA"/>
                </a:solidFill>
                <a:latin typeface="Tahoma" panose="020B0604030504040204" pitchFamily="34" charset="0"/>
                <a:ea typeface="Tahoma" panose="020B0604030504040204" pitchFamily="34" charset="0"/>
                <a:cs typeface="Tahoma" panose="020B0604030504040204" pitchFamily="34" charset="0"/>
              </a:rPr>
              <a:t>Оценка эффекта от проекта</a:t>
            </a:r>
          </a:p>
        </p:txBody>
      </p:sp>
      <p:cxnSp>
        <p:nvCxnSpPr>
          <p:cNvPr id="7" name="Прямая соединительная линия 6"/>
          <p:cNvCxnSpPr/>
          <p:nvPr/>
        </p:nvCxnSpPr>
        <p:spPr>
          <a:xfrm>
            <a:off x="6596354" y="962458"/>
            <a:ext cx="0" cy="648000"/>
          </a:xfrm>
          <a:prstGeom prst="line">
            <a:avLst/>
          </a:prstGeom>
          <a:ln w="9525">
            <a:solidFill>
              <a:srgbClr val="20B2AA"/>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4" name="Таблица 3"/>
          <p:cNvGraphicFramePr>
            <a:graphicFrameLocks noGrp="1"/>
          </p:cNvGraphicFramePr>
          <p:nvPr/>
        </p:nvGraphicFramePr>
        <p:xfrm>
          <a:off x="324465" y="1573158"/>
          <a:ext cx="8494318" cy="4768788"/>
        </p:xfrm>
        <a:graphic>
          <a:graphicData uri="http://schemas.openxmlformats.org/drawingml/2006/table">
            <a:tbl>
              <a:tblPr/>
              <a:tblGrid>
                <a:gridCol w="4267200">
                  <a:extLst>
                    <a:ext uri="{9D8B030D-6E8A-4147-A177-3AD203B41FA5}">
                      <a16:colId xmlns:a16="http://schemas.microsoft.com/office/drawing/2014/main" val="3144906146"/>
                    </a:ext>
                  </a:extLst>
                </a:gridCol>
                <a:gridCol w="621157">
                  <a:extLst>
                    <a:ext uri="{9D8B030D-6E8A-4147-A177-3AD203B41FA5}">
                      <a16:colId xmlns:a16="http://schemas.microsoft.com/office/drawing/2014/main" val="2883502116"/>
                    </a:ext>
                  </a:extLst>
                </a:gridCol>
                <a:gridCol w="725862">
                  <a:extLst>
                    <a:ext uri="{9D8B030D-6E8A-4147-A177-3AD203B41FA5}">
                      <a16:colId xmlns:a16="http://schemas.microsoft.com/office/drawing/2014/main" val="1218594136"/>
                    </a:ext>
                  </a:extLst>
                </a:gridCol>
                <a:gridCol w="668593">
                  <a:extLst>
                    <a:ext uri="{9D8B030D-6E8A-4147-A177-3AD203B41FA5}">
                      <a16:colId xmlns:a16="http://schemas.microsoft.com/office/drawing/2014/main" val="2181058661"/>
                    </a:ext>
                  </a:extLst>
                </a:gridCol>
                <a:gridCol w="766917">
                  <a:extLst>
                    <a:ext uri="{9D8B030D-6E8A-4147-A177-3AD203B41FA5}">
                      <a16:colId xmlns:a16="http://schemas.microsoft.com/office/drawing/2014/main" val="2012635952"/>
                    </a:ext>
                  </a:extLst>
                </a:gridCol>
                <a:gridCol w="678425">
                  <a:extLst>
                    <a:ext uri="{9D8B030D-6E8A-4147-A177-3AD203B41FA5}">
                      <a16:colId xmlns:a16="http://schemas.microsoft.com/office/drawing/2014/main" val="2511090477"/>
                    </a:ext>
                  </a:extLst>
                </a:gridCol>
                <a:gridCol w="766164">
                  <a:extLst>
                    <a:ext uri="{9D8B030D-6E8A-4147-A177-3AD203B41FA5}">
                      <a16:colId xmlns:a16="http://schemas.microsoft.com/office/drawing/2014/main" val="2435351186"/>
                    </a:ext>
                  </a:extLst>
                </a:gridCol>
              </a:tblGrid>
              <a:tr h="147879">
                <a:tc>
                  <a:txBody>
                    <a:bodyPr/>
                    <a:lstStyle/>
                    <a:p>
                      <a:pPr algn="ctr" fontAlgn="ctr"/>
                      <a:r>
                        <a:rPr lang="ru-RU" sz="1000" b="1" i="0" u="none" strike="noStrike" dirty="0">
                          <a:solidFill>
                            <a:schemeClr val="bg1"/>
                          </a:solidFill>
                          <a:effectLst/>
                          <a:latin typeface=" Tahoma Bold"/>
                        </a:rPr>
                        <a:t>Показатель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tc>
                  <a:txBody>
                    <a:bodyPr/>
                    <a:lstStyle/>
                    <a:p>
                      <a:pPr algn="ctr" fontAlgn="ctr"/>
                      <a:r>
                        <a:rPr lang="ru-RU" sz="1000" b="1" i="0" u="none" strike="noStrike" dirty="0">
                          <a:solidFill>
                            <a:schemeClr val="bg1"/>
                          </a:solidFill>
                          <a:effectLst/>
                          <a:latin typeface=" Tahoma Bold"/>
                        </a:rPr>
                        <a:t>2021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tc>
                  <a:txBody>
                    <a:bodyPr/>
                    <a:lstStyle/>
                    <a:p>
                      <a:pPr algn="ctr" fontAlgn="ctr"/>
                      <a:r>
                        <a:rPr lang="ru-RU" sz="1000" b="1" i="0" u="none" strike="noStrike" dirty="0">
                          <a:solidFill>
                            <a:schemeClr val="bg1"/>
                          </a:solidFill>
                          <a:effectLst/>
                          <a:latin typeface=" Tahoma Bold"/>
                        </a:rPr>
                        <a:t>2022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tc>
                  <a:txBody>
                    <a:bodyPr/>
                    <a:lstStyle/>
                    <a:p>
                      <a:pPr algn="ctr" fontAlgn="ctr"/>
                      <a:r>
                        <a:rPr lang="ru-RU" sz="1000" b="1" i="0" u="none" strike="noStrike" dirty="0">
                          <a:solidFill>
                            <a:schemeClr val="bg1"/>
                          </a:solidFill>
                          <a:effectLst/>
                          <a:latin typeface=" Tahoma Bold"/>
                        </a:rPr>
                        <a:t>2023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tc>
                  <a:txBody>
                    <a:bodyPr/>
                    <a:lstStyle/>
                    <a:p>
                      <a:pPr algn="ctr" fontAlgn="ctr"/>
                      <a:r>
                        <a:rPr lang="ru-RU" sz="1000" b="1" i="0" u="none" strike="noStrike" dirty="0">
                          <a:solidFill>
                            <a:schemeClr val="bg1"/>
                          </a:solidFill>
                          <a:effectLst/>
                          <a:latin typeface=" Tahoma Bold"/>
                        </a:rPr>
                        <a:t>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tc>
                  <a:txBody>
                    <a:bodyPr/>
                    <a:lstStyle/>
                    <a:p>
                      <a:pPr algn="ctr" fontAlgn="ctr"/>
                      <a:r>
                        <a:rPr lang="ru-RU" sz="1000" b="1" i="0" u="none" strike="noStrike" dirty="0">
                          <a:solidFill>
                            <a:schemeClr val="bg1"/>
                          </a:solidFill>
                          <a:effectLst/>
                          <a:latin typeface=" Tahoma Bold"/>
                        </a:rPr>
                        <a:t>2021-2024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tc>
                  <a:txBody>
                    <a:bodyPr/>
                    <a:lstStyle/>
                    <a:p>
                      <a:pPr algn="ctr" fontAlgn="ctr"/>
                      <a:r>
                        <a:rPr lang="ru-RU" sz="1000" b="1" i="0" u="none" strike="noStrike" dirty="0">
                          <a:solidFill>
                            <a:schemeClr val="bg1"/>
                          </a:solidFill>
                          <a:effectLst/>
                          <a:latin typeface=" Tahoma Bold"/>
                        </a:rPr>
                        <a:t>2021-2033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extLst>
                  <a:ext uri="{0D108BD9-81ED-4DB2-BD59-A6C34878D82A}">
                    <a16:rowId xmlns:a16="http://schemas.microsoft.com/office/drawing/2014/main" val="624445358"/>
                  </a:ext>
                </a:extLst>
              </a:tr>
              <a:tr h="313392">
                <a:tc>
                  <a:txBody>
                    <a:bodyPr/>
                    <a:lstStyle/>
                    <a:p>
                      <a:pPr algn="l" fontAlgn="ctr"/>
                      <a:r>
                        <a:rPr lang="ru-RU" sz="900" b="0" i="0" u="none" strike="noStrike" dirty="0">
                          <a:solidFill>
                            <a:srgbClr val="000000"/>
                          </a:solidFill>
                          <a:effectLst/>
                          <a:latin typeface=" Tahoma Bold"/>
                        </a:rPr>
                        <a:t>Стоимость сопровождения 1 получателя </a:t>
                      </a:r>
                      <a:r>
                        <a:rPr lang="ru-RU" sz="900" b="0" i="0" u="none" strike="noStrike" dirty="0" err="1">
                          <a:solidFill>
                            <a:srgbClr val="000000"/>
                          </a:solidFill>
                          <a:effectLst/>
                          <a:latin typeface=" Tahoma Bold"/>
                        </a:rPr>
                        <a:t>соц.услуг</a:t>
                      </a:r>
                      <a:r>
                        <a:rPr lang="ru-RU" sz="900" b="0" i="0" u="none" strike="noStrike" dirty="0">
                          <a:solidFill>
                            <a:srgbClr val="000000"/>
                          </a:solidFill>
                          <a:effectLst/>
                          <a:latin typeface=" Tahoma Bold"/>
                        </a:rPr>
                        <a:t> центрами социальной помощи семье и детям, тыс. руб. в год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0" i="0" u="none" strike="noStrike" dirty="0">
                          <a:solidFill>
                            <a:srgbClr val="000000"/>
                          </a:solidFill>
                          <a:effectLst/>
                          <a:latin typeface=" Tahoma Bold"/>
                        </a:rPr>
                        <a:t>25,7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0" i="0" u="none" strike="noStrike" dirty="0">
                          <a:solidFill>
                            <a:srgbClr val="000000"/>
                          </a:solidFill>
                          <a:effectLst/>
                          <a:latin typeface=" Tahoma Bold"/>
                        </a:rPr>
                        <a:t>26,8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0" i="0" u="none" strike="noStrike" dirty="0">
                          <a:solidFill>
                            <a:srgbClr val="000000"/>
                          </a:solidFill>
                          <a:effectLst/>
                          <a:latin typeface=" Tahoma Bold"/>
                        </a:rPr>
                        <a:t>27,8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0" i="0" u="none" strike="noStrike" dirty="0">
                          <a:solidFill>
                            <a:srgbClr val="000000"/>
                          </a:solidFill>
                          <a:effectLst/>
                          <a:latin typeface=" Tahoma Bold"/>
                        </a:rPr>
                        <a:t>29,0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1050" b="0" i="0" u="none" strike="noStrike" dirty="0">
                          <a:solidFill>
                            <a:schemeClr val="bg1"/>
                          </a:solidFill>
                          <a:effectLst/>
                          <a:latin typeface=" Tahoma Bold"/>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tc>
                  <a:txBody>
                    <a:bodyPr/>
                    <a:lstStyle/>
                    <a:p>
                      <a:pPr algn="ctr" fontAlgn="ctr"/>
                      <a:r>
                        <a:rPr lang="ru-RU" sz="1050" b="0" i="0" u="none" strike="noStrike" dirty="0">
                          <a:solidFill>
                            <a:schemeClr val="bg1"/>
                          </a:solidFill>
                          <a:effectLst/>
                          <a:latin typeface=" Tahoma Bold"/>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extLst>
                  <a:ext uri="{0D108BD9-81ED-4DB2-BD59-A6C34878D82A}">
                    <a16:rowId xmlns:a16="http://schemas.microsoft.com/office/drawing/2014/main" val="923068790"/>
                  </a:ext>
                </a:extLst>
              </a:tr>
              <a:tr h="266182">
                <a:tc>
                  <a:txBody>
                    <a:bodyPr/>
                    <a:lstStyle/>
                    <a:p>
                      <a:pPr algn="l" fontAlgn="ctr"/>
                      <a:r>
                        <a:rPr lang="ru-RU" sz="900" b="1" i="0" u="none" strike="noStrike" dirty="0">
                          <a:solidFill>
                            <a:srgbClr val="000000"/>
                          </a:solidFill>
                          <a:effectLst/>
                          <a:latin typeface=" Tahoma Bold"/>
                        </a:rPr>
                        <a:t>Количество человек, для которых возникает положительный эффект после </a:t>
                      </a:r>
                      <a:r>
                        <a:rPr lang="ru-RU" sz="900" b="1" i="0" u="none" strike="noStrike" dirty="0" err="1">
                          <a:solidFill>
                            <a:srgbClr val="000000"/>
                          </a:solidFill>
                          <a:effectLst/>
                          <a:latin typeface=" Tahoma Bold"/>
                        </a:rPr>
                        <a:t>SIBa</a:t>
                      </a:r>
                      <a:r>
                        <a:rPr lang="ru-RU" sz="900" b="1" i="0" u="none" strike="noStrike" dirty="0">
                          <a:solidFill>
                            <a:srgbClr val="000000"/>
                          </a:solidFill>
                          <a:effectLst/>
                          <a:latin typeface=" Tahoma Bold"/>
                        </a:rPr>
                        <a:t>,</a:t>
                      </a:r>
                      <a:r>
                        <a:rPr lang="ru-RU" sz="900" b="1" i="0" u="none" strike="noStrike" baseline="0" dirty="0">
                          <a:solidFill>
                            <a:srgbClr val="000000"/>
                          </a:solidFill>
                          <a:effectLst/>
                          <a:latin typeface=" Tahoma Bold"/>
                        </a:rPr>
                        <a:t> </a:t>
                      </a:r>
                      <a:r>
                        <a:rPr lang="ru-RU" sz="900" b="1" i="0" u="none" strike="noStrike" dirty="0">
                          <a:solidFill>
                            <a:srgbClr val="000000"/>
                          </a:solidFill>
                          <a:effectLst/>
                          <a:latin typeface=" Tahoma Bold"/>
                        </a:rPr>
                        <a:t>по группе риска:</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1" i="0" u="none" strike="noStrike" dirty="0">
                          <a:solidFill>
                            <a:srgbClr val="000000"/>
                          </a:solidFill>
                          <a:effectLst/>
                          <a:latin typeface=" Tahoma Bold"/>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1" i="0" u="none" strike="noStrike" dirty="0">
                          <a:solidFill>
                            <a:srgbClr val="000000"/>
                          </a:solidFill>
                          <a:effectLst/>
                          <a:latin typeface=" Tahoma Bold"/>
                        </a:rPr>
                        <a:t>1</a:t>
                      </a:r>
                      <a:r>
                        <a:rPr lang="en-US" sz="900" b="1" i="0" u="none" strike="noStrike" dirty="0">
                          <a:solidFill>
                            <a:srgbClr val="000000"/>
                          </a:solidFill>
                          <a:effectLst/>
                          <a:latin typeface=" Tahoma Bold"/>
                        </a:rPr>
                        <a:t>18</a:t>
                      </a:r>
                      <a:endParaRPr lang="ru-RU" sz="900" b="1" i="0" u="none" strike="noStrike" dirty="0">
                        <a:solidFill>
                          <a:srgbClr val="000000"/>
                        </a:solidFill>
                        <a:effectLst/>
                        <a:latin typeface=" Tahoma Bold"/>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1" i="0" u="none" strike="noStrike" dirty="0">
                          <a:solidFill>
                            <a:srgbClr val="000000"/>
                          </a:solidFill>
                          <a:effectLst/>
                          <a:latin typeface=" Tahoma Bold"/>
                        </a:rPr>
                        <a:t>1</a:t>
                      </a:r>
                      <a:r>
                        <a:rPr lang="en-US" sz="900" b="1" i="0" u="none" strike="noStrike" dirty="0">
                          <a:solidFill>
                            <a:srgbClr val="000000"/>
                          </a:solidFill>
                          <a:effectLst/>
                          <a:latin typeface=" Tahoma Bold"/>
                        </a:rPr>
                        <a:t>1</a:t>
                      </a:r>
                      <a:r>
                        <a:rPr lang="ru-RU" sz="900" b="1" i="0" u="none" strike="noStrike" dirty="0">
                          <a:solidFill>
                            <a:srgbClr val="000000"/>
                          </a:solidFill>
                          <a:effectLst/>
                          <a:latin typeface=" Tahoma Bold"/>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1" i="0" u="none" strike="noStrike" dirty="0">
                          <a:solidFill>
                            <a:srgbClr val="000000"/>
                          </a:solidFill>
                          <a:effectLst/>
                          <a:latin typeface=" Tahoma Bold"/>
                        </a:rPr>
                        <a:t>253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1100" b="0" i="0" u="none" strike="noStrike" dirty="0">
                          <a:solidFill>
                            <a:schemeClr val="bg1"/>
                          </a:solidFill>
                          <a:effectLst/>
                          <a:latin typeface=" Tahoma Bold"/>
                        </a:rPr>
                        <a:t> -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tc>
                  <a:txBody>
                    <a:bodyPr/>
                    <a:lstStyle/>
                    <a:p>
                      <a:pPr algn="ctr" fontAlgn="ctr"/>
                      <a:r>
                        <a:rPr lang="ru-RU" sz="1100" b="0" i="0" u="none" strike="noStrike" dirty="0">
                          <a:solidFill>
                            <a:schemeClr val="bg1"/>
                          </a:solidFill>
                          <a:effectLst/>
                          <a:latin typeface=" Tahoma Bold"/>
                        </a:rPr>
                        <a:t> -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extLst>
                  <a:ext uri="{0D108BD9-81ED-4DB2-BD59-A6C34878D82A}">
                    <a16:rowId xmlns:a16="http://schemas.microsoft.com/office/drawing/2014/main" val="1428543582"/>
                  </a:ext>
                </a:extLst>
              </a:tr>
              <a:tr h="162667">
                <a:tc>
                  <a:txBody>
                    <a:bodyPr/>
                    <a:lstStyle/>
                    <a:p>
                      <a:pPr algn="l" fontAlgn="ctr"/>
                      <a:r>
                        <a:rPr lang="ru-RU" sz="900" b="0" i="0" u="none" strike="noStrike" dirty="0">
                          <a:solidFill>
                            <a:srgbClr val="000000"/>
                          </a:solidFill>
                          <a:effectLst/>
                          <a:latin typeface=" Tahoma Bold"/>
                        </a:rPr>
                        <a:t>низкая</a:t>
                      </a:r>
                    </a:p>
                  </a:txBody>
                  <a:tcPr marL="108602"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0" i="0" u="none" strike="noStrike" dirty="0">
                          <a:solidFill>
                            <a:srgbClr val="000000"/>
                          </a:solidFill>
                          <a:effectLst/>
                          <a:latin typeface=" Tahoma Bold"/>
                        </a:rPr>
                        <a:t>-</a:t>
                      </a:r>
                      <a:endParaRPr lang="ru-RU" sz="900" b="0" i="0" u="none" strike="noStrike" dirty="0">
                        <a:solidFill>
                          <a:srgbClr val="2F454F"/>
                        </a:solidFill>
                        <a:effectLst/>
                        <a:latin typeface=" Tahoma Bold"/>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900" b="0" i="0" u="none" strike="noStrike" dirty="0">
                          <a:solidFill>
                            <a:srgbClr val="000000"/>
                          </a:solidFill>
                          <a:effectLst/>
                          <a:latin typeface=" Tahoma Bold"/>
                        </a:rPr>
                        <a:t>0</a:t>
                      </a:r>
                      <a:endParaRPr lang="ru-RU" sz="900" b="0" i="0" u="none" strike="noStrike" dirty="0">
                        <a:solidFill>
                          <a:srgbClr val="000000"/>
                        </a:solidFill>
                        <a:effectLst/>
                        <a:latin typeface=" Tahoma Bold"/>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900" b="0" i="0" u="none" strike="noStrike" dirty="0">
                          <a:solidFill>
                            <a:srgbClr val="000000"/>
                          </a:solidFill>
                          <a:effectLst/>
                          <a:latin typeface=" Tahoma Bold"/>
                        </a:rPr>
                        <a:t>0</a:t>
                      </a:r>
                      <a:endParaRPr lang="ru-RU" sz="900" b="0" i="0" u="none" strike="noStrike" dirty="0">
                        <a:solidFill>
                          <a:srgbClr val="000000"/>
                        </a:solidFill>
                        <a:effectLst/>
                        <a:latin typeface=" Tahoma Bold"/>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900" b="0" i="0" u="none" strike="noStrike" dirty="0">
                          <a:solidFill>
                            <a:srgbClr val="000000"/>
                          </a:solidFill>
                          <a:effectLst/>
                          <a:latin typeface=" Tahoma Bold"/>
                        </a:rPr>
                        <a:t>0</a:t>
                      </a:r>
                      <a:endParaRPr lang="ru-RU" sz="900" b="0" i="0" u="none" strike="noStrike" dirty="0">
                        <a:solidFill>
                          <a:srgbClr val="000000"/>
                        </a:solidFill>
                        <a:effectLst/>
                        <a:latin typeface=" Tahoma Bold"/>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1100" b="0" i="0" u="none" strike="noStrike" dirty="0">
                          <a:solidFill>
                            <a:schemeClr val="bg1"/>
                          </a:solidFill>
                          <a:effectLst/>
                          <a:latin typeface=" Tahoma Bold"/>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tc>
                  <a:txBody>
                    <a:bodyPr/>
                    <a:lstStyle/>
                    <a:p>
                      <a:pPr algn="ctr" fontAlgn="ctr"/>
                      <a:r>
                        <a:rPr lang="ru-RU" sz="1100" b="0" i="0" u="none" strike="noStrike" dirty="0">
                          <a:solidFill>
                            <a:schemeClr val="bg1"/>
                          </a:solidFill>
                          <a:effectLst/>
                          <a:latin typeface=" Tahoma Bold"/>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extLst>
                  <a:ext uri="{0D108BD9-81ED-4DB2-BD59-A6C34878D82A}">
                    <a16:rowId xmlns:a16="http://schemas.microsoft.com/office/drawing/2014/main" val="2829619927"/>
                  </a:ext>
                </a:extLst>
              </a:tr>
              <a:tr h="162667">
                <a:tc>
                  <a:txBody>
                    <a:bodyPr/>
                    <a:lstStyle/>
                    <a:p>
                      <a:pPr algn="l" fontAlgn="ctr"/>
                      <a:r>
                        <a:rPr lang="ru-RU" sz="900" b="0" i="0" u="none" strike="noStrike">
                          <a:solidFill>
                            <a:srgbClr val="000000"/>
                          </a:solidFill>
                          <a:effectLst/>
                          <a:latin typeface=" Tahoma Bold"/>
                        </a:rPr>
                        <a:t>средняя</a:t>
                      </a:r>
                    </a:p>
                  </a:txBody>
                  <a:tcPr marL="108602"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0" i="0" u="none" strike="noStrike" dirty="0">
                          <a:solidFill>
                            <a:srgbClr val="000000"/>
                          </a:solidFill>
                          <a:effectLst/>
                          <a:latin typeface=" Tahoma Bold"/>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0" i="0" u="none" strike="noStrike" dirty="0">
                          <a:solidFill>
                            <a:srgbClr val="000000"/>
                          </a:solidFill>
                          <a:effectLst/>
                          <a:latin typeface=" Tahoma Bold"/>
                        </a:rPr>
                        <a:t>118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0" i="0" u="none" strike="noStrike" dirty="0">
                          <a:solidFill>
                            <a:srgbClr val="000000"/>
                          </a:solidFill>
                          <a:effectLst/>
                          <a:latin typeface=" Tahoma Bold"/>
                        </a:rPr>
                        <a:t>118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0" i="0" u="none" strike="noStrike" dirty="0">
                          <a:solidFill>
                            <a:srgbClr val="000000"/>
                          </a:solidFill>
                          <a:effectLst/>
                          <a:latin typeface=" Tahoma Bold"/>
                        </a:rPr>
                        <a:t>236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1100" b="0" i="0" u="none" strike="noStrike">
                          <a:solidFill>
                            <a:schemeClr val="bg1"/>
                          </a:solidFill>
                          <a:effectLst/>
                          <a:latin typeface=" Tahoma Bold"/>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tc>
                  <a:txBody>
                    <a:bodyPr/>
                    <a:lstStyle/>
                    <a:p>
                      <a:pPr algn="ctr" fontAlgn="ctr"/>
                      <a:r>
                        <a:rPr lang="ru-RU" sz="1100" b="0" i="0" u="none" strike="noStrike" dirty="0">
                          <a:solidFill>
                            <a:schemeClr val="bg1"/>
                          </a:solidFill>
                          <a:effectLst/>
                          <a:latin typeface=" Tahoma Bold"/>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extLst>
                  <a:ext uri="{0D108BD9-81ED-4DB2-BD59-A6C34878D82A}">
                    <a16:rowId xmlns:a16="http://schemas.microsoft.com/office/drawing/2014/main" val="1356405753"/>
                  </a:ext>
                </a:extLst>
              </a:tr>
              <a:tr h="162667">
                <a:tc>
                  <a:txBody>
                    <a:bodyPr/>
                    <a:lstStyle/>
                    <a:p>
                      <a:pPr algn="l" fontAlgn="ctr"/>
                      <a:r>
                        <a:rPr lang="ru-RU" sz="900" b="0" i="0" u="none" strike="noStrike">
                          <a:solidFill>
                            <a:srgbClr val="000000"/>
                          </a:solidFill>
                          <a:effectLst/>
                          <a:latin typeface=" Tahoma Bold"/>
                        </a:rPr>
                        <a:t>высокая</a:t>
                      </a:r>
                    </a:p>
                  </a:txBody>
                  <a:tcPr marL="108602"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0" i="0" u="none" strike="noStrike" dirty="0">
                          <a:solidFill>
                            <a:srgbClr val="000000"/>
                          </a:solidFill>
                          <a:effectLst/>
                          <a:latin typeface=" Tahoma Bold"/>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0" i="0" u="none" strike="noStrike" dirty="0">
                          <a:solidFill>
                            <a:srgbClr val="000000"/>
                          </a:solidFill>
                          <a:effectLst/>
                          <a:latin typeface=" Tahoma Bold"/>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0" i="0" u="none" strike="noStrike" dirty="0">
                          <a:solidFill>
                            <a:srgbClr val="000000"/>
                          </a:solidFill>
                          <a:effectLst/>
                          <a:latin typeface=" Tahoma Bold"/>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900" b="0" i="0" u="none" strike="noStrike" dirty="0">
                          <a:solidFill>
                            <a:srgbClr val="000000"/>
                          </a:solidFill>
                          <a:effectLst/>
                          <a:latin typeface=" Tahoma Bold"/>
                        </a:rPr>
                        <a:t>17</a:t>
                      </a:r>
                      <a:endParaRPr lang="ru-RU" sz="900" b="0" i="0" u="none" strike="noStrike" dirty="0">
                        <a:solidFill>
                          <a:srgbClr val="000000"/>
                        </a:solidFill>
                        <a:effectLst/>
                        <a:latin typeface=" Tahoma Bold"/>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1100" b="0" i="0" u="none" strike="noStrike" dirty="0">
                          <a:solidFill>
                            <a:schemeClr val="bg1"/>
                          </a:solidFill>
                          <a:effectLst/>
                          <a:latin typeface=" Tahoma Bold"/>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tc>
                  <a:txBody>
                    <a:bodyPr/>
                    <a:lstStyle/>
                    <a:p>
                      <a:pPr algn="ctr" fontAlgn="ctr"/>
                      <a:r>
                        <a:rPr lang="ru-RU" sz="1100" b="0" i="0" u="none" strike="noStrike" dirty="0">
                          <a:solidFill>
                            <a:schemeClr val="bg1"/>
                          </a:solidFill>
                          <a:effectLst/>
                          <a:latin typeface=" Tahoma Bold"/>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extLst>
                  <a:ext uri="{0D108BD9-81ED-4DB2-BD59-A6C34878D82A}">
                    <a16:rowId xmlns:a16="http://schemas.microsoft.com/office/drawing/2014/main" val="3744397685"/>
                  </a:ext>
                </a:extLst>
              </a:tr>
              <a:tr h="313392">
                <a:tc>
                  <a:txBody>
                    <a:bodyPr/>
                    <a:lstStyle/>
                    <a:p>
                      <a:pPr algn="l" fontAlgn="ctr"/>
                      <a:r>
                        <a:rPr lang="ru-RU" sz="900" b="1" i="0" u="none" strike="noStrike" dirty="0">
                          <a:solidFill>
                            <a:srgbClr val="000000"/>
                          </a:solidFill>
                          <a:effectLst/>
                          <a:latin typeface=" Tahoma Bold"/>
                        </a:rPr>
                        <a:t>Стоимость оказания государственных услуг в центре социальной помощи семье и детям субъекта РФ, тыс. рублей</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1" i="0" u="none" strike="noStrike" dirty="0">
                          <a:solidFill>
                            <a:srgbClr val="000000"/>
                          </a:solidFill>
                          <a:effectLst/>
                          <a:latin typeface=" Tahoma Bold"/>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1" i="0" u="none" strike="noStrike" dirty="0">
                          <a:solidFill>
                            <a:srgbClr val="000000"/>
                          </a:solidFill>
                          <a:effectLst/>
                          <a:latin typeface=" Tahoma Bold"/>
                        </a:rPr>
                        <a:t>3</a:t>
                      </a:r>
                      <a:r>
                        <a:rPr lang="ru-RU" sz="900" b="1" i="0" u="none" strike="noStrike" baseline="0" dirty="0">
                          <a:solidFill>
                            <a:srgbClr val="000000"/>
                          </a:solidFill>
                          <a:effectLst/>
                          <a:latin typeface=" Tahoma Bold"/>
                        </a:rPr>
                        <a:t> 159</a:t>
                      </a:r>
                      <a:endParaRPr lang="ru-RU" sz="900" b="1" i="0" u="none" strike="noStrike" dirty="0">
                        <a:solidFill>
                          <a:srgbClr val="000000"/>
                        </a:solidFill>
                        <a:effectLst/>
                        <a:latin typeface=" Tahoma Bold"/>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900" b="1" i="0" u="none" strike="noStrike" dirty="0">
                          <a:solidFill>
                            <a:srgbClr val="000000"/>
                          </a:solidFill>
                          <a:effectLst/>
                          <a:latin typeface=" Tahoma Bold"/>
                        </a:rPr>
                        <a:t>3</a:t>
                      </a:r>
                      <a:r>
                        <a:rPr lang="en-US" sz="900" b="1" i="0" u="none" strike="noStrike" baseline="0" dirty="0">
                          <a:solidFill>
                            <a:srgbClr val="000000"/>
                          </a:solidFill>
                          <a:effectLst/>
                          <a:latin typeface=" Tahoma Bold"/>
                        </a:rPr>
                        <a:t> </a:t>
                      </a:r>
                      <a:r>
                        <a:rPr lang="ru-RU" sz="900" b="1" i="0" u="none" strike="noStrike" baseline="0" dirty="0">
                          <a:solidFill>
                            <a:srgbClr val="000000"/>
                          </a:solidFill>
                          <a:effectLst/>
                          <a:latin typeface=" Tahoma Bold"/>
                        </a:rPr>
                        <a:t>285</a:t>
                      </a:r>
                      <a:endParaRPr lang="ru-RU" sz="900" b="1" i="0" u="none" strike="noStrike" dirty="0">
                        <a:solidFill>
                          <a:srgbClr val="000000"/>
                        </a:solidFill>
                        <a:effectLst/>
                        <a:latin typeface=" Tahoma Bold"/>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1" i="0" u="none" strike="noStrike" dirty="0">
                          <a:solidFill>
                            <a:srgbClr val="000000"/>
                          </a:solidFill>
                          <a:effectLst/>
                          <a:latin typeface=" Tahoma Bold"/>
                        </a:rPr>
                        <a:t>7</a:t>
                      </a:r>
                      <a:r>
                        <a:rPr lang="en-US" sz="900" b="1" i="0" u="none" strike="noStrike" dirty="0">
                          <a:solidFill>
                            <a:srgbClr val="000000"/>
                          </a:solidFill>
                          <a:effectLst/>
                          <a:latin typeface=" Tahoma Bold"/>
                        </a:rPr>
                        <a:t> </a:t>
                      </a:r>
                      <a:r>
                        <a:rPr lang="ru-RU" sz="900" b="1" i="0" u="none" strike="noStrike" dirty="0">
                          <a:solidFill>
                            <a:srgbClr val="000000"/>
                          </a:solidFill>
                          <a:effectLst/>
                          <a:latin typeface=" Tahoma Bold"/>
                        </a:rPr>
                        <a:t>3</a:t>
                      </a:r>
                      <a:r>
                        <a:rPr lang="en-US" sz="900" b="1" i="0" u="none" strike="noStrike" dirty="0">
                          <a:solidFill>
                            <a:srgbClr val="000000"/>
                          </a:solidFill>
                          <a:effectLst/>
                          <a:latin typeface=" Tahoma Bold"/>
                        </a:rPr>
                        <a:t>33</a:t>
                      </a:r>
                      <a:endParaRPr lang="ru-RU" sz="900" b="1" i="0" u="none" strike="noStrike" dirty="0">
                        <a:solidFill>
                          <a:srgbClr val="000000"/>
                        </a:solidFill>
                        <a:effectLst/>
                        <a:latin typeface=" Tahoma Bold"/>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1" i="0" u="none" strike="noStrike" dirty="0">
                          <a:solidFill>
                            <a:schemeClr val="bg1"/>
                          </a:solidFill>
                          <a:effectLst/>
                          <a:latin typeface=" Tahoma Bold"/>
                        </a:rPr>
                        <a:t>1</a:t>
                      </a:r>
                      <a:r>
                        <a:rPr lang="ru-RU" sz="1100" b="1" i="0" u="none" strike="noStrike" dirty="0">
                          <a:solidFill>
                            <a:schemeClr val="bg1"/>
                          </a:solidFill>
                          <a:effectLst/>
                          <a:latin typeface=" Tahoma Bold"/>
                        </a:rPr>
                        <a:t>3</a:t>
                      </a:r>
                      <a:r>
                        <a:rPr lang="ru-RU" sz="1100" b="1" i="0" u="none" strike="noStrike" baseline="0" dirty="0">
                          <a:solidFill>
                            <a:schemeClr val="bg1"/>
                          </a:solidFill>
                          <a:effectLst/>
                          <a:latin typeface=" Tahoma Bold"/>
                        </a:rPr>
                        <a:t> 777</a:t>
                      </a:r>
                      <a:endParaRPr lang="ru-RU" sz="1100" b="1" i="0" u="none" strike="noStrike" dirty="0">
                        <a:solidFill>
                          <a:schemeClr val="bg1"/>
                        </a:solidFill>
                        <a:effectLst/>
                        <a:latin typeface=" Tahoma Bold"/>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tc>
                  <a:txBody>
                    <a:bodyPr/>
                    <a:lstStyle/>
                    <a:p>
                      <a:pPr algn="ctr" fontAlgn="ctr"/>
                      <a:r>
                        <a:rPr lang="ru-RU" sz="1100" b="1" i="0" u="none" strike="noStrike" dirty="0">
                          <a:solidFill>
                            <a:schemeClr val="bg1"/>
                          </a:solidFill>
                          <a:effectLst/>
                          <a:latin typeface=" Tahoma Bold"/>
                        </a:rPr>
                        <a:t>94 484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extLst>
                  <a:ext uri="{0D108BD9-81ED-4DB2-BD59-A6C34878D82A}">
                    <a16:rowId xmlns:a16="http://schemas.microsoft.com/office/drawing/2014/main" val="825004018"/>
                  </a:ext>
                </a:extLst>
              </a:tr>
              <a:tr h="338853">
                <a:tc>
                  <a:txBody>
                    <a:bodyPr/>
                    <a:lstStyle/>
                    <a:p>
                      <a:pPr algn="l" fontAlgn="ctr"/>
                      <a:r>
                        <a:rPr lang="ru-RU" sz="900" b="0" i="0" u="none" strike="noStrike" dirty="0">
                          <a:solidFill>
                            <a:srgbClr val="000000"/>
                          </a:solidFill>
                          <a:effectLst/>
                          <a:latin typeface=" Tahoma Bold"/>
                        </a:rPr>
                        <a:t>Стоимость содержания 1 ребенка в центре помощи детям-сиротам и детям, оставшимся без попечения родителей, тыс. рублей в год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0" i="0" u="none" strike="noStrike" dirty="0">
                          <a:solidFill>
                            <a:srgbClr val="000000"/>
                          </a:solidFill>
                          <a:effectLst/>
                          <a:latin typeface=" Tahoma Bold"/>
                        </a:rPr>
                        <a:t>1</a:t>
                      </a:r>
                      <a:r>
                        <a:rPr lang="ru-RU" sz="900" b="0" i="0" u="none" strike="noStrike" baseline="0" dirty="0">
                          <a:solidFill>
                            <a:srgbClr val="000000"/>
                          </a:solidFill>
                          <a:effectLst/>
                          <a:latin typeface=" Tahoma Bold"/>
                        </a:rPr>
                        <a:t> 613,3</a:t>
                      </a:r>
                      <a:endParaRPr lang="ru-RU" sz="900" b="0" i="0" u="none" strike="noStrike" dirty="0">
                        <a:solidFill>
                          <a:srgbClr val="000000"/>
                        </a:solidFill>
                        <a:effectLst/>
                        <a:latin typeface=" Tahoma Bold"/>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0" i="0" u="none" strike="noStrike" dirty="0">
                          <a:solidFill>
                            <a:srgbClr val="000000"/>
                          </a:solidFill>
                          <a:effectLst/>
                          <a:latin typeface=" Tahoma Bold"/>
                        </a:rPr>
                        <a:t>1 678,1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0" i="0" u="none" strike="noStrike" dirty="0">
                          <a:solidFill>
                            <a:srgbClr val="000000"/>
                          </a:solidFill>
                          <a:effectLst/>
                          <a:latin typeface=" Tahoma Bold"/>
                        </a:rPr>
                        <a:t>1 745,2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0" i="0" u="none" strike="noStrike" dirty="0">
                          <a:solidFill>
                            <a:srgbClr val="000000"/>
                          </a:solidFill>
                          <a:effectLst/>
                          <a:latin typeface=" Tahoma Bold"/>
                        </a:rPr>
                        <a:t>1 815,0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1100" b="0" i="0" u="none" strike="noStrike" dirty="0">
                          <a:solidFill>
                            <a:schemeClr val="bg1"/>
                          </a:solidFill>
                          <a:effectLst/>
                          <a:latin typeface=" Tahoma Bold"/>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tc>
                  <a:txBody>
                    <a:bodyPr/>
                    <a:lstStyle/>
                    <a:p>
                      <a:pPr algn="ctr" fontAlgn="ctr"/>
                      <a:r>
                        <a:rPr lang="ru-RU" sz="1100" b="0" i="0" u="none" strike="noStrike" dirty="0">
                          <a:solidFill>
                            <a:schemeClr val="bg1"/>
                          </a:solidFill>
                          <a:effectLst/>
                          <a:latin typeface=" Tahoma Bold"/>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extLst>
                  <a:ext uri="{0D108BD9-81ED-4DB2-BD59-A6C34878D82A}">
                    <a16:rowId xmlns:a16="http://schemas.microsoft.com/office/drawing/2014/main" val="123859632"/>
                  </a:ext>
                </a:extLst>
              </a:tr>
              <a:tr h="266182">
                <a:tc>
                  <a:txBody>
                    <a:bodyPr/>
                    <a:lstStyle/>
                    <a:p>
                      <a:pPr algn="l" fontAlgn="ctr"/>
                      <a:r>
                        <a:rPr lang="ru-RU" sz="900" b="1" i="0" u="none" strike="noStrike" dirty="0">
                          <a:solidFill>
                            <a:srgbClr val="000000"/>
                          </a:solidFill>
                          <a:effectLst/>
                          <a:latin typeface=" Tahoma Bold"/>
                        </a:rPr>
                        <a:t>Количество бенефициаров, для которых возникает положительный эффект после </a:t>
                      </a:r>
                      <a:r>
                        <a:rPr lang="ru-RU" sz="900" b="1" i="0" u="none" strike="noStrike" dirty="0" err="1">
                          <a:solidFill>
                            <a:srgbClr val="000000"/>
                          </a:solidFill>
                          <a:effectLst/>
                          <a:latin typeface=" Tahoma Bold"/>
                        </a:rPr>
                        <a:t>SIBa</a:t>
                      </a:r>
                      <a:r>
                        <a:rPr lang="ru-RU" sz="900" b="1" i="0" u="none" strike="noStrike" dirty="0">
                          <a:solidFill>
                            <a:srgbClr val="000000"/>
                          </a:solidFill>
                          <a:effectLst/>
                          <a:latin typeface=" Tahoma Bold"/>
                        </a:rPr>
                        <a:t>,</a:t>
                      </a:r>
                      <a:r>
                        <a:rPr lang="ru-RU" sz="900" b="1" i="0" u="none" strike="noStrike" baseline="0" dirty="0">
                          <a:solidFill>
                            <a:srgbClr val="000000"/>
                          </a:solidFill>
                          <a:effectLst/>
                          <a:latin typeface=" Tahoma Bold"/>
                        </a:rPr>
                        <a:t> </a:t>
                      </a:r>
                      <a:r>
                        <a:rPr lang="ru-RU" sz="900" b="1" i="0" u="none" strike="noStrike" dirty="0">
                          <a:solidFill>
                            <a:srgbClr val="000000"/>
                          </a:solidFill>
                          <a:effectLst/>
                          <a:latin typeface=" Tahoma Bold"/>
                        </a:rPr>
                        <a:t>по группе риска:</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1" i="0" u="none" strike="noStrike" dirty="0">
                          <a:solidFill>
                            <a:srgbClr val="000000"/>
                          </a:solidFill>
                          <a:effectLst/>
                          <a:latin typeface=" Tahoma Bold"/>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1" i="0" u="none" strike="noStrike" dirty="0">
                          <a:solidFill>
                            <a:srgbClr val="000000"/>
                          </a:solidFill>
                          <a:effectLst/>
                          <a:latin typeface=" Tahoma Bold"/>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1" i="0" u="none" strike="noStrike" dirty="0">
                          <a:solidFill>
                            <a:srgbClr val="000000"/>
                          </a:solidFill>
                          <a:effectLst/>
                          <a:latin typeface=" Tahoma Bold"/>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1" i="0" u="none" strike="noStrike" dirty="0">
                          <a:solidFill>
                            <a:srgbClr val="000000"/>
                          </a:solidFill>
                          <a:effectLst/>
                          <a:latin typeface=" Tahoma Bold"/>
                        </a:rPr>
                        <a:t>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1100" b="1" i="0" u="none" strike="noStrike" dirty="0">
                          <a:solidFill>
                            <a:schemeClr val="bg1"/>
                          </a:solidFill>
                          <a:effectLst/>
                          <a:latin typeface=" Tahoma Bold"/>
                        </a:rPr>
                        <a:t> -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tc>
                  <a:txBody>
                    <a:bodyPr/>
                    <a:lstStyle/>
                    <a:p>
                      <a:pPr algn="ctr" fontAlgn="ctr"/>
                      <a:r>
                        <a:rPr lang="ru-RU" sz="1100" b="1" i="0" u="none" strike="noStrike" dirty="0">
                          <a:solidFill>
                            <a:schemeClr val="bg1"/>
                          </a:solidFill>
                          <a:effectLst/>
                          <a:latin typeface=" Tahoma Bold"/>
                        </a:rPr>
                        <a:t> -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extLst>
                  <a:ext uri="{0D108BD9-81ED-4DB2-BD59-A6C34878D82A}">
                    <a16:rowId xmlns:a16="http://schemas.microsoft.com/office/drawing/2014/main" val="2394821612"/>
                  </a:ext>
                </a:extLst>
              </a:tr>
              <a:tr h="162667">
                <a:tc>
                  <a:txBody>
                    <a:bodyPr/>
                    <a:lstStyle/>
                    <a:p>
                      <a:pPr algn="l" fontAlgn="ctr"/>
                      <a:r>
                        <a:rPr lang="ru-RU" sz="900" b="0" i="0" u="none" strike="noStrike">
                          <a:solidFill>
                            <a:srgbClr val="000000"/>
                          </a:solidFill>
                          <a:effectLst/>
                          <a:latin typeface=" Tahoma Bold"/>
                        </a:rPr>
                        <a:t>низкая</a:t>
                      </a:r>
                    </a:p>
                  </a:txBody>
                  <a:tcPr marL="108602"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0" i="0" u="none" strike="noStrike" dirty="0">
                          <a:solidFill>
                            <a:srgbClr val="000000"/>
                          </a:solidFill>
                          <a:effectLst/>
                          <a:latin typeface=" Tahoma Bold"/>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0" i="0" u="none" strike="noStrike" dirty="0">
                          <a:solidFill>
                            <a:srgbClr val="000000"/>
                          </a:solidFill>
                          <a:effectLst/>
                          <a:latin typeface=" Tahoma Bold"/>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0" i="0" u="none" strike="noStrike" dirty="0">
                          <a:solidFill>
                            <a:srgbClr val="000000"/>
                          </a:solidFill>
                          <a:effectLst/>
                          <a:latin typeface=" Tahoma Bold"/>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0" i="0" u="none" strike="noStrike" dirty="0">
                          <a:solidFill>
                            <a:srgbClr val="000000"/>
                          </a:solidFill>
                          <a:effectLst/>
                          <a:latin typeface=" Tahoma Bold"/>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1100" b="0" i="0" u="none" strike="noStrike" dirty="0">
                          <a:solidFill>
                            <a:schemeClr val="bg1"/>
                          </a:solidFill>
                          <a:effectLst/>
                          <a:latin typeface=" Tahoma Bold"/>
                        </a:rPr>
                        <a:t> -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tc>
                  <a:txBody>
                    <a:bodyPr/>
                    <a:lstStyle/>
                    <a:p>
                      <a:pPr algn="ctr" fontAlgn="ctr"/>
                      <a:r>
                        <a:rPr lang="ru-RU" sz="1100" b="0" i="0" u="none" strike="noStrike" dirty="0">
                          <a:solidFill>
                            <a:schemeClr val="bg1"/>
                          </a:solidFill>
                          <a:effectLst/>
                          <a:latin typeface=" Tahoma Bold"/>
                        </a:rPr>
                        <a:t> -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extLst>
                  <a:ext uri="{0D108BD9-81ED-4DB2-BD59-A6C34878D82A}">
                    <a16:rowId xmlns:a16="http://schemas.microsoft.com/office/drawing/2014/main" val="3232351035"/>
                  </a:ext>
                </a:extLst>
              </a:tr>
              <a:tr h="162667">
                <a:tc>
                  <a:txBody>
                    <a:bodyPr/>
                    <a:lstStyle/>
                    <a:p>
                      <a:pPr algn="l" fontAlgn="ctr"/>
                      <a:r>
                        <a:rPr lang="ru-RU" sz="900" b="0" i="0" u="none" strike="noStrike">
                          <a:solidFill>
                            <a:srgbClr val="000000"/>
                          </a:solidFill>
                          <a:effectLst/>
                          <a:latin typeface=" Tahoma Bold"/>
                        </a:rPr>
                        <a:t>средняя</a:t>
                      </a:r>
                    </a:p>
                  </a:txBody>
                  <a:tcPr marL="108602"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0" i="0" u="none" strike="noStrike" dirty="0">
                          <a:solidFill>
                            <a:srgbClr val="000000"/>
                          </a:solidFill>
                          <a:effectLst/>
                          <a:latin typeface=" Tahoma Bold"/>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0" i="0" u="none" strike="noStrike" dirty="0">
                          <a:solidFill>
                            <a:srgbClr val="000000"/>
                          </a:solidFill>
                          <a:effectLst/>
                          <a:latin typeface=" Tahoma Bold"/>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0" i="0" u="none" strike="noStrike" dirty="0">
                          <a:solidFill>
                            <a:srgbClr val="000000"/>
                          </a:solidFill>
                          <a:effectLst/>
                          <a:latin typeface=" Tahoma Bold"/>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0" i="0" u="none" strike="noStrike" dirty="0">
                          <a:solidFill>
                            <a:srgbClr val="000000"/>
                          </a:solidFill>
                          <a:effectLst/>
                          <a:latin typeface=" Tahoma Bold"/>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1100" b="0" i="0" u="none" strike="noStrike" dirty="0">
                          <a:solidFill>
                            <a:schemeClr val="bg1"/>
                          </a:solidFill>
                          <a:effectLst/>
                          <a:latin typeface=" Tahoma Bold"/>
                        </a:rPr>
                        <a:t> -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tc>
                  <a:txBody>
                    <a:bodyPr/>
                    <a:lstStyle/>
                    <a:p>
                      <a:pPr algn="ctr" fontAlgn="ctr"/>
                      <a:r>
                        <a:rPr lang="ru-RU" sz="1100" b="0" i="0" u="none" strike="noStrike" dirty="0">
                          <a:solidFill>
                            <a:schemeClr val="bg1"/>
                          </a:solidFill>
                          <a:effectLst/>
                          <a:latin typeface=" Tahoma Bold"/>
                        </a:rPr>
                        <a:t> -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extLst>
                  <a:ext uri="{0D108BD9-81ED-4DB2-BD59-A6C34878D82A}">
                    <a16:rowId xmlns:a16="http://schemas.microsoft.com/office/drawing/2014/main" val="1317149946"/>
                  </a:ext>
                </a:extLst>
              </a:tr>
              <a:tr h="162667">
                <a:tc>
                  <a:txBody>
                    <a:bodyPr/>
                    <a:lstStyle/>
                    <a:p>
                      <a:pPr algn="l" fontAlgn="ctr"/>
                      <a:r>
                        <a:rPr lang="ru-RU" sz="900" b="0" i="0" u="none" strike="noStrike">
                          <a:solidFill>
                            <a:srgbClr val="000000"/>
                          </a:solidFill>
                          <a:effectLst/>
                          <a:latin typeface=" Tahoma Bold"/>
                        </a:rPr>
                        <a:t>высокая</a:t>
                      </a:r>
                    </a:p>
                  </a:txBody>
                  <a:tcPr marL="108602"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0" i="0" u="none" strike="noStrike" dirty="0">
                          <a:solidFill>
                            <a:srgbClr val="000000"/>
                          </a:solidFill>
                          <a:effectLst/>
                          <a:latin typeface=" Tahoma Bold"/>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0" i="0" u="none" strike="noStrike" dirty="0">
                          <a:solidFill>
                            <a:srgbClr val="000000"/>
                          </a:solidFill>
                          <a:effectLst/>
                          <a:latin typeface=" Tahoma Bold"/>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0" i="0" u="none" strike="noStrike" dirty="0">
                          <a:solidFill>
                            <a:srgbClr val="000000"/>
                          </a:solidFill>
                          <a:effectLst/>
                          <a:latin typeface=" Tahoma Bold"/>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0" i="0" u="none" strike="noStrike" dirty="0">
                          <a:solidFill>
                            <a:srgbClr val="000000"/>
                          </a:solidFill>
                          <a:effectLst/>
                          <a:latin typeface=" Tahoma Bold"/>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1100" b="0" i="0" u="none" strike="noStrike" dirty="0">
                          <a:solidFill>
                            <a:schemeClr val="bg1"/>
                          </a:solidFill>
                          <a:effectLst/>
                          <a:latin typeface=" Tahoma Bold"/>
                        </a:rPr>
                        <a:t> -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tc>
                  <a:txBody>
                    <a:bodyPr/>
                    <a:lstStyle/>
                    <a:p>
                      <a:pPr algn="ctr" fontAlgn="ctr"/>
                      <a:r>
                        <a:rPr lang="ru-RU" sz="1100" b="0" i="0" u="none" strike="noStrike" dirty="0">
                          <a:solidFill>
                            <a:schemeClr val="bg1"/>
                          </a:solidFill>
                          <a:effectLst/>
                          <a:latin typeface=" Tahoma Bold"/>
                        </a:rPr>
                        <a:t> -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extLst>
                  <a:ext uri="{0D108BD9-81ED-4DB2-BD59-A6C34878D82A}">
                    <a16:rowId xmlns:a16="http://schemas.microsoft.com/office/drawing/2014/main" val="1568733959"/>
                  </a:ext>
                </a:extLst>
              </a:tr>
              <a:tr h="399272">
                <a:tc>
                  <a:txBody>
                    <a:bodyPr/>
                    <a:lstStyle/>
                    <a:p>
                      <a:pPr algn="l" fontAlgn="ctr"/>
                      <a:r>
                        <a:rPr lang="ru-RU" sz="900" b="1" i="0" u="none" strike="noStrike" dirty="0">
                          <a:solidFill>
                            <a:srgbClr val="000000"/>
                          </a:solidFill>
                          <a:effectLst/>
                          <a:latin typeface=" Tahoma Bold"/>
                        </a:rPr>
                        <a:t>Стоимость оказания государственных услуг в центре помощи детям-сиротам и детям, оставшимся без попечения родителей субъекта РФ, тыс. рублей</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1" i="0" u="none" strike="noStrike" dirty="0">
                          <a:solidFill>
                            <a:srgbClr val="000000"/>
                          </a:solidFill>
                          <a:effectLst/>
                          <a:latin typeface=" Tahoma Bold"/>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1" i="0" u="none" strike="noStrike" dirty="0">
                          <a:solidFill>
                            <a:srgbClr val="000000"/>
                          </a:solidFill>
                          <a:effectLst/>
                          <a:latin typeface=" Tahoma Bold"/>
                        </a:rPr>
                        <a:t>23</a:t>
                      </a:r>
                      <a:r>
                        <a:rPr lang="ru-RU" sz="900" b="1" i="0" u="none" strike="noStrike" baseline="0" dirty="0">
                          <a:solidFill>
                            <a:srgbClr val="000000"/>
                          </a:solidFill>
                          <a:effectLst/>
                          <a:latin typeface=" Tahoma Bold"/>
                        </a:rPr>
                        <a:t> 762</a:t>
                      </a:r>
                      <a:endParaRPr lang="ru-RU" sz="900" b="1" i="0" u="none" strike="noStrike" dirty="0">
                        <a:solidFill>
                          <a:srgbClr val="000000"/>
                        </a:solidFill>
                        <a:effectLst/>
                        <a:latin typeface=" Tahoma Bold"/>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1" i="0" u="none" strike="noStrike" dirty="0">
                          <a:solidFill>
                            <a:srgbClr val="000000"/>
                          </a:solidFill>
                          <a:effectLst/>
                          <a:latin typeface=" Tahoma Bold"/>
                        </a:rPr>
                        <a:t>24</a:t>
                      </a:r>
                      <a:r>
                        <a:rPr lang="ru-RU" sz="900" b="1" i="0" u="none" strike="noStrike" baseline="0" dirty="0">
                          <a:solidFill>
                            <a:srgbClr val="000000"/>
                          </a:solidFill>
                          <a:effectLst/>
                          <a:latin typeface=" Tahoma Bold"/>
                        </a:rPr>
                        <a:t> 712</a:t>
                      </a:r>
                      <a:endParaRPr lang="ru-RU" sz="900" b="1" i="0" u="none" strike="noStrike" dirty="0">
                        <a:solidFill>
                          <a:srgbClr val="000000"/>
                        </a:solidFill>
                        <a:effectLst/>
                        <a:latin typeface=" Tahoma Bold"/>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1" i="0" u="none" strike="noStrike" dirty="0">
                          <a:solidFill>
                            <a:srgbClr val="000000"/>
                          </a:solidFill>
                          <a:effectLst/>
                          <a:latin typeface=" Tahoma Bold"/>
                        </a:rPr>
                        <a:t>114 129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1100" b="1" i="0" u="none" strike="noStrike" dirty="0">
                          <a:solidFill>
                            <a:schemeClr val="bg1"/>
                          </a:solidFill>
                          <a:effectLst/>
                          <a:latin typeface=" Tahoma Bold"/>
                        </a:rPr>
                        <a:t>162</a:t>
                      </a:r>
                      <a:r>
                        <a:rPr lang="ru-RU" sz="1100" b="1" i="0" u="none" strike="noStrike" baseline="0" dirty="0">
                          <a:solidFill>
                            <a:schemeClr val="bg1"/>
                          </a:solidFill>
                          <a:effectLst/>
                          <a:latin typeface=" Tahoma Bold"/>
                        </a:rPr>
                        <a:t> 603</a:t>
                      </a:r>
                      <a:endParaRPr lang="ru-RU" sz="1100" b="1" i="0" u="none" strike="noStrike" dirty="0">
                        <a:solidFill>
                          <a:schemeClr val="bg1"/>
                        </a:solidFill>
                        <a:effectLst/>
                        <a:latin typeface=" Tahoma Bold"/>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tc>
                  <a:txBody>
                    <a:bodyPr/>
                    <a:lstStyle/>
                    <a:p>
                      <a:pPr algn="ctr" fontAlgn="ctr"/>
                      <a:r>
                        <a:rPr lang="ru-RU" sz="1100" b="1" i="0" u="none" strike="noStrike" dirty="0">
                          <a:solidFill>
                            <a:schemeClr val="bg1"/>
                          </a:solidFill>
                          <a:effectLst/>
                          <a:latin typeface=" Tahoma Bold"/>
                        </a:rPr>
                        <a:t>1 418 723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extLst>
                  <a:ext uri="{0D108BD9-81ED-4DB2-BD59-A6C34878D82A}">
                    <a16:rowId xmlns:a16="http://schemas.microsoft.com/office/drawing/2014/main" val="2500456322"/>
                  </a:ext>
                </a:extLst>
              </a:tr>
              <a:tr h="175486">
                <a:tc>
                  <a:txBody>
                    <a:bodyPr/>
                    <a:lstStyle/>
                    <a:p>
                      <a:pPr algn="l" fontAlgn="ctr"/>
                      <a:r>
                        <a:rPr lang="ru-RU" sz="900" b="1" i="0" u="none" strike="noStrike" dirty="0">
                          <a:solidFill>
                            <a:schemeClr val="bg1"/>
                          </a:solidFill>
                          <a:effectLst/>
                          <a:latin typeface=" Tahoma Bold"/>
                        </a:rPr>
                        <a:t>Ожидаемая экономия бюджетных средств, тыс. руб.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tc>
                  <a:txBody>
                    <a:bodyPr/>
                    <a:lstStyle/>
                    <a:p>
                      <a:pPr algn="ctr" fontAlgn="ctr"/>
                      <a:r>
                        <a:rPr lang="ru-RU" sz="900" b="1" i="0" u="none" strike="noStrike" dirty="0">
                          <a:solidFill>
                            <a:schemeClr val="bg1"/>
                          </a:solidFill>
                          <a:effectLst/>
                          <a:latin typeface=" Tahoma Bold"/>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tc>
                  <a:txBody>
                    <a:bodyPr/>
                    <a:lstStyle/>
                    <a:p>
                      <a:pPr algn="ctr" fontAlgn="ctr"/>
                      <a:r>
                        <a:rPr lang="ru-RU" sz="900" b="1" i="0" u="none" strike="noStrike" dirty="0">
                          <a:solidFill>
                            <a:schemeClr val="bg1"/>
                          </a:solidFill>
                          <a:effectLst/>
                          <a:latin typeface=" Tahoma Bold"/>
                        </a:rPr>
                        <a:t>26</a:t>
                      </a:r>
                      <a:r>
                        <a:rPr lang="ru-RU" sz="900" b="1" i="0" u="none" strike="noStrike" baseline="0" dirty="0">
                          <a:solidFill>
                            <a:schemeClr val="bg1"/>
                          </a:solidFill>
                          <a:effectLst/>
                          <a:latin typeface=" Tahoma Bold"/>
                        </a:rPr>
                        <a:t> 921</a:t>
                      </a:r>
                      <a:endParaRPr lang="ru-RU" sz="900" b="1" i="0" u="none" strike="noStrike" dirty="0">
                        <a:solidFill>
                          <a:schemeClr val="bg1"/>
                        </a:solidFill>
                        <a:effectLst/>
                        <a:latin typeface=" Tahoma Bold"/>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tc>
                  <a:txBody>
                    <a:bodyPr/>
                    <a:lstStyle/>
                    <a:p>
                      <a:pPr algn="ctr" fontAlgn="ctr"/>
                      <a:r>
                        <a:rPr lang="ru-RU" sz="900" b="1" i="0" u="none" strike="noStrike" dirty="0">
                          <a:solidFill>
                            <a:schemeClr val="bg1"/>
                          </a:solidFill>
                          <a:effectLst/>
                          <a:latin typeface=" Tahoma Bold"/>
                        </a:rPr>
                        <a:t>27 997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tc>
                  <a:txBody>
                    <a:bodyPr/>
                    <a:lstStyle/>
                    <a:p>
                      <a:pPr algn="ctr" fontAlgn="ctr"/>
                      <a:r>
                        <a:rPr lang="ru-RU" sz="900" b="1" i="0" u="none" strike="noStrike" dirty="0">
                          <a:solidFill>
                            <a:schemeClr val="bg1"/>
                          </a:solidFill>
                          <a:effectLst/>
                          <a:latin typeface=" Tahoma Bold"/>
                        </a:rPr>
                        <a:t>121 462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tc>
                  <a:txBody>
                    <a:bodyPr/>
                    <a:lstStyle/>
                    <a:p>
                      <a:pPr algn="ctr" fontAlgn="ctr"/>
                      <a:r>
                        <a:rPr lang="ru-RU" sz="1100" b="1" i="0" u="none" strike="noStrike" dirty="0">
                          <a:solidFill>
                            <a:schemeClr val="bg1"/>
                          </a:solidFill>
                          <a:effectLst/>
                          <a:latin typeface=" Tahoma Bold"/>
                        </a:rPr>
                        <a:t>176</a:t>
                      </a:r>
                      <a:r>
                        <a:rPr lang="ru-RU" sz="1100" b="1" i="0" u="none" strike="noStrike" baseline="0" dirty="0">
                          <a:solidFill>
                            <a:schemeClr val="bg1"/>
                          </a:solidFill>
                          <a:effectLst/>
                          <a:latin typeface=" Tahoma Bold"/>
                        </a:rPr>
                        <a:t> 380</a:t>
                      </a:r>
                      <a:endParaRPr lang="ru-RU" sz="1100" b="1" i="0" u="none" strike="noStrike" dirty="0">
                        <a:solidFill>
                          <a:schemeClr val="bg1"/>
                        </a:solidFill>
                        <a:effectLst/>
                        <a:latin typeface=" Tahoma Bold"/>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tc>
                  <a:txBody>
                    <a:bodyPr/>
                    <a:lstStyle/>
                    <a:p>
                      <a:pPr algn="ctr" fontAlgn="ctr"/>
                      <a:r>
                        <a:rPr lang="ru-RU" sz="1100" b="1" i="0" u="none" strike="noStrike" dirty="0">
                          <a:solidFill>
                            <a:schemeClr val="bg1"/>
                          </a:solidFill>
                          <a:effectLst/>
                          <a:latin typeface=" Tahoma Bold"/>
                        </a:rPr>
                        <a:t>1 513 207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extLst>
                  <a:ext uri="{0D108BD9-81ED-4DB2-BD59-A6C34878D82A}">
                    <a16:rowId xmlns:a16="http://schemas.microsoft.com/office/drawing/2014/main" val="3708756538"/>
                  </a:ext>
                </a:extLst>
              </a:tr>
              <a:tr h="399272">
                <a:tc>
                  <a:txBody>
                    <a:bodyPr/>
                    <a:lstStyle/>
                    <a:p>
                      <a:pPr algn="l" fontAlgn="ctr"/>
                      <a:r>
                        <a:rPr lang="ru-RU" sz="900" b="0" i="0" u="none" strike="noStrike" dirty="0">
                          <a:solidFill>
                            <a:srgbClr val="000000"/>
                          </a:solidFill>
                          <a:effectLst/>
                          <a:latin typeface=" Tahoma Bold"/>
                        </a:rPr>
                        <a:t>Стоимость услуги на </a:t>
                      </a:r>
                      <a:r>
                        <a:rPr lang="ru-RU" sz="900" b="0" i="0" u="none" strike="noStrike">
                          <a:solidFill>
                            <a:srgbClr val="000000"/>
                          </a:solidFill>
                          <a:effectLst/>
                          <a:latin typeface=" Tahoma Bold"/>
                        </a:rPr>
                        <a:t>1 бенефициара </a:t>
                      </a:r>
                      <a:r>
                        <a:rPr lang="ru-RU" sz="900" b="0" i="0" u="none" strike="noStrike" dirty="0">
                          <a:solidFill>
                            <a:srgbClr val="000000"/>
                          </a:solidFill>
                          <a:effectLst/>
                          <a:latin typeface=" Tahoma Bold"/>
                        </a:rPr>
                        <a:t>в рамках реализации программы поддержки семьи и предотвращения социального сиротства, тыс. рублей в год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0" i="0" u="none" strike="noStrike" dirty="0">
                          <a:solidFill>
                            <a:srgbClr val="000000"/>
                          </a:solidFill>
                          <a:effectLst/>
                          <a:latin typeface=" Tahoma Bold"/>
                        </a:rPr>
                        <a:t>29,9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0" i="0" u="none" strike="noStrike" dirty="0">
                          <a:solidFill>
                            <a:srgbClr val="000000"/>
                          </a:solidFill>
                          <a:effectLst/>
                          <a:latin typeface=" Tahoma Bold"/>
                        </a:rPr>
                        <a:t>31,1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0" i="0" u="none" strike="noStrike" dirty="0">
                          <a:solidFill>
                            <a:srgbClr val="000000"/>
                          </a:solidFill>
                          <a:effectLst/>
                          <a:latin typeface=" Tahoma Bold"/>
                        </a:rPr>
                        <a:t>32,3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0" i="0" u="none" strike="noStrike" dirty="0">
                          <a:solidFill>
                            <a:srgbClr val="000000"/>
                          </a:solidFill>
                          <a:effectLst/>
                          <a:latin typeface=" Tahoma Bold"/>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1100" b="0" i="0" u="none" strike="noStrike" dirty="0">
                          <a:solidFill>
                            <a:schemeClr val="bg1"/>
                          </a:solidFill>
                          <a:effectLst/>
                          <a:latin typeface=" Tahoma Bold"/>
                        </a:rPr>
                        <a:t> -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tc>
                  <a:txBody>
                    <a:bodyPr/>
                    <a:lstStyle/>
                    <a:p>
                      <a:pPr algn="ctr" fontAlgn="ctr"/>
                      <a:r>
                        <a:rPr lang="ru-RU" sz="1100" b="0" i="0" u="none" strike="noStrike" dirty="0">
                          <a:solidFill>
                            <a:schemeClr val="bg1"/>
                          </a:solidFill>
                          <a:effectLst/>
                          <a:latin typeface=" Tahoma Bold"/>
                        </a:rPr>
                        <a:t> -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extLst>
                  <a:ext uri="{0D108BD9-81ED-4DB2-BD59-A6C34878D82A}">
                    <a16:rowId xmlns:a16="http://schemas.microsoft.com/office/drawing/2014/main" val="2540989862"/>
                  </a:ext>
                </a:extLst>
              </a:tr>
              <a:tr h="266182">
                <a:tc>
                  <a:txBody>
                    <a:bodyPr/>
                    <a:lstStyle/>
                    <a:p>
                      <a:pPr algn="l" fontAlgn="ctr"/>
                      <a:r>
                        <a:rPr lang="ru-RU" sz="900" b="0" i="1" u="none" strike="noStrike" dirty="0">
                          <a:solidFill>
                            <a:srgbClr val="000000"/>
                          </a:solidFill>
                          <a:effectLst/>
                          <a:latin typeface=" Tahoma Bold"/>
                        </a:rPr>
                        <a:t>Количество бенефициаров, которые получают услугу сопровождения, человек</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0" i="1" u="none" strike="noStrike" dirty="0">
                          <a:solidFill>
                            <a:srgbClr val="000000"/>
                          </a:solidFill>
                          <a:effectLst/>
                          <a:latin typeface=" Tahoma Bold"/>
                        </a:rPr>
                        <a:t>480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0" i="1" u="none" strike="noStrike" dirty="0">
                          <a:solidFill>
                            <a:srgbClr val="000000"/>
                          </a:solidFill>
                          <a:effectLst/>
                          <a:latin typeface=" Tahoma Bold"/>
                        </a:rPr>
                        <a:t>480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0" i="1" u="none" strike="noStrike" dirty="0">
                          <a:solidFill>
                            <a:srgbClr val="000000"/>
                          </a:solidFill>
                          <a:effectLst/>
                          <a:latin typeface=" Tahoma Bold"/>
                        </a:rPr>
                        <a:t>480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0" i="1" u="none" strike="noStrike">
                          <a:solidFill>
                            <a:srgbClr val="000000"/>
                          </a:solidFill>
                          <a:effectLst/>
                          <a:latin typeface=" Tahoma Bold"/>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1100" b="0" i="0" u="none" strike="noStrike" dirty="0">
                          <a:solidFill>
                            <a:schemeClr val="bg1"/>
                          </a:solidFill>
                          <a:effectLst/>
                          <a:latin typeface=" Tahoma Bold"/>
                        </a:rPr>
                        <a:t> -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tc>
                  <a:txBody>
                    <a:bodyPr/>
                    <a:lstStyle/>
                    <a:p>
                      <a:pPr algn="ctr" fontAlgn="ctr"/>
                      <a:r>
                        <a:rPr lang="ru-RU" sz="1100" b="0" i="0" u="none" strike="noStrike" dirty="0">
                          <a:solidFill>
                            <a:schemeClr val="bg1"/>
                          </a:solidFill>
                          <a:effectLst/>
                          <a:latin typeface=" Tahoma Bold"/>
                        </a:rPr>
                        <a:t> -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extLst>
                  <a:ext uri="{0D108BD9-81ED-4DB2-BD59-A6C34878D82A}">
                    <a16:rowId xmlns:a16="http://schemas.microsoft.com/office/drawing/2014/main" val="3184706182"/>
                  </a:ext>
                </a:extLst>
              </a:tr>
              <a:tr h="313392">
                <a:tc>
                  <a:txBody>
                    <a:bodyPr/>
                    <a:lstStyle/>
                    <a:p>
                      <a:pPr algn="l" fontAlgn="ctr"/>
                      <a:r>
                        <a:rPr lang="ru-RU" sz="900" b="0" i="0" u="none" strike="noStrike" dirty="0">
                          <a:solidFill>
                            <a:srgbClr val="000000"/>
                          </a:solidFill>
                          <a:effectLst/>
                          <a:latin typeface=" Tahoma Bold"/>
                        </a:rPr>
                        <a:t>Затраты инвестора/оператора в рамках реализации проекта SIB по итогам достижения эффекта, тыс. руб. в год</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1" i="0" u="none" strike="noStrike" dirty="0">
                          <a:solidFill>
                            <a:srgbClr val="000000"/>
                          </a:solidFill>
                          <a:effectLst/>
                          <a:latin typeface=" Tahoma Bold"/>
                        </a:rPr>
                        <a:t>14</a:t>
                      </a:r>
                      <a:r>
                        <a:rPr lang="ru-RU" sz="900" b="1" i="0" u="none" strike="noStrike" baseline="0" dirty="0">
                          <a:solidFill>
                            <a:srgbClr val="000000"/>
                          </a:solidFill>
                          <a:effectLst/>
                          <a:latin typeface=" Tahoma Bold"/>
                        </a:rPr>
                        <a:t> 353</a:t>
                      </a:r>
                      <a:endParaRPr lang="ru-RU" sz="900" b="1" i="0" u="none" strike="noStrike" dirty="0">
                        <a:solidFill>
                          <a:srgbClr val="000000"/>
                        </a:solidFill>
                        <a:effectLst/>
                        <a:latin typeface=" Tahoma Bold"/>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ru-RU" sz="900" b="1" i="0" u="none" strike="noStrike" dirty="0">
                          <a:solidFill>
                            <a:srgbClr val="000000"/>
                          </a:solidFill>
                          <a:effectLst/>
                          <a:latin typeface=" Tahoma Bold"/>
                        </a:rPr>
                        <a:t>14 927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ru-RU" sz="900" b="1" i="0" u="none" strike="noStrike" dirty="0">
                          <a:solidFill>
                            <a:srgbClr val="000000"/>
                          </a:solidFill>
                          <a:effectLst/>
                          <a:latin typeface=" Tahoma Bold"/>
                        </a:rPr>
                        <a:t>15</a:t>
                      </a:r>
                      <a:r>
                        <a:rPr lang="ru-RU" sz="900" b="1" i="0" u="none" strike="noStrike" baseline="0" dirty="0">
                          <a:solidFill>
                            <a:srgbClr val="000000"/>
                          </a:solidFill>
                          <a:effectLst/>
                          <a:latin typeface=" Tahoma Bold"/>
                        </a:rPr>
                        <a:t> 525</a:t>
                      </a:r>
                      <a:endParaRPr lang="ru-RU" sz="900" b="1" i="0" u="none" strike="noStrike" dirty="0">
                        <a:solidFill>
                          <a:srgbClr val="000000"/>
                        </a:solidFill>
                        <a:effectLst/>
                        <a:latin typeface=" Tahoma Bold"/>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ru-RU" sz="900" b="0" i="0" u="none" strike="noStrike">
                          <a:solidFill>
                            <a:srgbClr val="000000"/>
                          </a:solidFill>
                          <a:effectLst/>
                          <a:latin typeface=" Tahoma Bold"/>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ctr"/>
                      <a:r>
                        <a:rPr lang="ru-RU" sz="1200" b="1" i="0" u="none" strike="noStrike" dirty="0">
                          <a:solidFill>
                            <a:schemeClr val="bg1"/>
                          </a:solidFill>
                          <a:effectLst/>
                          <a:latin typeface=" Tahoma Bold"/>
                        </a:rPr>
                        <a:t>44</a:t>
                      </a:r>
                      <a:r>
                        <a:rPr lang="ru-RU" sz="1200" b="1" i="0" u="none" strike="noStrike" baseline="0" dirty="0">
                          <a:solidFill>
                            <a:schemeClr val="bg1"/>
                          </a:solidFill>
                          <a:effectLst/>
                          <a:latin typeface=" Tahoma Bold"/>
                        </a:rPr>
                        <a:t> 805</a:t>
                      </a:r>
                      <a:endParaRPr lang="ru-RU" sz="1200" b="1" i="0" u="none" strike="noStrike" dirty="0">
                        <a:solidFill>
                          <a:schemeClr val="bg1"/>
                        </a:solidFill>
                        <a:effectLst/>
                        <a:latin typeface=" Tahoma Bold"/>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tc hMerge="1">
                  <a:txBody>
                    <a:bodyPr/>
                    <a:lstStyle/>
                    <a:p>
                      <a:endParaRPr lang="ru-RU"/>
                    </a:p>
                  </a:txBody>
                  <a:tcPr/>
                </a:tc>
                <a:extLst>
                  <a:ext uri="{0D108BD9-81ED-4DB2-BD59-A6C34878D82A}">
                    <a16:rowId xmlns:a16="http://schemas.microsoft.com/office/drawing/2014/main" val="4188627598"/>
                  </a:ext>
                </a:extLst>
              </a:tr>
              <a:tr h="313392">
                <a:tc>
                  <a:txBody>
                    <a:bodyPr/>
                    <a:lstStyle/>
                    <a:p>
                      <a:pPr algn="l" fontAlgn="ctr"/>
                      <a:r>
                        <a:rPr lang="ru-RU" sz="900" b="0" i="0" u="none" strike="noStrike" dirty="0">
                          <a:solidFill>
                            <a:srgbClr val="000000"/>
                          </a:solidFill>
                          <a:effectLst/>
                          <a:latin typeface=" Tahoma Bold"/>
                        </a:rPr>
                        <a:t>Затраты бюджета субъекта РФ в рамках реализации проекта SIB, тыс. руб. в год с учетом ежегодной доходности</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fontAlgn="ctr"/>
                      <a:r>
                        <a:rPr lang="ru-RU" sz="900" b="1" i="0" u="none" strike="noStrike" dirty="0">
                          <a:solidFill>
                            <a:srgbClr val="000000"/>
                          </a:solidFill>
                          <a:effectLst/>
                          <a:latin typeface=" Tahoma Bold"/>
                        </a:rPr>
                        <a:t>нет затрат бюджета субъекта РФ</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a:p>
                  </a:txBody>
                  <a:tcPr/>
                </a:tc>
                <a:tc hMerge="1">
                  <a:txBody>
                    <a:bodyPr/>
                    <a:lstStyle/>
                    <a:p>
                      <a:endParaRPr lang="ru-RU"/>
                    </a:p>
                  </a:txBody>
                  <a:tcPr/>
                </a:tc>
                <a:tc>
                  <a:txBody>
                    <a:bodyPr/>
                    <a:lstStyle/>
                    <a:p>
                      <a:pPr algn="ctr" fontAlgn="ctr"/>
                      <a:r>
                        <a:rPr lang="ru-RU" sz="900" b="1" i="0" u="none" strike="noStrike" dirty="0">
                          <a:solidFill>
                            <a:srgbClr val="000000"/>
                          </a:solidFill>
                          <a:effectLst/>
                          <a:latin typeface=" Tahoma Bold"/>
                        </a:rPr>
                        <a:t>55</a:t>
                      </a:r>
                      <a:r>
                        <a:rPr lang="ru-RU" sz="900" b="1" i="0" u="none" strike="noStrike" baseline="0" dirty="0">
                          <a:solidFill>
                            <a:srgbClr val="000000"/>
                          </a:solidFill>
                          <a:effectLst/>
                          <a:latin typeface=" Tahoma Bold"/>
                        </a:rPr>
                        <a:t> 560</a:t>
                      </a:r>
                      <a:endParaRPr lang="ru-RU" sz="900" b="1" i="0" u="none" strike="noStrike" dirty="0">
                        <a:solidFill>
                          <a:srgbClr val="000000"/>
                        </a:solidFill>
                        <a:effectLst/>
                        <a:latin typeface=" Tahoma Bold"/>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gridSpan="2">
                  <a:txBody>
                    <a:bodyPr/>
                    <a:lstStyle/>
                    <a:p>
                      <a:pPr algn="ctr" fontAlgn="ctr"/>
                      <a:r>
                        <a:rPr lang="ru-RU" sz="1200" b="1" i="0" u="none" strike="noStrike" dirty="0">
                          <a:solidFill>
                            <a:schemeClr val="bg1"/>
                          </a:solidFill>
                          <a:effectLst/>
                          <a:latin typeface=" Tahoma Bold"/>
                        </a:rPr>
                        <a:t>55</a:t>
                      </a:r>
                      <a:r>
                        <a:rPr lang="ru-RU" sz="1200" b="1" i="0" u="none" strike="noStrike" baseline="0" dirty="0">
                          <a:solidFill>
                            <a:schemeClr val="bg1"/>
                          </a:solidFill>
                          <a:effectLst/>
                          <a:latin typeface=" Tahoma Bold"/>
                        </a:rPr>
                        <a:t> 560</a:t>
                      </a:r>
                      <a:endParaRPr lang="ru-RU" sz="1200" b="1" i="0" u="none" strike="noStrike" dirty="0">
                        <a:solidFill>
                          <a:schemeClr val="bg1"/>
                        </a:solidFill>
                        <a:effectLst/>
                        <a:latin typeface=" Tahoma Bold"/>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tc hMerge="1">
                  <a:txBody>
                    <a:bodyPr/>
                    <a:lstStyle/>
                    <a:p>
                      <a:endParaRPr lang="ru-RU"/>
                    </a:p>
                  </a:txBody>
                  <a:tcPr/>
                </a:tc>
                <a:extLst>
                  <a:ext uri="{0D108BD9-81ED-4DB2-BD59-A6C34878D82A}">
                    <a16:rowId xmlns:a16="http://schemas.microsoft.com/office/drawing/2014/main" val="4221632757"/>
                  </a:ext>
                </a:extLst>
              </a:tr>
              <a:tr h="208929">
                <a:tc>
                  <a:txBody>
                    <a:bodyPr/>
                    <a:lstStyle/>
                    <a:p>
                      <a:pPr algn="l" fontAlgn="ctr"/>
                      <a:r>
                        <a:rPr lang="ru-RU" sz="1000" b="1" i="0" u="none" strike="noStrike" dirty="0">
                          <a:solidFill>
                            <a:schemeClr val="bg1"/>
                          </a:solidFill>
                          <a:effectLst/>
                          <a:latin typeface=" Tahoma Bold"/>
                        </a:rPr>
                        <a:t>Чистая экономия бюджетных средств ИТОГО, тыс. руб.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tc>
                  <a:txBody>
                    <a:bodyPr/>
                    <a:lstStyle/>
                    <a:p>
                      <a:pPr algn="ctr" fontAlgn="ctr"/>
                      <a:r>
                        <a:rPr lang="ru-RU" sz="1000" b="1" i="0" u="none" strike="noStrike" dirty="0">
                          <a:solidFill>
                            <a:schemeClr val="bg1"/>
                          </a:solidFill>
                          <a:effectLst/>
                          <a:latin typeface=" Tahoma Bold"/>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tc>
                  <a:txBody>
                    <a:bodyPr/>
                    <a:lstStyle/>
                    <a:p>
                      <a:pPr algn="ctr" fontAlgn="ctr"/>
                      <a:r>
                        <a:rPr lang="ru-RU" sz="1000" b="1" i="0" u="none" strike="noStrike" dirty="0">
                          <a:solidFill>
                            <a:schemeClr val="bg1"/>
                          </a:solidFill>
                          <a:effectLst/>
                          <a:latin typeface=" Tahoma Bold"/>
                        </a:rPr>
                        <a:t>26</a:t>
                      </a:r>
                      <a:r>
                        <a:rPr lang="ru-RU" sz="1000" b="1" i="0" u="none" strike="noStrike" baseline="0" dirty="0">
                          <a:solidFill>
                            <a:schemeClr val="bg1"/>
                          </a:solidFill>
                          <a:effectLst/>
                          <a:latin typeface=" Tahoma Bold"/>
                        </a:rPr>
                        <a:t> 921</a:t>
                      </a:r>
                      <a:endParaRPr lang="ru-RU" sz="1000" b="1" i="0" u="none" strike="noStrike" dirty="0">
                        <a:solidFill>
                          <a:schemeClr val="bg1"/>
                        </a:solidFill>
                        <a:effectLst/>
                        <a:latin typeface=" Tahoma Bold"/>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tc>
                  <a:txBody>
                    <a:bodyPr/>
                    <a:lstStyle/>
                    <a:p>
                      <a:pPr algn="ctr" fontAlgn="ctr"/>
                      <a:r>
                        <a:rPr lang="ru-RU" sz="1000" b="1" i="0" u="none" strike="noStrike" dirty="0">
                          <a:solidFill>
                            <a:schemeClr val="bg1"/>
                          </a:solidFill>
                          <a:effectLst/>
                          <a:latin typeface=" Tahoma Bold"/>
                        </a:rPr>
                        <a:t>27 997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tc>
                  <a:txBody>
                    <a:bodyPr/>
                    <a:lstStyle/>
                    <a:p>
                      <a:pPr algn="ctr" fontAlgn="ctr"/>
                      <a:r>
                        <a:rPr lang="ru-RU" sz="1000" b="1" i="0" u="none" strike="noStrike" dirty="0">
                          <a:solidFill>
                            <a:schemeClr val="bg1"/>
                          </a:solidFill>
                          <a:effectLst/>
                          <a:latin typeface=" Tahoma Bold"/>
                        </a:rPr>
                        <a:t>65 902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tc>
                  <a:txBody>
                    <a:bodyPr/>
                    <a:lstStyle/>
                    <a:p>
                      <a:pPr algn="ctr" fontAlgn="ctr"/>
                      <a:r>
                        <a:rPr lang="ru-RU" sz="1000" b="1" i="0" u="none" strike="noStrike" dirty="0">
                          <a:solidFill>
                            <a:schemeClr val="bg1"/>
                          </a:solidFill>
                          <a:effectLst/>
                          <a:latin typeface=" Tahoma Bold"/>
                        </a:rPr>
                        <a:t>118</a:t>
                      </a:r>
                      <a:r>
                        <a:rPr lang="ru-RU" sz="1000" b="1" i="0" u="none" strike="noStrike" baseline="0" dirty="0">
                          <a:solidFill>
                            <a:schemeClr val="bg1"/>
                          </a:solidFill>
                          <a:effectLst/>
                          <a:latin typeface=" Tahoma Bold"/>
                        </a:rPr>
                        <a:t> 985</a:t>
                      </a:r>
                      <a:endParaRPr lang="ru-RU" sz="1000" b="1" i="0" u="none" strike="noStrike" dirty="0">
                        <a:solidFill>
                          <a:schemeClr val="bg1"/>
                        </a:solidFill>
                        <a:effectLst/>
                        <a:latin typeface=" Tahoma Bold"/>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tc>
                  <a:txBody>
                    <a:bodyPr/>
                    <a:lstStyle/>
                    <a:p>
                      <a:pPr algn="ctr" fontAlgn="ctr"/>
                      <a:r>
                        <a:rPr lang="ru-RU" sz="1100" b="1" i="0" u="none" strike="noStrike" dirty="0">
                          <a:solidFill>
                            <a:schemeClr val="bg1"/>
                          </a:solidFill>
                          <a:effectLst/>
                          <a:latin typeface=" Tahoma Bold"/>
                        </a:rPr>
                        <a:t>1 457 647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extLst>
                  <a:ext uri="{0D108BD9-81ED-4DB2-BD59-A6C34878D82A}">
                    <a16:rowId xmlns:a16="http://schemas.microsoft.com/office/drawing/2014/main" val="650074746"/>
                  </a:ext>
                </a:extLst>
              </a:tr>
            </a:tbl>
          </a:graphicData>
        </a:graphic>
      </p:graphicFrame>
      <p:graphicFrame>
        <p:nvGraphicFramePr>
          <p:cNvPr id="9" name="Таблица 8"/>
          <p:cNvGraphicFramePr>
            <a:graphicFrameLocks noGrp="1"/>
          </p:cNvGraphicFramePr>
          <p:nvPr/>
        </p:nvGraphicFramePr>
        <p:xfrm>
          <a:off x="324465" y="6348753"/>
          <a:ext cx="8494318" cy="223141"/>
        </p:xfrm>
        <a:graphic>
          <a:graphicData uri="http://schemas.openxmlformats.org/drawingml/2006/table">
            <a:tbl>
              <a:tblPr/>
              <a:tblGrid>
                <a:gridCol w="4267200">
                  <a:extLst>
                    <a:ext uri="{9D8B030D-6E8A-4147-A177-3AD203B41FA5}">
                      <a16:colId xmlns:a16="http://schemas.microsoft.com/office/drawing/2014/main" val="1722038024"/>
                    </a:ext>
                  </a:extLst>
                </a:gridCol>
                <a:gridCol w="621157">
                  <a:extLst>
                    <a:ext uri="{9D8B030D-6E8A-4147-A177-3AD203B41FA5}">
                      <a16:colId xmlns:a16="http://schemas.microsoft.com/office/drawing/2014/main" val="1289134701"/>
                    </a:ext>
                  </a:extLst>
                </a:gridCol>
                <a:gridCol w="735694">
                  <a:extLst>
                    <a:ext uri="{9D8B030D-6E8A-4147-A177-3AD203B41FA5}">
                      <a16:colId xmlns:a16="http://schemas.microsoft.com/office/drawing/2014/main" val="1220144019"/>
                    </a:ext>
                  </a:extLst>
                </a:gridCol>
                <a:gridCol w="658761">
                  <a:extLst>
                    <a:ext uri="{9D8B030D-6E8A-4147-A177-3AD203B41FA5}">
                      <a16:colId xmlns:a16="http://schemas.microsoft.com/office/drawing/2014/main" val="2595997936"/>
                    </a:ext>
                  </a:extLst>
                </a:gridCol>
                <a:gridCol w="766917">
                  <a:extLst>
                    <a:ext uri="{9D8B030D-6E8A-4147-A177-3AD203B41FA5}">
                      <a16:colId xmlns:a16="http://schemas.microsoft.com/office/drawing/2014/main" val="2532846272"/>
                    </a:ext>
                  </a:extLst>
                </a:gridCol>
                <a:gridCol w="688258">
                  <a:extLst>
                    <a:ext uri="{9D8B030D-6E8A-4147-A177-3AD203B41FA5}">
                      <a16:colId xmlns:a16="http://schemas.microsoft.com/office/drawing/2014/main" val="3220489615"/>
                    </a:ext>
                  </a:extLst>
                </a:gridCol>
                <a:gridCol w="756331">
                  <a:extLst>
                    <a:ext uri="{9D8B030D-6E8A-4147-A177-3AD203B41FA5}">
                      <a16:colId xmlns:a16="http://schemas.microsoft.com/office/drawing/2014/main" val="1929657088"/>
                    </a:ext>
                  </a:extLst>
                </a:gridCol>
              </a:tblGrid>
              <a:tr h="22314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900" b="1" i="0" u="none" strike="noStrike" dirty="0">
                          <a:solidFill>
                            <a:srgbClr val="2F454F"/>
                          </a:solidFill>
                          <a:effectLst/>
                          <a:latin typeface=" Tahoma Bold"/>
                        </a:rPr>
                        <a:t>Чистая экономия бюджетных средств, тыс. руб. (накопленный итог)</a:t>
                      </a:r>
                      <a:endParaRPr lang="ru-RU" sz="900" b="0" i="0" u="none" strike="noStrike" dirty="0">
                        <a:solidFill>
                          <a:srgbClr val="2F454F"/>
                        </a:solidFill>
                        <a:effectLst/>
                        <a:latin typeface=" Tahoma Bold"/>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0" i="0" u="none" strike="noStrike" dirty="0">
                          <a:solidFill>
                            <a:srgbClr val="000000"/>
                          </a:solidFill>
                          <a:effectLst/>
                          <a:latin typeface=" Tahoma Bold"/>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0" i="0" u="none" strike="noStrike" dirty="0">
                          <a:solidFill>
                            <a:srgbClr val="000000"/>
                          </a:solidFill>
                          <a:effectLst/>
                          <a:latin typeface=" Tahoma Bold"/>
                        </a:rPr>
                        <a:t>26 921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0" i="0" u="none" strike="noStrike" dirty="0">
                          <a:solidFill>
                            <a:srgbClr val="000000"/>
                          </a:solidFill>
                          <a:effectLst/>
                          <a:latin typeface=" Tahoma Bold"/>
                        </a:rPr>
                        <a:t>54 918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900" b="0" i="0" u="none" strike="noStrike" dirty="0">
                          <a:solidFill>
                            <a:srgbClr val="000000"/>
                          </a:solidFill>
                          <a:effectLst/>
                          <a:latin typeface=" Tahoma Bold"/>
                        </a:rPr>
                        <a:t>120 820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ru-RU" sz="1100" b="0" i="0" u="none" strike="noStrike" dirty="0">
                          <a:solidFill>
                            <a:schemeClr val="bg1"/>
                          </a:solidFill>
                          <a:effectLst/>
                          <a:latin typeface=" Tahoma Bold"/>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tc>
                  <a:txBody>
                    <a:bodyPr/>
                    <a:lstStyle/>
                    <a:p>
                      <a:pPr algn="ctr" fontAlgn="ctr"/>
                      <a:r>
                        <a:rPr lang="ru-RU" sz="1100" b="0" i="0" u="none" strike="noStrike" dirty="0">
                          <a:solidFill>
                            <a:schemeClr val="bg1"/>
                          </a:solidFill>
                          <a:effectLst/>
                          <a:latin typeface=" Tahoma Bold"/>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B2AA"/>
                    </a:solidFill>
                  </a:tcPr>
                </a:tc>
                <a:extLst>
                  <a:ext uri="{0D108BD9-81ED-4DB2-BD59-A6C34878D82A}">
                    <a16:rowId xmlns:a16="http://schemas.microsoft.com/office/drawing/2014/main" val="1175460668"/>
                  </a:ext>
                </a:extLst>
              </a:tr>
            </a:tbl>
          </a:graphicData>
        </a:graphic>
      </p:graphicFrame>
      <p:sp>
        <p:nvSpPr>
          <p:cNvPr id="14" name="Прямоугольник 13"/>
          <p:cNvSpPr/>
          <p:nvPr/>
        </p:nvSpPr>
        <p:spPr>
          <a:xfrm>
            <a:off x="8036612" y="6123761"/>
            <a:ext cx="792000" cy="223251"/>
          </a:xfrm>
          <a:prstGeom prst="rect">
            <a:avLst/>
          </a:prstGeom>
          <a:no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Номер слайда 2">
            <a:extLst>
              <a:ext uri="{FF2B5EF4-FFF2-40B4-BE49-F238E27FC236}">
                <a16:creationId xmlns:a16="http://schemas.microsoft.com/office/drawing/2014/main" id="{97EA4FC0-1748-4185-BFB7-659E6A8CA51C}"/>
              </a:ext>
            </a:extLst>
          </p:cNvPr>
          <p:cNvSpPr>
            <a:spLocks noGrp="1"/>
          </p:cNvSpPr>
          <p:nvPr>
            <p:ph type="sldNum" sz="quarter" idx="12"/>
          </p:nvPr>
        </p:nvSpPr>
        <p:spPr>
          <a:xfrm>
            <a:off x="11742149" y="6339785"/>
            <a:ext cx="322035" cy="365125"/>
          </a:xfrm>
        </p:spPr>
        <p:txBody>
          <a:bodyPr/>
          <a:lstStyle/>
          <a:p>
            <a:r>
              <a:rPr lang="ru-RU" dirty="0">
                <a:latin typeface="DIN Pro"/>
              </a:rPr>
              <a:t>4</a:t>
            </a:r>
          </a:p>
        </p:txBody>
      </p:sp>
      <p:sp>
        <p:nvSpPr>
          <p:cNvPr id="15" name="Rechteck 14">
            <a:extLst>
              <a:ext uri="{FF2B5EF4-FFF2-40B4-BE49-F238E27FC236}">
                <a16:creationId xmlns:a16="http://schemas.microsoft.com/office/drawing/2014/main" id="{71B339EF-B952-4109-9088-C5A77F8EF45E}"/>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16" name="Rechteck 15">
            <a:extLst>
              <a:ext uri="{FF2B5EF4-FFF2-40B4-BE49-F238E27FC236}">
                <a16:creationId xmlns:a16="http://schemas.microsoft.com/office/drawing/2014/main" id="{C37D9D56-B4FA-47BF-9013-77B030C9AD0A}"/>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Tree>
    <p:extLst>
      <p:ext uri="{BB962C8B-B14F-4D97-AF65-F5344CB8AC3E}">
        <p14:creationId xmlns:p14="http://schemas.microsoft.com/office/powerpoint/2010/main" val="16800876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627A03-8FA6-4988-B57E-CD6AC11A5B4F}"/>
              </a:ext>
            </a:extLst>
          </p:cNvPr>
          <p:cNvSpPr>
            <a:spLocks noGrp="1"/>
          </p:cNvSpPr>
          <p:nvPr>
            <p:ph type="title"/>
          </p:nvPr>
        </p:nvSpPr>
        <p:spPr>
          <a:xfrm>
            <a:off x="927296" y="143868"/>
            <a:ext cx="10438793" cy="587602"/>
          </a:xfrm>
        </p:spPr>
        <p:txBody>
          <a:bodyPr>
            <a:normAutofit/>
          </a:bodyPr>
          <a:lstStyle/>
          <a:p>
            <a:r>
              <a:rPr lang="ru-RU" sz="2400" dirty="0"/>
              <a:t>ВОЗМОЖНЫЕ ДОПОЛНИТЕЛЬНЫЕ БОНУСЫ ИНВЕСТОРУ/ОПЕРАТОРУ </a:t>
            </a:r>
            <a:endParaRPr lang="ru-RU" sz="1800" dirty="0">
              <a:solidFill>
                <a:srgbClr val="7596A7"/>
              </a:solidFill>
            </a:endParaRPr>
          </a:p>
        </p:txBody>
      </p:sp>
      <p:sp>
        <p:nvSpPr>
          <p:cNvPr id="12" name="Номер слайда 2">
            <a:extLst>
              <a:ext uri="{FF2B5EF4-FFF2-40B4-BE49-F238E27FC236}">
                <a16:creationId xmlns:a16="http://schemas.microsoft.com/office/drawing/2014/main" id="{97EA4FC0-1748-4185-BFB7-659E6A8CA51C}"/>
              </a:ext>
            </a:extLst>
          </p:cNvPr>
          <p:cNvSpPr>
            <a:spLocks noGrp="1"/>
          </p:cNvSpPr>
          <p:nvPr>
            <p:ph type="sldNum" sz="quarter" idx="12"/>
          </p:nvPr>
        </p:nvSpPr>
        <p:spPr>
          <a:xfrm>
            <a:off x="11869965" y="6241454"/>
            <a:ext cx="322035" cy="365125"/>
          </a:xfrm>
        </p:spPr>
        <p:txBody>
          <a:bodyPr/>
          <a:lstStyle/>
          <a:p>
            <a:r>
              <a:rPr lang="ru-RU" dirty="0">
                <a:latin typeface="DIN Pro"/>
              </a:rPr>
              <a:t>5</a:t>
            </a:r>
          </a:p>
        </p:txBody>
      </p:sp>
      <p:sp>
        <p:nvSpPr>
          <p:cNvPr id="134" name="Прямоугольник 133"/>
          <p:cNvSpPr/>
          <p:nvPr/>
        </p:nvSpPr>
        <p:spPr>
          <a:xfrm>
            <a:off x="380991" y="1110412"/>
            <a:ext cx="11653694" cy="1015663"/>
          </a:xfrm>
          <a:prstGeom prst="rect">
            <a:avLst/>
          </a:prstGeom>
        </p:spPr>
        <p:txBody>
          <a:bodyPr wrap="square">
            <a:spAutoFit/>
          </a:bodyPr>
          <a:lstStyle/>
          <a:p>
            <a:pPr>
              <a:spcAft>
                <a:spcPts val="600"/>
              </a:spcAft>
            </a:pPr>
            <a:r>
              <a:rPr lang="ru-RU" sz="2000" b="1" dirty="0">
                <a:solidFill>
                  <a:srgbClr val="20B2AA"/>
                </a:solidFill>
                <a:latin typeface="Tahoma" panose="020B0604030504040204" pitchFamily="34" charset="0"/>
                <a:ea typeface="Tahoma" panose="020B0604030504040204" pitchFamily="34" charset="0"/>
                <a:cs typeface="Tahoma" panose="020B0604030504040204" pitchFamily="34" charset="0"/>
              </a:rPr>
              <a:t>При превышении запланированной эффективности по проекту </a:t>
            </a:r>
            <a:r>
              <a:rPr lang="en-US" sz="2000" b="1" dirty="0">
                <a:solidFill>
                  <a:srgbClr val="20B2AA"/>
                </a:solidFill>
                <a:latin typeface="Tahoma" panose="020B0604030504040204" pitchFamily="34" charset="0"/>
                <a:ea typeface="Tahoma" panose="020B0604030504040204" pitchFamily="34" charset="0"/>
                <a:cs typeface="Tahoma" panose="020B0604030504040204" pitchFamily="34" charset="0"/>
              </a:rPr>
              <a:t>SIB </a:t>
            </a:r>
            <a:r>
              <a:rPr lang="ru-RU" sz="2000" b="1" dirty="0">
                <a:solidFill>
                  <a:srgbClr val="20B2AA"/>
                </a:solidFill>
                <a:latin typeface="Tahoma" panose="020B0604030504040204" pitchFamily="34" charset="0"/>
                <a:ea typeface="Tahoma" panose="020B0604030504040204" pitchFamily="34" charset="0"/>
                <a:cs typeface="Tahoma" panose="020B0604030504040204" pitchFamily="34" charset="0"/>
              </a:rPr>
              <a:t>возможно увеличение ставки доходности* при расчете вознаграждения на величину специфического риска</a:t>
            </a:r>
          </a:p>
        </p:txBody>
      </p:sp>
      <p:sp>
        <p:nvSpPr>
          <p:cNvPr id="52" name="Прямоугольник 51"/>
          <p:cNvSpPr/>
          <p:nvPr/>
        </p:nvSpPr>
        <p:spPr>
          <a:xfrm>
            <a:off x="613575" y="1922614"/>
            <a:ext cx="569302" cy="646331"/>
          </a:xfrm>
          <a:prstGeom prst="rect">
            <a:avLst/>
          </a:prstGeom>
        </p:spPr>
        <p:txBody>
          <a:bodyPr wrap="square">
            <a:spAutoFit/>
          </a:bodyPr>
          <a:lstStyle/>
          <a:p>
            <a:r>
              <a:rPr lang="ru-RU" sz="3600" b="1" dirty="0">
                <a:solidFill>
                  <a:schemeClr val="bg1"/>
                </a:solidFill>
                <a:latin typeface=" Tahoma Bold"/>
              </a:rPr>
              <a:t>%</a:t>
            </a:r>
          </a:p>
        </p:txBody>
      </p:sp>
      <p:sp>
        <p:nvSpPr>
          <p:cNvPr id="60" name="TextBox 59"/>
          <p:cNvSpPr txBox="1"/>
          <p:nvPr/>
        </p:nvSpPr>
        <p:spPr>
          <a:xfrm>
            <a:off x="518638" y="6167621"/>
            <a:ext cx="12223966" cy="246221"/>
          </a:xfrm>
          <a:prstGeom prst="rect">
            <a:avLst/>
          </a:prstGeom>
          <a:noFill/>
        </p:spPr>
        <p:txBody>
          <a:bodyPr wrap="square" lIns="0" rtlCol="0">
            <a:spAutoFit/>
          </a:bodyPr>
          <a:lstStyle/>
          <a:p>
            <a:r>
              <a:rPr lang="ru-RU" sz="1000" b="1" dirty="0">
                <a:solidFill>
                  <a:srgbClr val="20B2AA"/>
                </a:solidFill>
                <a:latin typeface="Tahoma" panose="020B0604030504040204" pitchFamily="34" charset="0"/>
                <a:ea typeface="Tahoma" panose="020B0604030504040204" pitchFamily="34" charset="0"/>
                <a:cs typeface="Tahoma" panose="020B0604030504040204" pitchFamily="34" charset="0"/>
              </a:rPr>
              <a:t>*</a:t>
            </a:r>
            <a:r>
              <a:rPr lang="ru-RU" sz="1000" i="1" dirty="0">
                <a:solidFill>
                  <a:srgbClr val="2F454F"/>
                </a:solidFill>
                <a:latin typeface="Tahoma" panose="020B0604030504040204" pitchFamily="34" charset="0"/>
                <a:ea typeface="Tahoma" panose="020B0604030504040204" pitchFamily="34" charset="0"/>
                <a:cs typeface="Tahoma" panose="020B0604030504040204" pitchFamily="34" charset="0"/>
              </a:rPr>
              <a:t>В варианте представленном на Слайде 4 в ставку доходности не включен специфический риск</a:t>
            </a:r>
          </a:p>
        </p:txBody>
      </p:sp>
      <p:graphicFrame>
        <p:nvGraphicFramePr>
          <p:cNvPr id="3" name="Таблица 2"/>
          <p:cNvGraphicFramePr>
            <a:graphicFrameLocks noGrp="1"/>
          </p:cNvGraphicFramePr>
          <p:nvPr/>
        </p:nvGraphicFramePr>
        <p:xfrm>
          <a:off x="420313" y="2349428"/>
          <a:ext cx="11528308" cy="487680"/>
        </p:xfrm>
        <a:graphic>
          <a:graphicData uri="http://schemas.openxmlformats.org/drawingml/2006/table">
            <a:tbl>
              <a:tblPr/>
              <a:tblGrid>
                <a:gridCol w="6511427">
                  <a:extLst>
                    <a:ext uri="{9D8B030D-6E8A-4147-A177-3AD203B41FA5}">
                      <a16:colId xmlns:a16="http://schemas.microsoft.com/office/drawing/2014/main" val="3247324164"/>
                    </a:ext>
                  </a:extLst>
                </a:gridCol>
                <a:gridCol w="1327355">
                  <a:extLst>
                    <a:ext uri="{9D8B030D-6E8A-4147-A177-3AD203B41FA5}">
                      <a16:colId xmlns:a16="http://schemas.microsoft.com/office/drawing/2014/main" val="1726137111"/>
                    </a:ext>
                  </a:extLst>
                </a:gridCol>
                <a:gridCol w="1229032">
                  <a:extLst>
                    <a:ext uri="{9D8B030D-6E8A-4147-A177-3AD203B41FA5}">
                      <a16:colId xmlns:a16="http://schemas.microsoft.com/office/drawing/2014/main" val="2235004437"/>
                    </a:ext>
                  </a:extLst>
                </a:gridCol>
                <a:gridCol w="1199535">
                  <a:extLst>
                    <a:ext uri="{9D8B030D-6E8A-4147-A177-3AD203B41FA5}">
                      <a16:colId xmlns:a16="http://schemas.microsoft.com/office/drawing/2014/main" val="2102081544"/>
                    </a:ext>
                  </a:extLst>
                </a:gridCol>
                <a:gridCol w="1260959">
                  <a:extLst>
                    <a:ext uri="{9D8B030D-6E8A-4147-A177-3AD203B41FA5}">
                      <a16:colId xmlns:a16="http://schemas.microsoft.com/office/drawing/2014/main" val="2678070955"/>
                    </a:ext>
                  </a:extLst>
                </a:gridCol>
              </a:tblGrid>
              <a:tr h="177800">
                <a:tc>
                  <a:txBody>
                    <a:bodyPr/>
                    <a:lstStyle/>
                    <a:p>
                      <a:pPr algn="l" fontAlgn="b"/>
                      <a:r>
                        <a:rPr lang="ru-RU" sz="1600" b="1" i="0" u="none" strike="noStrike" dirty="0">
                          <a:solidFill>
                            <a:schemeClr val="bg1"/>
                          </a:solidFill>
                          <a:effectLst/>
                          <a:latin typeface=" Tahoma Bold"/>
                        </a:rPr>
                        <a:t>Размер превышения эффективности специфического риска, %</a:t>
                      </a:r>
                    </a:p>
                  </a:txBody>
                  <a:tcPr marL="0" marR="0"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20B2AA"/>
                    </a:solidFill>
                  </a:tcPr>
                </a:tc>
                <a:tc>
                  <a:txBody>
                    <a:bodyPr/>
                    <a:lstStyle/>
                    <a:p>
                      <a:pPr algn="ctr" fontAlgn="b"/>
                      <a:r>
                        <a:rPr lang="ru-RU" sz="1600" b="1" i="0" u="none" strike="noStrike" dirty="0">
                          <a:solidFill>
                            <a:srgbClr val="2F454F"/>
                          </a:solidFill>
                          <a:effectLst/>
                          <a:latin typeface=" Tahoma Bold"/>
                        </a:rPr>
                        <a:t>0%</a:t>
                      </a:r>
                    </a:p>
                  </a:txBody>
                  <a:tcPr marL="0" marR="0"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ru-RU" sz="1600" b="1" i="0" u="none" strike="noStrike" dirty="0">
                          <a:solidFill>
                            <a:srgbClr val="2F454F"/>
                          </a:solidFill>
                          <a:effectLst/>
                          <a:latin typeface=" Tahoma Bold"/>
                        </a:rPr>
                        <a:t>+5%</a:t>
                      </a:r>
                    </a:p>
                  </a:txBody>
                  <a:tcPr marL="0" marR="0"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ru-RU" sz="1600" b="1" i="0" u="none" strike="noStrike" dirty="0">
                          <a:solidFill>
                            <a:srgbClr val="2F454F"/>
                          </a:solidFill>
                          <a:effectLst/>
                          <a:latin typeface=" Tahoma Bold"/>
                        </a:rPr>
                        <a:t>+10%</a:t>
                      </a:r>
                    </a:p>
                  </a:txBody>
                  <a:tcPr marL="0" marR="0"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ru-RU" sz="1600" b="1" i="0" u="none" strike="noStrike" dirty="0">
                          <a:solidFill>
                            <a:srgbClr val="2F454F"/>
                          </a:solidFill>
                          <a:effectLst/>
                          <a:latin typeface=" Tahoma Bold"/>
                        </a:rPr>
                        <a:t>+20%</a:t>
                      </a:r>
                    </a:p>
                  </a:txBody>
                  <a:tcPr marL="0" marR="0"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93248988"/>
                  </a:ext>
                </a:extLst>
              </a:tr>
              <a:tr h="177800">
                <a:tc>
                  <a:txBody>
                    <a:bodyPr/>
                    <a:lstStyle/>
                    <a:p>
                      <a:pPr algn="l" fontAlgn="b"/>
                      <a:r>
                        <a:rPr lang="ru-RU" sz="1600" b="1" i="0" u="none" strike="noStrike" dirty="0">
                          <a:solidFill>
                            <a:schemeClr val="bg1"/>
                          </a:solidFill>
                          <a:effectLst/>
                          <a:latin typeface=" Tahoma Bold"/>
                        </a:rPr>
                        <a:t>Специфический риск (</a:t>
                      </a:r>
                      <a:r>
                        <a:rPr lang="ru-RU" sz="1600" b="1" i="1" u="none" strike="noStrike" dirty="0">
                          <a:solidFill>
                            <a:schemeClr val="bg1"/>
                          </a:solidFill>
                          <a:effectLst/>
                          <a:latin typeface=" Tahoma Bold"/>
                        </a:rPr>
                        <a:t>дополнительная доходность</a:t>
                      </a:r>
                      <a:r>
                        <a:rPr lang="ru-RU" sz="1600" b="1" i="0" u="none" strike="noStrike" dirty="0">
                          <a:solidFill>
                            <a:schemeClr val="bg1"/>
                          </a:solidFill>
                          <a:effectLst/>
                          <a:latin typeface=" Tahoma Bold"/>
                        </a:rPr>
                        <a:t>), %</a:t>
                      </a:r>
                    </a:p>
                  </a:txBody>
                  <a:tcPr marL="0" marR="0"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20B2AA"/>
                    </a:solidFill>
                  </a:tcPr>
                </a:tc>
                <a:tc>
                  <a:txBody>
                    <a:bodyPr/>
                    <a:lstStyle/>
                    <a:p>
                      <a:pPr algn="ctr" fontAlgn="b"/>
                      <a:r>
                        <a:rPr lang="ru-RU" sz="1600" b="1" i="0" u="none" strike="noStrike" dirty="0">
                          <a:solidFill>
                            <a:srgbClr val="2F454F"/>
                          </a:solidFill>
                          <a:effectLst/>
                          <a:latin typeface=" Tahoma Bold"/>
                        </a:rPr>
                        <a:t>0%</a:t>
                      </a:r>
                    </a:p>
                  </a:txBody>
                  <a:tcPr marL="0" marR="0"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ru-RU" sz="1600" b="1" i="0" u="none" strike="noStrike" dirty="0">
                          <a:solidFill>
                            <a:srgbClr val="2F454F"/>
                          </a:solidFill>
                          <a:effectLst/>
                          <a:latin typeface=" Tahoma Bold"/>
                        </a:rPr>
                        <a:t>+1%</a:t>
                      </a:r>
                    </a:p>
                  </a:txBody>
                  <a:tcPr marL="0" marR="0"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ru-RU" sz="1600" b="1" i="0" u="none" strike="noStrike" dirty="0">
                          <a:solidFill>
                            <a:srgbClr val="2F454F"/>
                          </a:solidFill>
                          <a:effectLst/>
                          <a:latin typeface=" Tahoma Bold"/>
                        </a:rPr>
                        <a:t>+3%</a:t>
                      </a:r>
                    </a:p>
                  </a:txBody>
                  <a:tcPr marL="0" marR="0"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ru-RU" sz="1600" b="1" i="0" u="none" strike="noStrike" dirty="0">
                          <a:solidFill>
                            <a:srgbClr val="2F454F"/>
                          </a:solidFill>
                          <a:effectLst/>
                          <a:latin typeface=" Tahoma Bold"/>
                        </a:rPr>
                        <a:t>+5%</a:t>
                      </a:r>
                    </a:p>
                  </a:txBody>
                  <a:tcPr marL="0" marR="0"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284124202"/>
                  </a:ext>
                </a:extLst>
              </a:tr>
            </a:tbl>
          </a:graphicData>
        </a:graphic>
      </p:graphicFrame>
      <p:sp>
        <p:nvSpPr>
          <p:cNvPr id="4" name="Прямоугольник 3"/>
          <p:cNvSpPr/>
          <p:nvPr/>
        </p:nvSpPr>
        <p:spPr>
          <a:xfrm>
            <a:off x="430152" y="3240125"/>
            <a:ext cx="10640971" cy="369332"/>
          </a:xfrm>
          <a:prstGeom prst="rect">
            <a:avLst/>
          </a:prstGeom>
        </p:spPr>
        <p:txBody>
          <a:bodyPr wrap="square">
            <a:spAutoFit/>
          </a:bodyPr>
          <a:lstStyle/>
          <a:p>
            <a:r>
              <a:rPr lang="ru-RU" b="1" dirty="0">
                <a:solidFill>
                  <a:srgbClr val="2F454F"/>
                </a:solidFill>
                <a:latin typeface=" Tahoma Bold"/>
              </a:rPr>
              <a:t>Чувствительность основных показателей проекта к повышению эффективности:</a:t>
            </a:r>
            <a:endParaRPr lang="ru-RU" dirty="0"/>
          </a:p>
        </p:txBody>
      </p:sp>
      <p:graphicFrame>
        <p:nvGraphicFramePr>
          <p:cNvPr id="5" name="Таблица 4"/>
          <p:cNvGraphicFramePr>
            <a:graphicFrameLocks noGrp="1"/>
          </p:cNvGraphicFramePr>
          <p:nvPr/>
        </p:nvGraphicFramePr>
        <p:xfrm>
          <a:off x="528279" y="3706216"/>
          <a:ext cx="11341686" cy="2207996"/>
        </p:xfrm>
        <a:graphic>
          <a:graphicData uri="http://schemas.openxmlformats.org/drawingml/2006/table">
            <a:tbl>
              <a:tblPr/>
              <a:tblGrid>
                <a:gridCol w="6403463">
                  <a:extLst>
                    <a:ext uri="{9D8B030D-6E8A-4147-A177-3AD203B41FA5}">
                      <a16:colId xmlns:a16="http://schemas.microsoft.com/office/drawing/2014/main" val="2989607032"/>
                    </a:ext>
                  </a:extLst>
                </a:gridCol>
                <a:gridCol w="898960">
                  <a:extLst>
                    <a:ext uri="{9D8B030D-6E8A-4147-A177-3AD203B41FA5}">
                      <a16:colId xmlns:a16="http://schemas.microsoft.com/office/drawing/2014/main" val="3663228563"/>
                    </a:ext>
                  </a:extLst>
                </a:gridCol>
                <a:gridCol w="1481651">
                  <a:extLst>
                    <a:ext uri="{9D8B030D-6E8A-4147-A177-3AD203B41FA5}">
                      <a16:colId xmlns:a16="http://schemas.microsoft.com/office/drawing/2014/main" val="2145970044"/>
                    </a:ext>
                  </a:extLst>
                </a:gridCol>
                <a:gridCol w="1287625">
                  <a:extLst>
                    <a:ext uri="{9D8B030D-6E8A-4147-A177-3AD203B41FA5}">
                      <a16:colId xmlns:a16="http://schemas.microsoft.com/office/drawing/2014/main" val="72854668"/>
                    </a:ext>
                  </a:extLst>
                </a:gridCol>
                <a:gridCol w="1269987">
                  <a:extLst>
                    <a:ext uri="{9D8B030D-6E8A-4147-A177-3AD203B41FA5}">
                      <a16:colId xmlns:a16="http://schemas.microsoft.com/office/drawing/2014/main" val="2678973604"/>
                    </a:ext>
                  </a:extLst>
                </a:gridCol>
              </a:tblGrid>
              <a:tr h="229084">
                <a:tc>
                  <a:txBody>
                    <a:bodyPr/>
                    <a:lstStyle/>
                    <a:p>
                      <a:pPr algn="ctr" fontAlgn="b"/>
                      <a:r>
                        <a:rPr lang="ru-RU" sz="1400" b="1" i="0" u="none" strike="noStrike" dirty="0">
                          <a:solidFill>
                            <a:schemeClr val="bg1"/>
                          </a:solidFill>
                          <a:effectLst/>
                          <a:latin typeface="Arial" panose="020B0604020202020204" pitchFamily="34" charset="0"/>
                        </a:rPr>
                        <a:t>Размер превышения эффективности специфического риска, %</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20B2AA"/>
                    </a:solidFill>
                  </a:tcPr>
                </a:tc>
                <a:tc>
                  <a:txBody>
                    <a:bodyPr/>
                    <a:lstStyle/>
                    <a:p>
                      <a:pPr algn="ctr" fontAlgn="b"/>
                      <a:r>
                        <a:rPr lang="ru-RU" sz="1600" b="1" i="0" u="none" strike="noStrike" dirty="0">
                          <a:solidFill>
                            <a:schemeClr val="bg1"/>
                          </a:solidFill>
                          <a:effectLst/>
                          <a:latin typeface="Arial" panose="020B0604020202020204" pitchFamily="34" charset="0"/>
                        </a:rPr>
                        <a:t>0%</a:t>
                      </a:r>
                    </a:p>
                  </a:txBody>
                  <a:tcPr marL="0" marR="0"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20B2AA"/>
                    </a:solidFill>
                  </a:tcPr>
                </a:tc>
                <a:tc>
                  <a:txBody>
                    <a:bodyPr/>
                    <a:lstStyle/>
                    <a:p>
                      <a:pPr algn="ctr" fontAlgn="b"/>
                      <a:r>
                        <a:rPr lang="ru-RU" sz="1600" b="1" i="0" u="none" strike="noStrike" dirty="0">
                          <a:solidFill>
                            <a:schemeClr val="bg1"/>
                          </a:solidFill>
                          <a:effectLst/>
                          <a:latin typeface="Arial" panose="020B0604020202020204" pitchFamily="34" charset="0"/>
                        </a:rPr>
                        <a:t>5%</a:t>
                      </a:r>
                    </a:p>
                  </a:txBody>
                  <a:tcPr marL="0" marR="0"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20B2AA"/>
                    </a:solidFill>
                  </a:tcPr>
                </a:tc>
                <a:tc>
                  <a:txBody>
                    <a:bodyPr/>
                    <a:lstStyle/>
                    <a:p>
                      <a:pPr algn="ctr" fontAlgn="b"/>
                      <a:r>
                        <a:rPr lang="ru-RU" sz="1600" b="1" i="0" u="none" strike="noStrike" dirty="0">
                          <a:solidFill>
                            <a:schemeClr val="bg1"/>
                          </a:solidFill>
                          <a:effectLst/>
                          <a:latin typeface="Arial" panose="020B0604020202020204" pitchFamily="34" charset="0"/>
                        </a:rPr>
                        <a:t>10%</a:t>
                      </a:r>
                    </a:p>
                  </a:txBody>
                  <a:tcPr marL="0" marR="0"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20B2AA"/>
                    </a:solidFill>
                  </a:tcPr>
                </a:tc>
                <a:tc>
                  <a:txBody>
                    <a:bodyPr/>
                    <a:lstStyle/>
                    <a:p>
                      <a:pPr algn="ctr" fontAlgn="b"/>
                      <a:r>
                        <a:rPr lang="ru-RU" sz="1600" b="1" i="0" u="none" strike="noStrike" dirty="0">
                          <a:solidFill>
                            <a:schemeClr val="bg1"/>
                          </a:solidFill>
                          <a:effectLst/>
                          <a:latin typeface="Arial" panose="020B0604020202020204" pitchFamily="34" charset="0"/>
                        </a:rPr>
                        <a:t>20%</a:t>
                      </a:r>
                    </a:p>
                  </a:txBody>
                  <a:tcPr marL="0" marR="0"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20B2AA"/>
                    </a:solidFill>
                  </a:tcPr>
                </a:tc>
                <a:extLst>
                  <a:ext uri="{0D108BD9-81ED-4DB2-BD59-A6C34878D82A}">
                    <a16:rowId xmlns:a16="http://schemas.microsoft.com/office/drawing/2014/main" val="2166633281"/>
                  </a:ext>
                </a:extLst>
              </a:tr>
              <a:tr h="196357">
                <a:tc>
                  <a:txBody>
                    <a:bodyPr/>
                    <a:lstStyle/>
                    <a:p>
                      <a:pPr algn="l" fontAlgn="b"/>
                      <a:r>
                        <a:rPr lang="ru-RU" sz="1200" b="1" i="0" u="none" strike="noStrike" dirty="0">
                          <a:solidFill>
                            <a:srgbClr val="000000"/>
                          </a:solidFill>
                          <a:effectLst/>
                          <a:latin typeface="Arial" panose="020B0604020202020204" pitchFamily="34" charset="0"/>
                        </a:rPr>
                        <a:t>Ожидаемая экономия бюджетных средств, тыс. рублей</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Arial" panose="020B0604020202020204" pitchFamily="34" charset="0"/>
                        </a:rPr>
                        <a:t> </a:t>
                      </a:r>
                    </a:p>
                  </a:txBody>
                  <a:tcPr marL="0" marR="0"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Arial" panose="020B0604020202020204" pitchFamily="34" charset="0"/>
                        </a:rPr>
                        <a:t> </a:t>
                      </a:r>
                    </a:p>
                  </a:txBody>
                  <a:tcPr marL="0" marR="0"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ru-RU" sz="1200" b="0" i="0" u="none" strike="noStrike">
                          <a:solidFill>
                            <a:srgbClr val="000000"/>
                          </a:solidFill>
                          <a:effectLst/>
                          <a:latin typeface="Arial" panose="020B0604020202020204" pitchFamily="34" charset="0"/>
                        </a:rPr>
                        <a:t> </a:t>
                      </a:r>
                    </a:p>
                  </a:txBody>
                  <a:tcPr marL="0" marR="0"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ru-RU" sz="1200" b="0" i="0" u="none" strike="noStrike">
                          <a:solidFill>
                            <a:srgbClr val="000000"/>
                          </a:solidFill>
                          <a:effectLst/>
                          <a:latin typeface="Arial" panose="020B0604020202020204" pitchFamily="34" charset="0"/>
                        </a:rPr>
                        <a:t> </a:t>
                      </a:r>
                    </a:p>
                  </a:txBody>
                  <a:tcPr marL="0" marR="0"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100967619"/>
                  </a:ext>
                </a:extLst>
              </a:tr>
              <a:tr h="196357">
                <a:tc>
                  <a:txBody>
                    <a:bodyPr/>
                    <a:lstStyle/>
                    <a:p>
                      <a:pPr lvl="1" algn="l" fontAlgn="b"/>
                      <a:r>
                        <a:rPr lang="ru-RU" sz="1200" b="0" i="0" u="none" strike="noStrike" dirty="0">
                          <a:solidFill>
                            <a:srgbClr val="000000"/>
                          </a:solidFill>
                          <a:effectLst/>
                          <a:latin typeface="Arial" panose="020B0604020202020204" pitchFamily="34" charset="0"/>
                        </a:rPr>
                        <a:t>2021-2024 гг.</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Arial" panose="020B0604020202020204" pitchFamily="34" charset="0"/>
                        </a:rPr>
                        <a:t>176 380</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Arial" panose="020B0604020202020204" pitchFamily="34" charset="0"/>
                        </a:rPr>
                        <a:t>191 163</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ru-RU" sz="1200" b="0" i="0" u="none" strike="noStrike">
                          <a:solidFill>
                            <a:srgbClr val="000000"/>
                          </a:solidFill>
                          <a:effectLst/>
                          <a:latin typeface="Arial" panose="020B0604020202020204" pitchFamily="34" charset="0"/>
                        </a:rPr>
                        <a:t>205 814</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ru-RU" sz="1200" b="0" i="0" u="none" strike="noStrike">
                          <a:solidFill>
                            <a:srgbClr val="000000"/>
                          </a:solidFill>
                          <a:effectLst/>
                          <a:latin typeface="Arial" panose="020B0604020202020204" pitchFamily="34" charset="0"/>
                        </a:rPr>
                        <a:t>234 716</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954827467"/>
                  </a:ext>
                </a:extLst>
              </a:tr>
              <a:tr h="196357">
                <a:tc>
                  <a:txBody>
                    <a:bodyPr/>
                    <a:lstStyle/>
                    <a:p>
                      <a:pPr lvl="1" algn="l" fontAlgn="b"/>
                      <a:r>
                        <a:rPr lang="ru-RU" sz="1200" b="0" i="0" u="none" strike="noStrike" dirty="0">
                          <a:solidFill>
                            <a:srgbClr val="000000"/>
                          </a:solidFill>
                          <a:effectLst/>
                          <a:latin typeface="Arial" panose="020B0604020202020204" pitchFamily="34" charset="0"/>
                        </a:rPr>
                        <a:t>2021-2033 гг.</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ru-RU" sz="1200" b="0" i="0" u="none" strike="noStrike">
                          <a:solidFill>
                            <a:srgbClr val="000000"/>
                          </a:solidFill>
                          <a:effectLst/>
                          <a:latin typeface="Arial" panose="020B0604020202020204" pitchFamily="34" charset="0"/>
                        </a:rPr>
                        <a:t>1 513 207</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Arial" panose="020B0604020202020204" pitchFamily="34" charset="0"/>
                        </a:rPr>
                        <a:t>1 640 206</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ru-RU" sz="1200" b="0" i="0" u="none" strike="noStrike">
                          <a:solidFill>
                            <a:srgbClr val="000000"/>
                          </a:solidFill>
                          <a:effectLst/>
                          <a:latin typeface="Arial" panose="020B0604020202020204" pitchFamily="34" charset="0"/>
                        </a:rPr>
                        <a:t>1 766 320</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ru-RU" sz="1200" b="0" i="0" u="none" strike="noStrike">
                          <a:solidFill>
                            <a:srgbClr val="000000"/>
                          </a:solidFill>
                          <a:effectLst/>
                          <a:latin typeface="Arial" panose="020B0604020202020204" pitchFamily="34" charset="0"/>
                        </a:rPr>
                        <a:t>2 015 894</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142264511"/>
                  </a:ext>
                </a:extLst>
              </a:tr>
              <a:tr h="196942">
                <a:tc>
                  <a:txBody>
                    <a:bodyPr/>
                    <a:lstStyle/>
                    <a:p>
                      <a:pPr algn="l" fontAlgn="b"/>
                      <a:r>
                        <a:rPr lang="ru-RU" sz="1200" b="1" i="0" u="none" strike="noStrike" dirty="0">
                          <a:solidFill>
                            <a:srgbClr val="000000"/>
                          </a:solidFill>
                          <a:effectLst/>
                          <a:latin typeface="Arial" panose="020B0604020202020204" pitchFamily="34" charset="0"/>
                        </a:rPr>
                        <a:t>Чистая экономия бюджетных средств ИТОГО, тыс. рублей </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ru-RU" sz="1200" b="0" i="0" u="none" strike="noStrike">
                          <a:solidFill>
                            <a:srgbClr val="000000"/>
                          </a:solidFill>
                          <a:effectLst/>
                          <a:latin typeface="Arial" panose="020B0604020202020204" pitchFamily="34" charset="0"/>
                        </a:rPr>
                        <a:t> </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Arial" panose="020B0604020202020204" pitchFamily="34" charset="0"/>
                        </a:rPr>
                        <a:t> </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ru-RU" sz="1200" b="0" i="0" u="none" strike="noStrike">
                          <a:solidFill>
                            <a:srgbClr val="000000"/>
                          </a:solidFill>
                          <a:effectLst/>
                          <a:latin typeface="Arial" panose="020B0604020202020204" pitchFamily="34" charset="0"/>
                        </a:rPr>
                        <a:t> </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ru-RU" sz="1200" b="0" i="0" u="none" strike="noStrike">
                          <a:solidFill>
                            <a:srgbClr val="000000"/>
                          </a:solidFill>
                          <a:effectLst/>
                          <a:latin typeface="Arial" panose="020B0604020202020204" pitchFamily="34" charset="0"/>
                        </a:rPr>
                        <a:t> </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83231214"/>
                  </a:ext>
                </a:extLst>
              </a:tr>
              <a:tr h="196357">
                <a:tc>
                  <a:txBody>
                    <a:bodyPr/>
                    <a:lstStyle/>
                    <a:p>
                      <a:pPr lvl="1" algn="l" fontAlgn="b"/>
                      <a:r>
                        <a:rPr lang="ru-RU" sz="1200" b="0" i="0" u="none" strike="noStrike" dirty="0">
                          <a:solidFill>
                            <a:srgbClr val="000000"/>
                          </a:solidFill>
                          <a:effectLst/>
                          <a:latin typeface="Arial" panose="020B0604020202020204" pitchFamily="34" charset="0"/>
                        </a:rPr>
                        <a:t>2021-2024 гг.</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ru-RU" sz="1200" b="0" i="0" u="none" strike="noStrike">
                          <a:solidFill>
                            <a:srgbClr val="000000"/>
                          </a:solidFill>
                          <a:effectLst/>
                          <a:latin typeface="Arial" panose="020B0604020202020204" pitchFamily="34" charset="0"/>
                        </a:rPr>
                        <a:t>120 820</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Arial" panose="020B0604020202020204" pitchFamily="34" charset="0"/>
                        </a:rPr>
                        <a:t>134 576</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Arial" panose="020B0604020202020204" pitchFamily="34" charset="0"/>
                        </a:rPr>
                        <a:t>147 134</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ru-RU" sz="1200" b="0" i="0" u="none" strike="noStrike">
                          <a:solidFill>
                            <a:srgbClr val="000000"/>
                          </a:solidFill>
                          <a:effectLst/>
                          <a:latin typeface="Arial" panose="020B0604020202020204" pitchFamily="34" charset="0"/>
                        </a:rPr>
                        <a:t>173 893</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894256937"/>
                  </a:ext>
                </a:extLst>
              </a:tr>
              <a:tr h="196357">
                <a:tc>
                  <a:txBody>
                    <a:bodyPr/>
                    <a:lstStyle/>
                    <a:p>
                      <a:pPr lvl="1" algn="l" fontAlgn="b"/>
                      <a:r>
                        <a:rPr lang="ru-RU" sz="1200" b="0" i="0" u="none" strike="noStrike" dirty="0">
                          <a:solidFill>
                            <a:srgbClr val="000000"/>
                          </a:solidFill>
                          <a:effectLst/>
                          <a:latin typeface="Arial" panose="020B0604020202020204" pitchFamily="34" charset="0"/>
                        </a:rPr>
                        <a:t>2021-2033 гг.</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Arial" panose="020B0604020202020204" pitchFamily="34" charset="0"/>
                        </a:rPr>
                        <a:t>1 457 647</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ru-RU" sz="1200" b="0" i="0" u="none" strike="noStrike">
                          <a:solidFill>
                            <a:srgbClr val="000000"/>
                          </a:solidFill>
                          <a:effectLst/>
                          <a:latin typeface="Arial" panose="020B0604020202020204" pitchFamily="34" charset="0"/>
                        </a:rPr>
                        <a:t>1 583 619</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Arial" panose="020B0604020202020204" pitchFamily="34" charset="0"/>
                        </a:rPr>
                        <a:t>1 707 640</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ru-RU" sz="1200" b="0" i="0" u="none" strike="noStrike">
                          <a:solidFill>
                            <a:srgbClr val="000000"/>
                          </a:solidFill>
                          <a:effectLst/>
                          <a:latin typeface="Arial" panose="020B0604020202020204" pitchFamily="34" charset="0"/>
                        </a:rPr>
                        <a:t>1 955 070</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449916967"/>
                  </a:ext>
                </a:extLst>
              </a:tr>
              <a:tr h="392715">
                <a:tc>
                  <a:txBody>
                    <a:bodyPr/>
                    <a:lstStyle/>
                    <a:p>
                      <a:pPr algn="l" fontAlgn="b"/>
                      <a:r>
                        <a:rPr lang="ru-RU" sz="1200" b="1" i="0" u="none" strike="noStrike" dirty="0">
                          <a:solidFill>
                            <a:srgbClr val="000000"/>
                          </a:solidFill>
                          <a:effectLst/>
                          <a:latin typeface="Arial" panose="020B0604020202020204" pitchFamily="34" charset="0"/>
                        </a:rPr>
                        <a:t>Затраты бюджета субъекта РФ в рамках реализации проекта SIB </a:t>
                      </a:r>
                    </a:p>
                    <a:p>
                      <a:pPr algn="l" fontAlgn="b"/>
                      <a:r>
                        <a:rPr lang="ru-RU" sz="1200" b="1" i="0" u="none" strike="noStrike" dirty="0">
                          <a:solidFill>
                            <a:srgbClr val="000000"/>
                          </a:solidFill>
                          <a:effectLst/>
                          <a:latin typeface="Arial" panose="020B0604020202020204" pitchFamily="34" charset="0"/>
                        </a:rPr>
                        <a:t>(вознаграждение инвестора/оператора), тыс. руб.</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Arial" panose="020B0604020202020204" pitchFamily="34" charset="0"/>
                        </a:rPr>
                        <a:t>55 560</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Arial" panose="020B0604020202020204" pitchFamily="34" charset="0"/>
                        </a:rPr>
                        <a:t>56 587</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Arial" panose="020B0604020202020204" pitchFamily="34" charset="0"/>
                        </a:rPr>
                        <a:t>58 680</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Arial" panose="020B0604020202020204" pitchFamily="34" charset="0"/>
                        </a:rPr>
                        <a:t>60 824</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550570845"/>
                  </a:ext>
                </a:extLst>
              </a:tr>
              <a:tr h="196357">
                <a:tc>
                  <a:txBody>
                    <a:bodyPr/>
                    <a:lstStyle/>
                    <a:p>
                      <a:pPr algn="l" fontAlgn="b"/>
                      <a:r>
                        <a:rPr lang="en-US" sz="1200" b="1" i="0" u="none" strike="noStrike" dirty="0">
                          <a:solidFill>
                            <a:srgbClr val="000000"/>
                          </a:solidFill>
                          <a:effectLst/>
                          <a:latin typeface="Arial" panose="020B0604020202020204" pitchFamily="34" charset="0"/>
                        </a:rPr>
                        <a:t>NPV </a:t>
                      </a:r>
                      <a:r>
                        <a:rPr lang="ru-RU" sz="1200" b="1" i="0" u="none" strike="noStrike" dirty="0">
                          <a:solidFill>
                            <a:srgbClr val="000000"/>
                          </a:solidFill>
                          <a:effectLst/>
                          <a:latin typeface="Arial" panose="020B0604020202020204" pitchFamily="34" charset="0"/>
                        </a:rPr>
                        <a:t>проекта, тыс. руб.</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ru-RU" sz="1200" b="0" i="0" u="none" strike="noStrike">
                          <a:solidFill>
                            <a:srgbClr val="000000"/>
                          </a:solidFill>
                          <a:effectLst/>
                          <a:latin typeface="Arial" panose="020B0604020202020204" pitchFamily="34" charset="0"/>
                        </a:rPr>
                        <a:t>4 042</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Arial" panose="020B0604020202020204" pitchFamily="34" charset="0"/>
                        </a:rPr>
                        <a:t>4 873</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Arial" panose="020B0604020202020204" pitchFamily="34" charset="0"/>
                        </a:rPr>
                        <a:t>6 565</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Arial" panose="020B0604020202020204" pitchFamily="34" charset="0"/>
                        </a:rPr>
                        <a:t>8 299</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069871216"/>
                  </a:ext>
                </a:extLst>
              </a:tr>
              <a:tr h="196357">
                <a:tc>
                  <a:txBody>
                    <a:bodyPr/>
                    <a:lstStyle/>
                    <a:p>
                      <a:pPr algn="l" fontAlgn="b"/>
                      <a:r>
                        <a:rPr lang="en-US" sz="1200" b="1" i="0" u="none" strike="noStrike" dirty="0">
                          <a:solidFill>
                            <a:srgbClr val="000000"/>
                          </a:solidFill>
                          <a:effectLst/>
                          <a:latin typeface="Arial" panose="020B0604020202020204" pitchFamily="34" charset="0"/>
                        </a:rPr>
                        <a:t>IRR</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ru-RU" sz="1200" b="0" i="0" u="none" strike="noStrike">
                          <a:solidFill>
                            <a:srgbClr val="000000"/>
                          </a:solidFill>
                          <a:effectLst/>
                          <a:latin typeface="Arial" panose="020B0604020202020204" pitchFamily="34" charset="0"/>
                        </a:rPr>
                        <a:t>11,3%</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ru-RU" sz="1200" b="0" i="0" u="none" strike="noStrike">
                          <a:solidFill>
                            <a:srgbClr val="000000"/>
                          </a:solidFill>
                          <a:effectLst/>
                          <a:latin typeface="Arial" panose="020B0604020202020204" pitchFamily="34" charset="0"/>
                        </a:rPr>
                        <a:t>12,3%</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Arial" panose="020B0604020202020204" pitchFamily="34" charset="0"/>
                        </a:rPr>
                        <a:t>14,3%</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ru-RU" sz="1200" b="0" i="0" u="none" strike="noStrike" dirty="0">
                          <a:solidFill>
                            <a:srgbClr val="000000"/>
                          </a:solidFill>
                          <a:effectLst/>
                          <a:latin typeface="Arial" panose="020B0604020202020204" pitchFamily="34" charset="0"/>
                        </a:rPr>
                        <a:t>16,3%</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418452047"/>
                  </a:ext>
                </a:extLst>
              </a:tr>
            </a:tbl>
          </a:graphicData>
        </a:graphic>
      </p:graphicFrame>
      <p:sp>
        <p:nvSpPr>
          <p:cNvPr id="29" name="Прямоугольник 28"/>
          <p:cNvSpPr/>
          <p:nvPr/>
        </p:nvSpPr>
        <p:spPr>
          <a:xfrm>
            <a:off x="6931742" y="4893800"/>
            <a:ext cx="4938223" cy="216000"/>
          </a:xfrm>
          <a:prstGeom prst="rect">
            <a:avLst/>
          </a:prstGeom>
          <a:no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Rechteck 10">
            <a:extLst>
              <a:ext uri="{FF2B5EF4-FFF2-40B4-BE49-F238E27FC236}">
                <a16:creationId xmlns:a16="http://schemas.microsoft.com/office/drawing/2014/main" id="{BF1F367A-1C9E-460F-9174-0ADA7AC10280}"/>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13" name="Rechteck 12">
            <a:extLst>
              <a:ext uri="{FF2B5EF4-FFF2-40B4-BE49-F238E27FC236}">
                <a16:creationId xmlns:a16="http://schemas.microsoft.com/office/drawing/2014/main" id="{D617C150-F752-4927-A97D-6554E133742A}"/>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Tree>
    <p:extLst>
      <p:ext uri="{BB962C8B-B14F-4D97-AF65-F5344CB8AC3E}">
        <p14:creationId xmlns:p14="http://schemas.microsoft.com/office/powerpoint/2010/main" val="21648546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3900" y="611188"/>
            <a:ext cx="8978900" cy="1143000"/>
          </a:xfrm>
        </p:spPr>
        <p:txBody>
          <a:bodyPr>
            <a:normAutofit fontScale="90000"/>
          </a:bodyPr>
          <a:lstStyle/>
          <a:p>
            <a:r>
              <a:rPr lang="ru-RU" dirty="0"/>
              <a:t>Включение риска и неопределенности</a:t>
            </a:r>
            <a:endParaRPr lang="en-GB" dirty="0"/>
          </a:p>
        </p:txBody>
      </p:sp>
      <p:sp>
        <p:nvSpPr>
          <p:cNvPr id="21" name="Content Placeholder 2"/>
          <p:cNvSpPr>
            <a:spLocks noGrp="1"/>
          </p:cNvSpPr>
          <p:nvPr>
            <p:ph idx="1"/>
          </p:nvPr>
        </p:nvSpPr>
        <p:spPr>
          <a:xfrm>
            <a:off x="2479908" y="1942171"/>
            <a:ext cx="7391400" cy="3848100"/>
          </a:xfrm>
        </p:spPr>
        <p:txBody>
          <a:bodyPr>
            <a:normAutofit lnSpcReduction="10000"/>
          </a:bodyPr>
          <a:lstStyle/>
          <a:p>
            <a:r>
              <a:rPr lang="ru-RU" dirty="0">
                <a:latin typeface="+mj-lt"/>
              </a:rPr>
              <a:t>Риски должны быть качественно оценены</a:t>
            </a:r>
            <a:endParaRPr lang="en-GB" sz="2000" dirty="0">
              <a:latin typeface="+mj-lt"/>
            </a:endParaRPr>
          </a:p>
          <a:p>
            <a:r>
              <a:rPr lang="ru-RU" dirty="0">
                <a:latin typeface="+mj-lt"/>
              </a:rPr>
              <a:t>Все соответствующие или критические риски, вероятность и результат которых могут быть разумно оценены</a:t>
            </a:r>
            <a:endParaRPr lang="en-GB" sz="2000" dirty="0">
              <a:latin typeface="+mj-lt"/>
            </a:endParaRPr>
          </a:p>
          <a:p>
            <a:r>
              <a:rPr lang="ru-RU" dirty="0">
                <a:latin typeface="+mj-lt"/>
              </a:rPr>
              <a:t>Ожидаемые монетизированные значения включенные в анализ</a:t>
            </a:r>
            <a:endParaRPr lang="en-GB" sz="2000" dirty="0">
              <a:latin typeface="+mj-lt"/>
            </a:endParaRPr>
          </a:p>
          <a:p>
            <a:r>
              <a:rPr lang="ru-RU" dirty="0">
                <a:latin typeface="+mj-lt"/>
              </a:rPr>
              <a:t>Чувствительность / будущие движения</a:t>
            </a:r>
            <a:endParaRPr lang="en-GB" sz="2000" dirty="0">
              <a:latin typeface="+mj-lt"/>
            </a:endParaRPr>
          </a:p>
          <a:p>
            <a:r>
              <a:rPr lang="ru-RU" dirty="0">
                <a:latin typeface="+mj-lt"/>
              </a:rPr>
              <a:t>Отклонения по критическим факторам и переменным</a:t>
            </a:r>
            <a:endParaRPr lang="en-GB" sz="2000" dirty="0">
              <a:latin typeface="+mj-lt"/>
            </a:endParaRPr>
          </a:p>
        </p:txBody>
      </p:sp>
      <p:sp>
        <p:nvSpPr>
          <p:cNvPr id="4" name="Rechteck 3">
            <a:extLst>
              <a:ext uri="{FF2B5EF4-FFF2-40B4-BE49-F238E27FC236}">
                <a16:creationId xmlns:a16="http://schemas.microsoft.com/office/drawing/2014/main" id="{4A935E84-5557-48F7-8759-DCA458FA885E}"/>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5" name="Rechteck 4">
            <a:extLst>
              <a:ext uri="{FF2B5EF4-FFF2-40B4-BE49-F238E27FC236}">
                <a16:creationId xmlns:a16="http://schemas.microsoft.com/office/drawing/2014/main" id="{3080DF9D-FFA1-4DE8-A0BF-3B9B04D0D884}"/>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cxnSp>
        <p:nvCxnSpPr>
          <p:cNvPr id="6" name="Gerader Verbinder 5">
            <a:extLst>
              <a:ext uri="{FF2B5EF4-FFF2-40B4-BE49-F238E27FC236}">
                <a16:creationId xmlns:a16="http://schemas.microsoft.com/office/drawing/2014/main" id="{7571CC65-018C-4293-A7E4-35C67680FEE2}"/>
              </a:ext>
            </a:extLst>
          </p:cNvPr>
          <p:cNvCxnSpPr>
            <a:cxnSpLocks/>
          </p:cNvCxnSpPr>
          <p:nvPr/>
        </p:nvCxnSpPr>
        <p:spPr>
          <a:xfrm flipH="1" flipV="1">
            <a:off x="877228" y="810340"/>
            <a:ext cx="10593781" cy="41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95547FD7-3A65-4338-860B-D9761A08BE73}"/>
              </a:ext>
            </a:extLst>
          </p:cNvPr>
          <p:cNvCxnSpPr>
            <a:cxnSpLocks/>
          </p:cNvCxnSpPr>
          <p:nvPr/>
        </p:nvCxnSpPr>
        <p:spPr>
          <a:xfrm flipH="1">
            <a:off x="877228" y="1586676"/>
            <a:ext cx="1059378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9916044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a:spLocks noGrp="1"/>
          </p:cNvSpPr>
          <p:nvPr>
            <p:ph idx="1"/>
          </p:nvPr>
        </p:nvSpPr>
        <p:spPr>
          <a:xfrm>
            <a:off x="2134839" y="1658087"/>
            <a:ext cx="9336169" cy="5132478"/>
          </a:xfrm>
        </p:spPr>
        <p:txBody>
          <a:bodyPr>
            <a:noAutofit/>
          </a:bodyPr>
          <a:lstStyle/>
          <a:p>
            <a:pPr lvl="0"/>
            <a:r>
              <a:rPr lang="ru-RU" sz="1700" dirty="0">
                <a:latin typeface="+mj-lt"/>
              </a:rPr>
              <a:t>Существуют ли какие-либо существенные риски или неопределенности в рамках проекта, которыми не может управлять частный партнер? </a:t>
            </a:r>
          </a:p>
          <a:p>
            <a:pPr lvl="0"/>
            <a:r>
              <a:rPr lang="ru-RU" sz="1700" dirty="0">
                <a:latin typeface="+mj-lt"/>
              </a:rPr>
              <a:t>Существует ли риск нехватки земли / права проезда и перерасхода стоимости приобретения земли?</a:t>
            </a:r>
          </a:p>
          <a:p>
            <a:pPr lvl="0"/>
            <a:r>
              <a:rPr lang="ru-RU" sz="1700" dirty="0">
                <a:latin typeface="+mj-lt"/>
              </a:rPr>
              <a:t>Можно ли разместить проект в рамках законодательства в качестве ГЧП? Были ли приняты во внимание все соответствующие законы?</a:t>
            </a:r>
          </a:p>
          <a:p>
            <a:pPr lvl="0"/>
            <a:r>
              <a:rPr lang="ru-RU" sz="1700" dirty="0">
                <a:latin typeface="+mj-lt"/>
              </a:rPr>
              <a:t>Достаточно ли велик размер проекта, чтобы оправдать скрытые затраты на транзакцию? Не слишком ли он большой для рынка? </a:t>
            </a:r>
          </a:p>
          <a:p>
            <a:pPr lvl="0"/>
            <a:r>
              <a:rPr lang="ru-RU" sz="1700" dirty="0">
                <a:latin typeface="+mj-lt"/>
              </a:rPr>
              <a:t>Является ли проект слишком большим для местных строительных компаний или настолько дорогим, что его невозможно успешно финансировать?</a:t>
            </a:r>
          </a:p>
          <a:p>
            <a:pPr lvl="0"/>
            <a:r>
              <a:rPr lang="ru-RU" sz="1700" dirty="0">
                <a:latin typeface="+mj-lt"/>
              </a:rPr>
              <a:t>Будет ли аппетит на рынке инвесторов? Есть ли конкуренты, заинтересованные в процессе торгов? </a:t>
            </a:r>
          </a:p>
          <a:p>
            <a:pPr lvl="0"/>
            <a:r>
              <a:rPr lang="ru-RU" sz="1700" dirty="0">
                <a:latin typeface="+mj-lt"/>
              </a:rPr>
              <a:t>Существуют ли прецедентные транзакции, которые уже были разработаны как ГЧП для этого типа проекта в стране / регионе / аналогичных странах?</a:t>
            </a:r>
          </a:p>
          <a:p>
            <a:pPr lvl="0"/>
            <a:r>
              <a:rPr lang="ru-RU" sz="1700" dirty="0">
                <a:latin typeface="+mj-lt"/>
              </a:rPr>
              <a:t>Имеет ли смысл объединять строительство, эксплуатацию и / или техническое обслуживание в один контракт?</a:t>
            </a:r>
          </a:p>
          <a:p>
            <a:pPr lvl="0"/>
            <a:r>
              <a:rPr lang="ru-RU" sz="1700" dirty="0">
                <a:latin typeface="+mj-lt"/>
              </a:rPr>
              <a:t>Четко ли определены требования к </a:t>
            </a:r>
            <a:r>
              <a:rPr lang="ru-RU" sz="1700" dirty="0" smtClean="0">
                <a:latin typeface="+mj-lt"/>
              </a:rPr>
              <a:t>результатам?</a:t>
            </a:r>
            <a:endParaRPr lang="en-GB" sz="1700" dirty="0">
              <a:latin typeface="+mj-lt"/>
            </a:endParaRPr>
          </a:p>
        </p:txBody>
      </p:sp>
      <p:sp>
        <p:nvSpPr>
          <p:cNvPr id="4" name="Rechteck 3">
            <a:extLst>
              <a:ext uri="{FF2B5EF4-FFF2-40B4-BE49-F238E27FC236}">
                <a16:creationId xmlns:a16="http://schemas.microsoft.com/office/drawing/2014/main" id="{1BD0F785-1B5B-463B-9A6A-5760D4BE35EF}"/>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5" name="Rechteck 4">
            <a:extLst>
              <a:ext uri="{FF2B5EF4-FFF2-40B4-BE49-F238E27FC236}">
                <a16:creationId xmlns:a16="http://schemas.microsoft.com/office/drawing/2014/main" id="{F795FDA9-51B6-4938-ACDF-EE0A46793CB1}"/>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cxnSp>
        <p:nvCxnSpPr>
          <p:cNvPr id="6" name="Gerader Verbinder 5">
            <a:extLst>
              <a:ext uri="{FF2B5EF4-FFF2-40B4-BE49-F238E27FC236}">
                <a16:creationId xmlns:a16="http://schemas.microsoft.com/office/drawing/2014/main" id="{D22460A4-2C2F-46D8-8265-33F7E20D97EF}"/>
              </a:ext>
            </a:extLst>
          </p:cNvPr>
          <p:cNvCxnSpPr>
            <a:cxnSpLocks/>
          </p:cNvCxnSpPr>
          <p:nvPr/>
        </p:nvCxnSpPr>
        <p:spPr>
          <a:xfrm flipH="1" flipV="1">
            <a:off x="877228" y="810340"/>
            <a:ext cx="10593781" cy="41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F681D7E7-D75D-4035-B2DE-E92A3DC7D778}"/>
              </a:ext>
            </a:extLst>
          </p:cNvPr>
          <p:cNvCxnSpPr>
            <a:cxnSpLocks/>
          </p:cNvCxnSpPr>
          <p:nvPr/>
        </p:nvCxnSpPr>
        <p:spPr>
          <a:xfrm flipH="1">
            <a:off x="877228" y="1586676"/>
            <a:ext cx="1059378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itle 1">
            <a:extLst>
              <a:ext uri="{FF2B5EF4-FFF2-40B4-BE49-F238E27FC236}">
                <a16:creationId xmlns:a16="http://schemas.microsoft.com/office/drawing/2014/main" id="{3BDB87B8-4196-4B18-9666-6052BC09A5FF}"/>
              </a:ext>
            </a:extLst>
          </p:cNvPr>
          <p:cNvSpPr txBox="1">
            <a:spLocks/>
          </p:cNvSpPr>
          <p:nvPr/>
        </p:nvSpPr>
        <p:spPr>
          <a:xfrm>
            <a:off x="2041931" y="852028"/>
            <a:ext cx="9192126" cy="7665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4000" dirty="0"/>
              <a:t>Проверка соответствия критериям ГЧП</a:t>
            </a:r>
            <a:endParaRPr lang="en-US" sz="4000" dirty="0"/>
          </a:p>
        </p:txBody>
      </p:sp>
    </p:spTree>
    <p:extLst>
      <p:ext uri="{BB962C8B-B14F-4D97-AF65-F5344CB8AC3E}">
        <p14:creationId xmlns:p14="http://schemas.microsoft.com/office/powerpoint/2010/main" val="11175341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0100" y="611188"/>
            <a:ext cx="8343900" cy="1143000"/>
          </a:xfrm>
        </p:spPr>
        <p:txBody>
          <a:bodyPr/>
          <a:lstStyle/>
          <a:p>
            <a:r>
              <a:rPr lang="ru-RU" dirty="0"/>
              <a:t>Тест на ценовую доступность</a:t>
            </a:r>
            <a:endParaRPr lang="en-GB" dirty="0"/>
          </a:p>
        </p:txBody>
      </p:sp>
      <p:sp>
        <p:nvSpPr>
          <p:cNvPr id="21" name="Content Placeholder 2"/>
          <p:cNvSpPr>
            <a:spLocks noGrp="1"/>
          </p:cNvSpPr>
          <p:nvPr>
            <p:ph idx="1"/>
          </p:nvPr>
        </p:nvSpPr>
        <p:spPr>
          <a:xfrm>
            <a:off x="2179968" y="1928409"/>
            <a:ext cx="7988300" cy="4089400"/>
          </a:xfrm>
        </p:spPr>
        <p:txBody>
          <a:bodyPr>
            <a:normAutofit fontScale="77500" lnSpcReduction="20000"/>
          </a:bodyPr>
          <a:lstStyle/>
          <a:p>
            <a:pPr marL="0" indent="0">
              <a:buNone/>
            </a:pPr>
            <a:r>
              <a:rPr lang="ru-RU" dirty="0">
                <a:latin typeface="+mj-lt"/>
              </a:rPr>
              <a:t>Может ли государственный сектор позволить себе необходимые платежи, если он будет разработан как ГЧП (Capex и Opex)?</a:t>
            </a:r>
            <a:endParaRPr lang="ru-RU" sz="2000" dirty="0">
              <a:latin typeface="+mj-lt"/>
            </a:endParaRPr>
          </a:p>
          <a:p>
            <a:pPr marL="514350" indent="-514350">
              <a:buFont typeface="+mj-lt"/>
              <a:buAutoNum type="arabicPeriod"/>
            </a:pPr>
            <a:r>
              <a:rPr lang="ru-RU" dirty="0">
                <a:latin typeface="+mj-lt"/>
              </a:rPr>
              <a:t>Может ли проект финансироваться в том смысле, что требуемые сборы с пользователей и / или долгосрочный вызов из государственного бюджета возможны?</a:t>
            </a:r>
          </a:p>
          <a:p>
            <a:pPr marL="514350" indent="-514350">
              <a:buFont typeface="+mj-lt"/>
              <a:buAutoNum type="arabicPeriod"/>
            </a:pPr>
            <a:r>
              <a:rPr lang="ru-RU" dirty="0">
                <a:latin typeface="+mj-lt"/>
              </a:rPr>
              <a:t>Имеются ли инновационные структуры, которые могут сделать проект доступным, если он будет реализован в виде ГЧП?</a:t>
            </a:r>
          </a:p>
          <a:p>
            <a:pPr marL="514350" indent="-514350">
              <a:buFont typeface="+mj-lt"/>
              <a:buAutoNum type="arabicPeriod"/>
            </a:pPr>
            <a:r>
              <a:rPr lang="ru-RU" dirty="0">
                <a:latin typeface="+mj-lt"/>
              </a:rPr>
              <a:t>Существуют ли ограничения на государственное финансирование (например, ограничения на заимствования), такие, что, хотя проект является доступным в долгосрочной перспективе, правительство не может финансировать свои инвестиции в проект в краткосрочной перспективе?</a:t>
            </a:r>
          </a:p>
        </p:txBody>
      </p:sp>
      <p:sp>
        <p:nvSpPr>
          <p:cNvPr id="4" name="Rechteck 3">
            <a:extLst>
              <a:ext uri="{FF2B5EF4-FFF2-40B4-BE49-F238E27FC236}">
                <a16:creationId xmlns:a16="http://schemas.microsoft.com/office/drawing/2014/main" id="{3B78D921-9A1B-4914-938C-6D4ECE9A326F}"/>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5" name="Rechteck 4">
            <a:extLst>
              <a:ext uri="{FF2B5EF4-FFF2-40B4-BE49-F238E27FC236}">
                <a16:creationId xmlns:a16="http://schemas.microsoft.com/office/drawing/2014/main" id="{34A40346-474A-4E22-B608-DDDCB39439B7}"/>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cxnSp>
        <p:nvCxnSpPr>
          <p:cNvPr id="6" name="Gerader Verbinder 5">
            <a:extLst>
              <a:ext uri="{FF2B5EF4-FFF2-40B4-BE49-F238E27FC236}">
                <a16:creationId xmlns:a16="http://schemas.microsoft.com/office/drawing/2014/main" id="{746AA6AA-A9B5-4037-BDCA-C3E005592B73}"/>
              </a:ext>
            </a:extLst>
          </p:cNvPr>
          <p:cNvCxnSpPr>
            <a:cxnSpLocks/>
          </p:cNvCxnSpPr>
          <p:nvPr/>
        </p:nvCxnSpPr>
        <p:spPr>
          <a:xfrm flipH="1" flipV="1">
            <a:off x="877228" y="810340"/>
            <a:ext cx="10593781" cy="41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7BB50911-DBF4-4646-99F6-602424F7D2AA}"/>
              </a:ext>
            </a:extLst>
          </p:cNvPr>
          <p:cNvCxnSpPr>
            <a:cxnSpLocks/>
          </p:cNvCxnSpPr>
          <p:nvPr/>
        </p:nvCxnSpPr>
        <p:spPr>
          <a:xfrm flipH="1">
            <a:off x="877228" y="1586676"/>
            <a:ext cx="1059378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1899366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a:spLocks noGrp="1"/>
          </p:cNvSpPr>
          <p:nvPr>
            <p:ph idx="1"/>
          </p:nvPr>
        </p:nvSpPr>
        <p:spPr>
          <a:xfrm>
            <a:off x="2413000" y="1968500"/>
            <a:ext cx="7391400" cy="4089400"/>
          </a:xfrm>
        </p:spPr>
        <p:txBody>
          <a:bodyPr/>
          <a:lstStyle/>
          <a:p>
            <a:r>
              <a:rPr lang="ru-RU" dirty="0">
                <a:latin typeface="+mj-lt"/>
              </a:rPr>
              <a:t>Какие стороны должны быть включены?</a:t>
            </a:r>
            <a:endParaRPr lang="ru-RU" sz="2000" dirty="0">
              <a:latin typeface="+mj-lt"/>
            </a:endParaRPr>
          </a:p>
          <a:p>
            <a:r>
              <a:rPr lang="ru-RU" dirty="0">
                <a:latin typeface="+mj-lt"/>
              </a:rPr>
              <a:t>Чего хотят добиться стороны?</a:t>
            </a:r>
            <a:endParaRPr lang="ru-RU" sz="2000" dirty="0">
              <a:latin typeface="+mj-lt"/>
            </a:endParaRPr>
          </a:p>
          <a:p>
            <a:r>
              <a:rPr lang="ru-RU" dirty="0">
                <a:latin typeface="+mj-lt"/>
              </a:rPr>
              <a:t>В чем заинтересована каждая сторона?</a:t>
            </a:r>
            <a:endParaRPr lang="ru-RU" sz="2000" dirty="0">
              <a:latin typeface="+mj-lt"/>
            </a:endParaRPr>
          </a:p>
          <a:p>
            <a:r>
              <a:rPr lang="ru-RU" dirty="0">
                <a:latin typeface="+mj-lt"/>
              </a:rPr>
              <a:t>Каким образом (как) должна выполняться работа каждой из сторон?</a:t>
            </a:r>
            <a:endParaRPr lang="ru-RU" sz="2000" dirty="0">
              <a:latin typeface="+mj-lt"/>
            </a:endParaRPr>
          </a:p>
          <a:p>
            <a:r>
              <a:rPr lang="ru-RU" dirty="0">
                <a:latin typeface="+mj-lt"/>
              </a:rPr>
              <a:t>Какие ресурсы требуются?</a:t>
            </a:r>
            <a:endParaRPr lang="ru-RU" sz="2000" dirty="0">
              <a:latin typeface="+mj-lt"/>
            </a:endParaRPr>
          </a:p>
          <a:p>
            <a:r>
              <a:rPr lang="ru-RU" dirty="0">
                <a:latin typeface="+mj-lt"/>
              </a:rPr>
              <a:t>Когда это должно быть сделано?</a:t>
            </a:r>
            <a:endParaRPr lang="en-GB" sz="2000" dirty="0">
              <a:latin typeface="+mj-lt"/>
            </a:endParaRPr>
          </a:p>
        </p:txBody>
      </p:sp>
      <p:sp>
        <p:nvSpPr>
          <p:cNvPr id="4" name="Rechteck 3">
            <a:extLst>
              <a:ext uri="{FF2B5EF4-FFF2-40B4-BE49-F238E27FC236}">
                <a16:creationId xmlns:a16="http://schemas.microsoft.com/office/drawing/2014/main" id="{E4C37A2F-0E1B-417D-A41A-0AFEADC53A2D}"/>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5" name="Rechteck 4">
            <a:extLst>
              <a:ext uri="{FF2B5EF4-FFF2-40B4-BE49-F238E27FC236}">
                <a16:creationId xmlns:a16="http://schemas.microsoft.com/office/drawing/2014/main" id="{B3FAD7E8-4E61-4548-8FA4-3ABCB7A4BD04}"/>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cxnSp>
        <p:nvCxnSpPr>
          <p:cNvPr id="6" name="Gerader Verbinder 5">
            <a:extLst>
              <a:ext uri="{FF2B5EF4-FFF2-40B4-BE49-F238E27FC236}">
                <a16:creationId xmlns:a16="http://schemas.microsoft.com/office/drawing/2014/main" id="{17962121-A4AB-4DFA-8A8A-F71BDF9DE6E5}"/>
              </a:ext>
            </a:extLst>
          </p:cNvPr>
          <p:cNvCxnSpPr>
            <a:cxnSpLocks/>
          </p:cNvCxnSpPr>
          <p:nvPr/>
        </p:nvCxnSpPr>
        <p:spPr>
          <a:xfrm flipH="1" flipV="1">
            <a:off x="877228" y="810340"/>
            <a:ext cx="10593781" cy="41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78296FA4-F06A-49D7-B02C-A6D3BB8A7FAC}"/>
              </a:ext>
            </a:extLst>
          </p:cNvPr>
          <p:cNvCxnSpPr>
            <a:cxnSpLocks/>
          </p:cNvCxnSpPr>
          <p:nvPr/>
        </p:nvCxnSpPr>
        <p:spPr>
          <a:xfrm flipH="1">
            <a:off x="877228" y="1586676"/>
            <a:ext cx="1059378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itle 1">
            <a:extLst>
              <a:ext uri="{FF2B5EF4-FFF2-40B4-BE49-F238E27FC236}">
                <a16:creationId xmlns:a16="http://schemas.microsoft.com/office/drawing/2014/main" id="{EEF89388-EC27-400B-85E5-7195B3B84AD6}"/>
              </a:ext>
            </a:extLst>
          </p:cNvPr>
          <p:cNvSpPr txBox="1">
            <a:spLocks/>
          </p:cNvSpPr>
          <p:nvPr/>
        </p:nvSpPr>
        <p:spPr>
          <a:xfrm>
            <a:off x="1993900" y="611188"/>
            <a:ext cx="8978900" cy="1143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dirty="0"/>
              <a:t>Определение предмета ГЧП</a:t>
            </a:r>
            <a:endParaRPr lang="en-GB" dirty="0"/>
          </a:p>
        </p:txBody>
      </p:sp>
    </p:spTree>
    <p:extLst>
      <p:ext uri="{BB962C8B-B14F-4D97-AF65-F5344CB8AC3E}">
        <p14:creationId xmlns:p14="http://schemas.microsoft.com/office/powerpoint/2010/main" val="42918622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a:spLocks noGrp="1"/>
          </p:cNvSpPr>
          <p:nvPr>
            <p:ph idx="1"/>
          </p:nvPr>
        </p:nvSpPr>
        <p:spPr>
          <a:xfrm>
            <a:off x="877228" y="1968500"/>
            <a:ext cx="10593780" cy="4089400"/>
          </a:xfrm>
        </p:spPr>
        <p:txBody>
          <a:bodyPr/>
          <a:lstStyle/>
          <a:p>
            <a:pPr marL="0" indent="0" algn="just">
              <a:buNone/>
            </a:pPr>
            <a:endParaRPr lang="ru-RU" b="1" dirty="0" smtClean="0"/>
          </a:p>
          <a:p>
            <a:pPr marL="0" indent="0" algn="just">
              <a:buNone/>
            </a:pPr>
            <a:r>
              <a:rPr lang="ru-RU" b="1" dirty="0" smtClean="0"/>
              <a:t>Конкретизируйте</a:t>
            </a:r>
            <a:r>
              <a:rPr lang="ru-RU" b="1" dirty="0"/>
              <a:t>, пожалуйста, вклад государства в случае создания малых групповых домов или создания сети центров поддержки семей с детьми. </a:t>
            </a:r>
            <a:endParaRPr lang="ru-RU" b="1" dirty="0" smtClean="0"/>
          </a:p>
          <a:p>
            <a:pPr marL="0" indent="0" algn="just">
              <a:buNone/>
            </a:pPr>
            <a:endParaRPr lang="ru-RU" b="1" dirty="0" smtClean="0"/>
          </a:p>
          <a:p>
            <a:pPr marL="0" indent="0" algn="just">
              <a:buNone/>
            </a:pPr>
            <a:r>
              <a:rPr lang="ru-RU" b="1" dirty="0" smtClean="0"/>
              <a:t>Конкретно </a:t>
            </a:r>
            <a:r>
              <a:rPr lang="ru-RU" b="1" dirty="0"/>
              <a:t>интересуют платежи за доступность (кап. Затр и опер. Расходы, оплата за соц. Сервисы)</a:t>
            </a:r>
            <a:endParaRPr lang="en-GB" sz="2000" b="1" dirty="0">
              <a:latin typeface="+mj-lt"/>
            </a:endParaRPr>
          </a:p>
        </p:txBody>
      </p:sp>
      <p:sp>
        <p:nvSpPr>
          <p:cNvPr id="4" name="Rechteck 3">
            <a:extLst>
              <a:ext uri="{FF2B5EF4-FFF2-40B4-BE49-F238E27FC236}">
                <a16:creationId xmlns:a16="http://schemas.microsoft.com/office/drawing/2014/main" id="{E4C37A2F-0E1B-417D-A41A-0AFEADC53A2D}"/>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5" name="Rechteck 4">
            <a:extLst>
              <a:ext uri="{FF2B5EF4-FFF2-40B4-BE49-F238E27FC236}">
                <a16:creationId xmlns:a16="http://schemas.microsoft.com/office/drawing/2014/main" id="{B3FAD7E8-4E61-4548-8FA4-3ABCB7A4BD04}"/>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cxnSp>
        <p:nvCxnSpPr>
          <p:cNvPr id="6" name="Gerader Verbinder 5">
            <a:extLst>
              <a:ext uri="{FF2B5EF4-FFF2-40B4-BE49-F238E27FC236}">
                <a16:creationId xmlns:a16="http://schemas.microsoft.com/office/drawing/2014/main" id="{17962121-A4AB-4DFA-8A8A-F71BDF9DE6E5}"/>
              </a:ext>
            </a:extLst>
          </p:cNvPr>
          <p:cNvCxnSpPr>
            <a:cxnSpLocks/>
          </p:cNvCxnSpPr>
          <p:nvPr/>
        </p:nvCxnSpPr>
        <p:spPr>
          <a:xfrm flipH="1" flipV="1">
            <a:off x="877228" y="810340"/>
            <a:ext cx="10593781" cy="41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78296FA4-F06A-49D7-B02C-A6D3BB8A7FAC}"/>
              </a:ext>
            </a:extLst>
          </p:cNvPr>
          <p:cNvCxnSpPr>
            <a:cxnSpLocks/>
          </p:cNvCxnSpPr>
          <p:nvPr/>
        </p:nvCxnSpPr>
        <p:spPr>
          <a:xfrm flipH="1">
            <a:off x="877228" y="1586676"/>
            <a:ext cx="1059378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itle 1">
            <a:extLst>
              <a:ext uri="{FF2B5EF4-FFF2-40B4-BE49-F238E27FC236}">
                <a16:creationId xmlns:a16="http://schemas.microsoft.com/office/drawing/2014/main" id="{EEF89388-EC27-400B-85E5-7195B3B84AD6}"/>
              </a:ext>
            </a:extLst>
          </p:cNvPr>
          <p:cNvSpPr txBox="1">
            <a:spLocks/>
          </p:cNvSpPr>
          <p:nvPr/>
        </p:nvSpPr>
        <p:spPr>
          <a:xfrm>
            <a:off x="1993900" y="611188"/>
            <a:ext cx="8978900" cy="1143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b="1" dirty="0" smtClean="0"/>
              <a:t>Вопросы для обсуждения:</a:t>
            </a:r>
            <a:endParaRPr lang="en-GB" b="1" dirty="0"/>
          </a:p>
        </p:txBody>
      </p:sp>
    </p:spTree>
    <p:extLst>
      <p:ext uri="{BB962C8B-B14F-4D97-AF65-F5344CB8AC3E}">
        <p14:creationId xmlns:p14="http://schemas.microsoft.com/office/powerpoint/2010/main" val="6426125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452" y="136526"/>
            <a:ext cx="10515600" cy="693654"/>
          </a:xfrm>
        </p:spPr>
        <p:txBody>
          <a:bodyPr>
            <a:normAutofit/>
          </a:bodyPr>
          <a:lstStyle/>
          <a:p>
            <a:pPr algn="ctr"/>
            <a:r>
              <a:rPr lang="ru-RU" sz="3200" b="1" dirty="0">
                <a:latin typeface="Calibri Light (Überschriften)"/>
              </a:rPr>
              <a:t>Реформа Деинституализации в </a:t>
            </a:r>
            <a:r>
              <a:rPr lang="ru-RU" sz="3200" b="1" dirty="0" smtClean="0">
                <a:latin typeface="Calibri Light (Überschriften)"/>
              </a:rPr>
              <a:t>Украине 2017-2026</a:t>
            </a:r>
            <a:endParaRPr lang="en-US" sz="3200" b="1" dirty="0">
              <a:latin typeface="Calibri Light (Überschriften)"/>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22500821"/>
              </p:ext>
            </p:extLst>
          </p:nvPr>
        </p:nvGraphicFramePr>
        <p:xfrm>
          <a:off x="336884" y="1361533"/>
          <a:ext cx="11490158" cy="5359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83B96A96-5A12-401B-9A24-4C89331884F0}" type="slidenum">
              <a:rPr lang="de-DE" smtClean="0"/>
              <a:t>57</a:t>
            </a:fld>
            <a:endParaRPr lang="de-DE"/>
          </a:p>
        </p:txBody>
      </p:sp>
      <p:sp>
        <p:nvSpPr>
          <p:cNvPr id="8" name="Title 1"/>
          <p:cNvSpPr txBox="1">
            <a:spLocks/>
          </p:cNvSpPr>
          <p:nvPr/>
        </p:nvSpPr>
        <p:spPr>
          <a:xfrm>
            <a:off x="254589" y="1209075"/>
            <a:ext cx="3549315" cy="2225843"/>
          </a:xfrm>
          <a:prstGeom prst="rect">
            <a:avLst/>
          </a:prstGeom>
          <a:solidFill>
            <a:srgbClr val="E3B1E2"/>
          </a:solidFill>
        </p:spPr>
        <p:txBody>
          <a:bodyPr vert="horz" lIns="91440" tIns="45720" rIns="91440" bIns="45720" rtlCol="0" anchor="ctr">
            <a:normAutofit fontScale="3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7100" b="1" dirty="0" smtClean="0"/>
              <a:t>Цели</a:t>
            </a:r>
            <a:r>
              <a:rPr lang="en-US" sz="7100" b="1" dirty="0" smtClean="0"/>
              <a:t> </a:t>
            </a:r>
            <a:r>
              <a:rPr lang="ru-RU" sz="7100" b="1" dirty="0" smtClean="0"/>
              <a:t>реформы:</a:t>
            </a:r>
          </a:p>
          <a:p>
            <a:endParaRPr lang="ru-RU" sz="7100" b="1" dirty="0"/>
          </a:p>
          <a:p>
            <a:endParaRPr lang="ru-RU" dirty="0"/>
          </a:p>
          <a:p>
            <a:pPr marL="285750" indent="-285750">
              <a:buFontTx/>
              <a:buChar char="-"/>
            </a:pPr>
            <a:r>
              <a:rPr lang="ru-RU" sz="5300" b="1" dirty="0"/>
              <a:t>Развитие эффективной системы воспитания детей в семье</a:t>
            </a:r>
          </a:p>
          <a:p>
            <a:pPr marL="285750" indent="-285750">
              <a:buFontTx/>
              <a:buChar char="-"/>
            </a:pPr>
            <a:endParaRPr lang="uk-UA" sz="5300" b="1" dirty="0"/>
          </a:p>
          <a:p>
            <a:pPr marL="285750" indent="-285750">
              <a:buFontTx/>
              <a:buChar char="-"/>
            </a:pPr>
            <a:r>
              <a:rPr lang="ru-RU" sz="5300" b="1" dirty="0"/>
              <a:t>Обеспечение качественного альтернативного ухода за детьми</a:t>
            </a:r>
          </a:p>
          <a:p>
            <a:pPr marL="285750" indent="-285750">
              <a:buFontTx/>
              <a:buChar char="-"/>
            </a:pPr>
            <a:endParaRPr lang="uk-UA" sz="5300" b="1" dirty="0"/>
          </a:p>
          <a:p>
            <a:r>
              <a:rPr lang="ru-RU" sz="5300" b="1" dirty="0"/>
              <a:t>-  </a:t>
            </a:r>
            <a:r>
              <a:rPr lang="ru-RU" sz="5300" b="1" dirty="0" smtClean="0"/>
              <a:t>    </a:t>
            </a:r>
            <a:r>
              <a:rPr lang="ru-RU" sz="5300" b="1" dirty="0"/>
              <a:t>Обеспечение участия общества в</a:t>
            </a:r>
          </a:p>
          <a:p>
            <a:r>
              <a:rPr lang="ru-RU" sz="5300" b="1" dirty="0"/>
              <a:t>     </a:t>
            </a:r>
            <a:r>
              <a:rPr lang="ru-RU" sz="5300" b="1" dirty="0" smtClean="0"/>
              <a:t>  реализации </a:t>
            </a:r>
            <a:r>
              <a:rPr lang="ru-RU" sz="5300" b="1" dirty="0"/>
              <a:t>Стратегии</a:t>
            </a:r>
            <a:endParaRPr lang="uk-UA" sz="5300" b="1" dirty="0"/>
          </a:p>
          <a:p>
            <a:endParaRPr lang="en-US" dirty="0"/>
          </a:p>
        </p:txBody>
      </p:sp>
      <p:sp>
        <p:nvSpPr>
          <p:cNvPr id="7" name="Rechteck 6">
            <a:extLst>
              <a:ext uri="{FF2B5EF4-FFF2-40B4-BE49-F238E27FC236}">
                <a16:creationId xmlns:a16="http://schemas.microsoft.com/office/drawing/2014/main" id="{18AB341A-49ED-4674-AD5F-D1F8886CBF6E}"/>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9" name="Rechteck 8">
            <a:extLst>
              <a:ext uri="{FF2B5EF4-FFF2-40B4-BE49-F238E27FC236}">
                <a16:creationId xmlns:a16="http://schemas.microsoft.com/office/drawing/2014/main" id="{1966DB9E-8E01-4ED3-84E7-9DEBA1E42C90}"/>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cxnSp>
        <p:nvCxnSpPr>
          <p:cNvPr id="10" name="Gerader Verbinder 9">
            <a:extLst>
              <a:ext uri="{FF2B5EF4-FFF2-40B4-BE49-F238E27FC236}">
                <a16:creationId xmlns:a16="http://schemas.microsoft.com/office/drawing/2014/main" id="{A4CC5ED8-678A-41F9-8774-91C8D54DA2B8}"/>
              </a:ext>
            </a:extLst>
          </p:cNvPr>
          <p:cNvCxnSpPr>
            <a:cxnSpLocks/>
          </p:cNvCxnSpPr>
          <p:nvPr/>
        </p:nvCxnSpPr>
        <p:spPr>
          <a:xfrm flipH="1">
            <a:off x="934452" y="720402"/>
            <a:ext cx="1059378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2591326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3B96A96-5A12-401B-9A24-4C89331884F0}" type="slidenum">
              <a:rPr lang="de-DE" smtClean="0">
                <a:latin typeface="+mj-lt"/>
              </a:rPr>
              <a:t>58</a:t>
            </a:fld>
            <a:endParaRPr lang="de-DE">
              <a:latin typeface="+mj-lt"/>
            </a:endParaRPr>
          </a:p>
        </p:txBody>
      </p:sp>
      <p:sp>
        <p:nvSpPr>
          <p:cNvPr id="3" name="Content Placeholder 2"/>
          <p:cNvSpPr>
            <a:spLocks noGrp="1"/>
          </p:cNvSpPr>
          <p:nvPr>
            <p:ph idx="1"/>
          </p:nvPr>
        </p:nvSpPr>
        <p:spPr>
          <a:xfrm>
            <a:off x="102990" y="1225932"/>
            <a:ext cx="2649355" cy="5477256"/>
          </a:xfrm>
          <a:solidFill>
            <a:schemeClr val="accent1"/>
          </a:solidFill>
        </p:spPr>
        <p:txBody>
          <a:bodyPr>
            <a:normAutofit fontScale="25000" lnSpcReduction="20000"/>
          </a:bodyPr>
          <a:lstStyle/>
          <a:p>
            <a:pPr lvl="0"/>
            <a:endParaRPr lang="ru-RU" b="1" dirty="0" smtClean="0">
              <a:solidFill>
                <a:schemeClr val="bg1"/>
              </a:solidFill>
              <a:latin typeface="+mj-lt"/>
            </a:endParaRPr>
          </a:p>
          <a:p>
            <a:pPr marL="0" lvl="0" indent="0">
              <a:buNone/>
            </a:pPr>
            <a:r>
              <a:rPr lang="ru-RU" sz="6400" b="1" u="sng" dirty="0" smtClean="0">
                <a:solidFill>
                  <a:schemeClr val="bg1"/>
                </a:solidFill>
                <a:latin typeface="+mj-lt"/>
              </a:rPr>
              <a:t>Цели:</a:t>
            </a:r>
          </a:p>
          <a:p>
            <a:pPr marL="0" lvl="0" indent="0">
              <a:buNone/>
            </a:pPr>
            <a:endParaRPr lang="ru-RU" sz="5600" b="1" u="sng" dirty="0" smtClean="0">
              <a:solidFill>
                <a:schemeClr val="bg1"/>
              </a:solidFill>
              <a:latin typeface="+mj-lt"/>
            </a:endParaRPr>
          </a:p>
          <a:p>
            <a:pPr lvl="0"/>
            <a:r>
              <a:rPr lang="ru-RU" sz="4800" b="1" u="sng" dirty="0" smtClean="0">
                <a:solidFill>
                  <a:srgbClr val="FFFF00"/>
                </a:solidFill>
                <a:latin typeface="+mj-lt"/>
              </a:rPr>
              <a:t>реформирование </a:t>
            </a:r>
            <a:r>
              <a:rPr lang="ru-RU" sz="4800" b="1" u="sng" dirty="0">
                <a:solidFill>
                  <a:srgbClr val="FFFF00"/>
                </a:solidFill>
                <a:latin typeface="+mj-lt"/>
              </a:rPr>
              <a:t>учреждений</a:t>
            </a:r>
            <a:r>
              <a:rPr lang="ru-RU" sz="4800" b="1" dirty="0">
                <a:solidFill>
                  <a:schemeClr val="bg1"/>
                </a:solidFill>
                <a:latin typeface="+mj-lt"/>
              </a:rPr>
              <a:t> </a:t>
            </a:r>
            <a:r>
              <a:rPr lang="ru-RU" sz="4800" dirty="0">
                <a:solidFill>
                  <a:schemeClr val="bg1"/>
                </a:solidFill>
                <a:latin typeface="+mj-lt"/>
              </a:rPr>
              <a:t>институционального ухода и воспитания детей, в частности</a:t>
            </a:r>
            <a:r>
              <a:rPr lang="ru-RU" sz="4800" b="1" dirty="0">
                <a:solidFill>
                  <a:schemeClr val="bg1"/>
                </a:solidFill>
                <a:latin typeface="+mj-lt"/>
              </a:rPr>
              <a:t> </a:t>
            </a:r>
            <a:r>
              <a:rPr lang="ru-RU" sz="4800" b="1" u="sng" dirty="0">
                <a:solidFill>
                  <a:srgbClr val="FFFF00"/>
                </a:solidFill>
                <a:latin typeface="+mj-lt"/>
              </a:rPr>
              <a:t>путем их ликвидации, реорганизации в учреждения дневного пребывания детей</a:t>
            </a:r>
            <a:r>
              <a:rPr lang="ru-RU" sz="4800" b="1" dirty="0">
                <a:solidFill>
                  <a:schemeClr val="bg1"/>
                </a:solidFill>
                <a:latin typeface="+mj-lt"/>
              </a:rPr>
              <a:t>;</a:t>
            </a:r>
          </a:p>
          <a:p>
            <a:pPr lvl="0"/>
            <a:endParaRPr lang="uk-UA" sz="4800" b="1" dirty="0">
              <a:solidFill>
                <a:schemeClr val="bg1"/>
              </a:solidFill>
              <a:latin typeface="+mj-lt"/>
            </a:endParaRPr>
          </a:p>
          <a:p>
            <a:pPr lvl="0"/>
            <a:r>
              <a:rPr lang="ru-RU" sz="4800" b="1" dirty="0">
                <a:solidFill>
                  <a:schemeClr val="bg1"/>
                </a:solidFill>
                <a:latin typeface="+mj-lt"/>
              </a:rPr>
              <a:t>прекращение практики устройства детей в возрасте до трех лет в учреждения институционального ухода и воспитания детей;</a:t>
            </a:r>
          </a:p>
          <a:p>
            <a:pPr lvl="0"/>
            <a:endParaRPr lang="uk-UA" sz="4800" b="1" dirty="0">
              <a:solidFill>
                <a:schemeClr val="bg1"/>
              </a:solidFill>
              <a:latin typeface="+mj-lt"/>
            </a:endParaRPr>
          </a:p>
          <a:p>
            <a:pPr lvl="0"/>
            <a:r>
              <a:rPr lang="ru-RU" sz="4800" b="1" u="sng" dirty="0">
                <a:solidFill>
                  <a:srgbClr val="FFFF00"/>
                </a:solidFill>
                <a:latin typeface="+mj-lt"/>
              </a:rPr>
              <a:t>уменьшение количества детей</a:t>
            </a:r>
            <a:r>
              <a:rPr lang="ru-RU" sz="4800" b="1" dirty="0">
                <a:solidFill>
                  <a:schemeClr val="bg1"/>
                </a:solidFill>
                <a:latin typeface="+mj-lt"/>
              </a:rPr>
              <a:t>, </a:t>
            </a:r>
            <a:r>
              <a:rPr lang="ru-RU" sz="4800" dirty="0">
                <a:solidFill>
                  <a:schemeClr val="bg1"/>
                </a:solidFill>
                <a:latin typeface="+mj-lt"/>
              </a:rPr>
              <a:t>которые воспитываются в учреждениях институционального ухода и воспитания детей, в частности</a:t>
            </a:r>
            <a:r>
              <a:rPr lang="ru-RU" sz="4800" b="1" dirty="0">
                <a:solidFill>
                  <a:schemeClr val="bg1"/>
                </a:solidFill>
                <a:latin typeface="+mj-lt"/>
              </a:rPr>
              <a:t> </a:t>
            </a:r>
            <a:r>
              <a:rPr lang="ru-RU" sz="4800" b="1" u="sng" dirty="0">
                <a:solidFill>
                  <a:srgbClr val="FFFF00"/>
                </a:solidFill>
                <a:latin typeface="+mj-lt"/>
              </a:rPr>
              <a:t>путем устройства их в семейные формы воспитания</a:t>
            </a:r>
            <a:r>
              <a:rPr lang="ru-RU" sz="4800" b="1" dirty="0">
                <a:solidFill>
                  <a:schemeClr val="bg1"/>
                </a:solidFill>
                <a:latin typeface="+mj-lt"/>
              </a:rPr>
              <a:t>;</a:t>
            </a:r>
          </a:p>
          <a:p>
            <a:pPr lvl="0"/>
            <a:endParaRPr lang="uk-UA" sz="4800" b="1" dirty="0">
              <a:solidFill>
                <a:schemeClr val="bg1"/>
              </a:solidFill>
              <a:latin typeface="+mj-lt"/>
            </a:endParaRPr>
          </a:p>
          <a:p>
            <a:pPr lvl="0"/>
            <a:r>
              <a:rPr lang="ru-RU" sz="4800" b="1" u="sng" dirty="0">
                <a:solidFill>
                  <a:srgbClr val="FFFF00"/>
                </a:solidFill>
                <a:latin typeface="+mj-lt"/>
              </a:rPr>
              <a:t>обеспечение доступности услуг для детей и семей с детьми в соответствии с их потребностями на уровне территориальной общины;</a:t>
            </a:r>
          </a:p>
          <a:p>
            <a:pPr lvl="0"/>
            <a:endParaRPr lang="uk-UA" sz="4800" b="1" dirty="0">
              <a:solidFill>
                <a:schemeClr val="bg1"/>
              </a:solidFill>
              <a:latin typeface="+mj-lt"/>
            </a:endParaRPr>
          </a:p>
          <a:p>
            <a:pPr lvl="0"/>
            <a:r>
              <a:rPr lang="ru-RU" sz="4800" b="1" dirty="0">
                <a:solidFill>
                  <a:schemeClr val="bg1"/>
                </a:solidFill>
                <a:latin typeface="+mj-lt"/>
              </a:rPr>
              <a:t>сокращение сети институциональных учреждений.</a:t>
            </a:r>
            <a:endParaRPr lang="en-US" sz="4800" b="1" dirty="0">
              <a:solidFill>
                <a:schemeClr val="bg1"/>
              </a:solidFill>
              <a:latin typeface="+mj-lt"/>
            </a:endParaRPr>
          </a:p>
          <a:p>
            <a:endParaRPr lang="en-US" sz="4800" dirty="0">
              <a:latin typeface="+mj-lt"/>
            </a:endParaRPr>
          </a:p>
        </p:txBody>
      </p:sp>
      <p:sp>
        <p:nvSpPr>
          <p:cNvPr id="7" name="Content Placeholder 2"/>
          <p:cNvSpPr txBox="1">
            <a:spLocks/>
          </p:cNvSpPr>
          <p:nvPr/>
        </p:nvSpPr>
        <p:spPr>
          <a:xfrm>
            <a:off x="6785812" y="1443789"/>
            <a:ext cx="4716378" cy="47331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mj-lt"/>
            </a:endParaRPr>
          </a:p>
        </p:txBody>
      </p:sp>
      <p:sp>
        <p:nvSpPr>
          <p:cNvPr id="9" name="Rechteck 8">
            <a:extLst>
              <a:ext uri="{FF2B5EF4-FFF2-40B4-BE49-F238E27FC236}">
                <a16:creationId xmlns:a16="http://schemas.microsoft.com/office/drawing/2014/main" id="{E1562DE1-6358-464B-97D6-E875AB1E7500}"/>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10" name="Rechteck 9">
            <a:extLst>
              <a:ext uri="{FF2B5EF4-FFF2-40B4-BE49-F238E27FC236}">
                <a16:creationId xmlns:a16="http://schemas.microsoft.com/office/drawing/2014/main" id="{118AEF4A-476C-4020-AB88-DED731AC2D99}"/>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cxnSp>
        <p:nvCxnSpPr>
          <p:cNvPr id="11" name="Gerader Verbinder 10">
            <a:extLst>
              <a:ext uri="{FF2B5EF4-FFF2-40B4-BE49-F238E27FC236}">
                <a16:creationId xmlns:a16="http://schemas.microsoft.com/office/drawing/2014/main" id="{F08DF244-81AA-427B-8D43-829428DDA322}"/>
              </a:ext>
            </a:extLst>
          </p:cNvPr>
          <p:cNvCxnSpPr>
            <a:cxnSpLocks/>
          </p:cNvCxnSpPr>
          <p:nvPr/>
        </p:nvCxnSpPr>
        <p:spPr>
          <a:xfrm flipH="1" flipV="1">
            <a:off x="799109" y="216971"/>
            <a:ext cx="10593781" cy="41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0744EDEB-5961-4635-BC64-8EBCA490C4A1}"/>
              </a:ext>
            </a:extLst>
          </p:cNvPr>
          <p:cNvCxnSpPr>
            <a:cxnSpLocks/>
          </p:cNvCxnSpPr>
          <p:nvPr/>
        </p:nvCxnSpPr>
        <p:spPr>
          <a:xfrm flipH="1">
            <a:off x="799109" y="970704"/>
            <a:ext cx="1059378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Title 1">
            <a:extLst>
              <a:ext uri="{FF2B5EF4-FFF2-40B4-BE49-F238E27FC236}">
                <a16:creationId xmlns:a16="http://schemas.microsoft.com/office/drawing/2014/main" id="{C927BE99-7E5D-4755-B57F-EDA91B957DD8}"/>
              </a:ext>
            </a:extLst>
          </p:cNvPr>
          <p:cNvSpPr txBox="1">
            <a:spLocks/>
          </p:cNvSpPr>
          <p:nvPr/>
        </p:nvSpPr>
        <p:spPr>
          <a:xfrm>
            <a:off x="2055438" y="204187"/>
            <a:ext cx="7664633" cy="766517"/>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4000" b="1" dirty="0"/>
              <a:t>2 этап </a:t>
            </a:r>
            <a:r>
              <a:rPr lang="ru-RU" sz="4000" b="1" dirty="0" smtClean="0"/>
              <a:t>реформы </a:t>
            </a:r>
            <a:r>
              <a:rPr lang="en-US" sz="4000" b="1" dirty="0" smtClean="0"/>
              <a:t>De-I, 2019 - 2024</a:t>
            </a:r>
            <a:endParaRPr lang="ru-RU" sz="4000" b="1" dirty="0" smtClean="0"/>
          </a:p>
          <a:p>
            <a:r>
              <a:rPr lang="ru-RU" sz="4000" b="1" dirty="0" smtClean="0"/>
              <a:t>ГЧП программа Луганской области</a:t>
            </a:r>
            <a:endParaRPr lang="en-US" sz="4000" b="1" dirty="0"/>
          </a:p>
        </p:txBody>
      </p:sp>
      <p:graphicFrame>
        <p:nvGraphicFramePr>
          <p:cNvPr id="2" name="Table 1"/>
          <p:cNvGraphicFramePr>
            <a:graphicFrameLocks noGrp="1"/>
          </p:cNvGraphicFramePr>
          <p:nvPr>
            <p:extLst>
              <p:ext uri="{D42A27DB-BD31-4B8C-83A1-F6EECF244321}">
                <p14:modId xmlns:p14="http://schemas.microsoft.com/office/powerpoint/2010/main" val="2311114450"/>
              </p:ext>
            </p:extLst>
          </p:nvPr>
        </p:nvGraphicFramePr>
        <p:xfrm>
          <a:off x="2752345" y="1214737"/>
          <a:ext cx="9308590" cy="5469527"/>
        </p:xfrm>
        <a:graphic>
          <a:graphicData uri="http://schemas.openxmlformats.org/drawingml/2006/table">
            <a:tbl>
              <a:tblPr firstRow="1" bandRow="1">
                <a:tableStyleId>{5C22544A-7EE6-4342-B048-85BDC9FD1C3A}</a:tableStyleId>
              </a:tblPr>
              <a:tblGrid>
                <a:gridCol w="4416551">
                  <a:extLst>
                    <a:ext uri="{9D8B030D-6E8A-4147-A177-3AD203B41FA5}">
                      <a16:colId xmlns:a16="http://schemas.microsoft.com/office/drawing/2014/main" val="287649757"/>
                    </a:ext>
                  </a:extLst>
                </a:gridCol>
                <a:gridCol w="996696">
                  <a:extLst>
                    <a:ext uri="{9D8B030D-6E8A-4147-A177-3AD203B41FA5}">
                      <a16:colId xmlns:a16="http://schemas.microsoft.com/office/drawing/2014/main" val="246045673"/>
                    </a:ext>
                  </a:extLst>
                </a:gridCol>
                <a:gridCol w="2048256">
                  <a:extLst>
                    <a:ext uri="{9D8B030D-6E8A-4147-A177-3AD203B41FA5}">
                      <a16:colId xmlns:a16="http://schemas.microsoft.com/office/drawing/2014/main" val="3457187046"/>
                    </a:ext>
                  </a:extLst>
                </a:gridCol>
                <a:gridCol w="1847087">
                  <a:extLst>
                    <a:ext uri="{9D8B030D-6E8A-4147-A177-3AD203B41FA5}">
                      <a16:colId xmlns:a16="http://schemas.microsoft.com/office/drawing/2014/main" val="2041186222"/>
                    </a:ext>
                  </a:extLst>
                </a:gridCol>
              </a:tblGrid>
              <a:tr h="350476">
                <a:tc rowSpan="2">
                  <a:txBody>
                    <a:bodyPr/>
                    <a:lstStyle/>
                    <a:p>
                      <a:pPr algn="ctr"/>
                      <a:endParaRPr lang="ru-RU" dirty="0" smtClean="0"/>
                    </a:p>
                    <a:p>
                      <a:pPr algn="ctr"/>
                      <a:r>
                        <a:rPr lang="ru-RU" dirty="0" smtClean="0"/>
                        <a:t>Возможный предмет</a:t>
                      </a:r>
                      <a:r>
                        <a:rPr lang="ru-RU" baseline="0" dirty="0" smtClean="0"/>
                        <a:t> ГЧП</a:t>
                      </a:r>
                      <a:endParaRPr lang="en-US"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smtClean="0"/>
                        <a:t>Тип ГЧП</a:t>
                      </a:r>
                      <a:r>
                        <a:rPr lang="ru-RU" baseline="0" dirty="0" smtClean="0"/>
                        <a:t> контракта</a:t>
                      </a:r>
                      <a:endParaRPr lang="en-US" dirty="0"/>
                    </a:p>
                  </a:txBody>
                  <a:tcPr/>
                </a:tc>
                <a:tc hMerge="1">
                  <a:txBody>
                    <a:bodyPr/>
                    <a:lstStyle/>
                    <a:p>
                      <a:pPr algn="ctr"/>
                      <a:endParaRPr lang="en-US" dirty="0"/>
                    </a:p>
                  </a:txBody>
                  <a:tcPr/>
                </a:tc>
                <a:tc>
                  <a:txBody>
                    <a:bodyPr/>
                    <a:lstStyle/>
                    <a:p>
                      <a:pPr algn="ctr"/>
                      <a:r>
                        <a:rPr lang="ru-RU" dirty="0" smtClean="0"/>
                        <a:t>Модель ГЧП</a:t>
                      </a:r>
                    </a:p>
                  </a:txBody>
                  <a:tcPr/>
                </a:tc>
                <a:extLst>
                  <a:ext uri="{0D108BD9-81ED-4DB2-BD59-A6C34878D82A}">
                    <a16:rowId xmlns:a16="http://schemas.microsoft.com/office/drawing/2014/main" val="2582280634"/>
                  </a:ext>
                </a:extLst>
              </a:tr>
              <a:tr h="700953">
                <a:tc vMerge="1">
                  <a:txBody>
                    <a:bodyPr/>
                    <a:lstStyle/>
                    <a:p>
                      <a:endParaRPr lang="en-US" dirty="0"/>
                    </a:p>
                  </a:txBody>
                  <a:tcPr/>
                </a:tc>
                <a:tc>
                  <a:txBody>
                    <a:bodyPr/>
                    <a:lstStyle/>
                    <a:p>
                      <a:pPr algn="ctr"/>
                      <a:r>
                        <a:rPr lang="ru-RU" sz="1400" dirty="0" smtClean="0"/>
                        <a:t>Инфраст.</a:t>
                      </a:r>
                      <a:r>
                        <a:rPr lang="ru-RU" sz="1400" baseline="0" dirty="0" smtClean="0"/>
                        <a:t> или услуги?</a:t>
                      </a:r>
                      <a:endParaRPr lang="en-US" sz="1400" dirty="0"/>
                    </a:p>
                  </a:txBody>
                  <a:tcPr/>
                </a:tc>
                <a:tc>
                  <a:txBody>
                    <a:bodyPr/>
                    <a:lstStyle/>
                    <a:p>
                      <a:pPr marL="285750" indent="-285750" algn="ctr">
                        <a:buFont typeface="Arial" panose="020B0604020202020204" pitchFamily="34" charset="0"/>
                        <a:buChar char="•"/>
                      </a:pPr>
                      <a:r>
                        <a:rPr lang="ru-RU" sz="1400" dirty="0" smtClean="0"/>
                        <a:t>оплатой гос.сектора,</a:t>
                      </a:r>
                      <a:r>
                        <a:rPr lang="ru-RU" sz="1400" baseline="0" dirty="0" smtClean="0"/>
                        <a:t> </a:t>
                      </a:r>
                    </a:p>
                    <a:p>
                      <a:pPr marL="285750" indent="-285750" algn="ctr">
                        <a:buFont typeface="Arial" panose="020B0604020202020204" pitchFamily="34" charset="0"/>
                        <a:buChar char="•"/>
                      </a:pPr>
                      <a:r>
                        <a:rPr lang="ru-RU" sz="1400" dirty="0" smtClean="0"/>
                        <a:t>на</a:t>
                      </a:r>
                      <a:r>
                        <a:rPr lang="ru-RU" sz="1400" baseline="0" dirty="0" smtClean="0"/>
                        <a:t> осн. плат. потреб. </a:t>
                      </a:r>
                    </a:p>
                    <a:p>
                      <a:pPr marL="285750" indent="-285750" algn="ctr">
                        <a:buFont typeface="Arial" panose="020B0604020202020204" pitchFamily="34" charset="0"/>
                        <a:buChar char="•"/>
                      </a:pPr>
                      <a:r>
                        <a:rPr lang="ru-RU" sz="1400" baseline="0" dirty="0" smtClean="0"/>
                        <a:t>смешанный тип</a:t>
                      </a:r>
                      <a:endParaRPr lang="en-US" sz="1400" dirty="0"/>
                    </a:p>
                  </a:txBody>
                  <a:tcPr/>
                </a:tc>
                <a:tc>
                  <a:txBody>
                    <a:bodyPr/>
                    <a:lstStyle/>
                    <a:p>
                      <a:pPr algn="ctr"/>
                      <a:r>
                        <a:rPr lang="en-US" sz="1400" dirty="0" smtClean="0"/>
                        <a:t>DBOFM</a:t>
                      </a:r>
                      <a:r>
                        <a:rPr lang="en-US" sz="1400" baseline="0" dirty="0" smtClean="0"/>
                        <a:t> – </a:t>
                      </a:r>
                      <a:r>
                        <a:rPr lang="ru-RU" sz="1400" baseline="0" dirty="0" smtClean="0"/>
                        <a:t>Дизайн, Строит., Финансы, Операц., Тех.обслуж.</a:t>
                      </a:r>
                      <a:endParaRPr lang="en-US" sz="1400" dirty="0"/>
                    </a:p>
                  </a:txBody>
                  <a:tcPr/>
                </a:tc>
                <a:extLst>
                  <a:ext uri="{0D108BD9-81ED-4DB2-BD59-A6C34878D82A}">
                    <a16:rowId xmlns:a16="http://schemas.microsoft.com/office/drawing/2014/main" val="267718084"/>
                  </a:ext>
                </a:extLst>
              </a:tr>
              <a:tr h="5884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b="1" dirty="0" smtClean="0"/>
                        <a:t>Трансформация интернатных учреждений в Центры поддержки семей с детьми</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636821107"/>
                  </a:ext>
                </a:extLst>
              </a:tr>
              <a:tr h="657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4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u-RU" sz="1400" b="1" dirty="0" smtClean="0"/>
                        <a:t>Создание сети Малых групповых домов (11 МГБ); </a:t>
                      </a:r>
                    </a:p>
                  </a:txBody>
                  <a:tcPr/>
                </a:tc>
                <a:tc>
                  <a:txBody>
                    <a:bodyPr/>
                    <a:lstStyle/>
                    <a:p>
                      <a:endParaRPr lang="en-US" sz="1400" dirty="0"/>
                    </a:p>
                  </a:txBody>
                  <a:tcPr/>
                </a:tc>
                <a:tc>
                  <a:txBody>
                    <a:bodyPr/>
                    <a:lstStyle/>
                    <a:p>
                      <a:endParaRPr lang="en-US" sz="1400" dirty="0"/>
                    </a:p>
                  </a:txBody>
                  <a:tcPr/>
                </a:tc>
                <a:tc>
                  <a:txBody>
                    <a:bodyPr/>
                    <a:lstStyle/>
                    <a:p>
                      <a:endParaRPr lang="en-US" sz="1400"/>
                    </a:p>
                  </a:txBody>
                  <a:tcPr/>
                </a:tc>
                <a:extLst>
                  <a:ext uri="{0D108BD9-81ED-4DB2-BD59-A6C34878D82A}">
                    <a16:rowId xmlns:a16="http://schemas.microsoft.com/office/drawing/2014/main" val="1045813900"/>
                  </a:ext>
                </a:extLst>
              </a:tr>
              <a:tr h="6117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4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u-RU" sz="1400" b="1" dirty="0" smtClean="0"/>
                        <a:t>Центры реабилитации и паллиативной помощи; </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797114633"/>
                  </a:ext>
                </a:extLst>
              </a:tr>
              <a:tr h="6847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b="1" dirty="0" smtClean="0"/>
                        <a:t>Развитие и предоставление услуг на базе Центров поддержки семей с детьми</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806135345"/>
                  </a:ext>
                </a:extLst>
              </a:tr>
              <a:tr h="648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4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u-RU" sz="1400" b="1" dirty="0" smtClean="0"/>
                        <a:t>Центры реабилитации и паллиативной помощи</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14238685"/>
                  </a:ext>
                </a:extLst>
              </a:tr>
              <a:tr h="6513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b="1" dirty="0" smtClean="0"/>
                        <a:t>???</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137429644"/>
                  </a:ext>
                </a:extLst>
              </a:tr>
              <a:tr h="5304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b="1" dirty="0" smtClean="0"/>
                        <a:t>???</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833542245"/>
                  </a:ext>
                </a:extLst>
              </a:tr>
            </a:tbl>
          </a:graphicData>
        </a:graphic>
      </p:graphicFrame>
    </p:spTree>
    <p:extLst>
      <p:ext uri="{BB962C8B-B14F-4D97-AF65-F5344CB8AC3E}">
        <p14:creationId xmlns:p14="http://schemas.microsoft.com/office/powerpoint/2010/main" val="22988246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E7B77751-072F-4201-9886-873A84A6F2C5}"/>
              </a:ext>
            </a:extLst>
          </p:cNvPr>
          <p:cNvSpPr>
            <a:spLocks noGrp="1"/>
          </p:cNvSpPr>
          <p:nvPr>
            <p:ph type="sldNum" sz="quarter" idx="4"/>
          </p:nvPr>
        </p:nvSpPr>
        <p:spPr/>
        <p:txBody>
          <a:bodyPr>
            <a:normAutofit fontScale="85000" lnSpcReduction="20000"/>
          </a:bodyPr>
          <a:lstStyle/>
          <a:p>
            <a:fld id="{B19B0651-EE4F-4900-A07F-96A6BFA9D0F0}" type="slidenum">
              <a:rPr lang="ru-RU" smtClean="0">
                <a:latin typeface="+mj-lt"/>
              </a:rPr>
              <a:t>59</a:t>
            </a:fld>
            <a:endParaRPr lang="ru-RU" dirty="0">
              <a:latin typeface="+mj-lt"/>
            </a:endParaRPr>
          </a:p>
        </p:txBody>
      </p:sp>
      <p:sp>
        <p:nvSpPr>
          <p:cNvPr id="4" name="Title 1">
            <a:extLst>
              <a:ext uri="{FF2B5EF4-FFF2-40B4-BE49-F238E27FC236}">
                <a16:creationId xmlns:a16="http://schemas.microsoft.com/office/drawing/2014/main" id="{755F699A-5106-4666-8D9D-B416CDA12056}"/>
              </a:ext>
            </a:extLst>
          </p:cNvPr>
          <p:cNvSpPr>
            <a:spLocks noGrp="1"/>
          </p:cNvSpPr>
          <p:nvPr/>
        </p:nvSpPr>
        <p:spPr>
          <a:xfrm>
            <a:off x="3538715" y="645710"/>
            <a:ext cx="5749925" cy="719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4000" b="1" dirty="0">
                <a:cs typeface="Helvetica" panose="020B0604020202020204" pitchFamily="34" charset="0"/>
              </a:rPr>
              <a:t>Типы ГЧП контрактов</a:t>
            </a:r>
            <a:endParaRPr lang="en-US" sz="4000" b="1" dirty="0">
              <a:cs typeface="Helvetica" panose="020B0604020202020204" pitchFamily="34" charset="0"/>
            </a:endParaRPr>
          </a:p>
        </p:txBody>
      </p:sp>
      <p:grpSp>
        <p:nvGrpSpPr>
          <p:cNvPr id="5" name="Content Placeholder 7">
            <a:extLst>
              <a:ext uri="{FF2B5EF4-FFF2-40B4-BE49-F238E27FC236}">
                <a16:creationId xmlns:a16="http://schemas.microsoft.com/office/drawing/2014/main" id="{3990ABEB-A706-40A8-B908-9B718A84AF0F}"/>
              </a:ext>
            </a:extLst>
          </p:cNvPr>
          <p:cNvGrpSpPr/>
          <p:nvPr/>
        </p:nvGrpSpPr>
        <p:grpSpPr>
          <a:xfrm>
            <a:off x="702249" y="1606678"/>
            <a:ext cx="10526921" cy="3335869"/>
            <a:chOff x="457200" y="2371557"/>
            <a:chExt cx="8229600" cy="3868318"/>
          </a:xfrm>
          <a:solidFill>
            <a:srgbClr val="00B0F0"/>
          </a:solidFill>
        </p:grpSpPr>
        <p:sp>
          <p:nvSpPr>
            <p:cNvPr id="8" name="Freeform 4">
              <a:extLst>
                <a:ext uri="{FF2B5EF4-FFF2-40B4-BE49-F238E27FC236}">
                  <a16:creationId xmlns:a16="http://schemas.microsoft.com/office/drawing/2014/main" id="{6ADAABCB-CE10-410A-BECF-E74153D13A1A}"/>
                </a:ext>
              </a:extLst>
            </p:cNvPr>
            <p:cNvSpPr/>
            <p:nvPr/>
          </p:nvSpPr>
          <p:spPr>
            <a:xfrm>
              <a:off x="457200" y="2371557"/>
              <a:ext cx="8229600" cy="628227"/>
            </a:xfrm>
            <a:custGeom>
              <a:avLst/>
              <a:gdLst>
                <a:gd name="f0" fmla="val 10800000"/>
                <a:gd name="f1" fmla="val 5400000"/>
                <a:gd name="f2" fmla="val 180"/>
                <a:gd name="f3" fmla="val w"/>
                <a:gd name="f4" fmla="val h"/>
                <a:gd name="f5" fmla="val 0"/>
                <a:gd name="f6" fmla="val 8229600"/>
                <a:gd name="f7" fmla="val 972489"/>
                <a:gd name="f8" fmla="val 162085"/>
                <a:gd name="f9" fmla="val 119097"/>
                <a:gd name="f10" fmla="val 17077"/>
                <a:gd name="f11" fmla="val 77870"/>
                <a:gd name="f12" fmla="val 47474"/>
                <a:gd name="f13" fmla="val 77871"/>
                <a:gd name="f14" fmla="val 119098"/>
                <a:gd name="f15" fmla="val 162086"/>
                <a:gd name="f16" fmla="val 1"/>
                <a:gd name="f17" fmla="val 8067515"/>
                <a:gd name="f18" fmla="val 8110503"/>
                <a:gd name="f19" fmla="val 8151730"/>
                <a:gd name="f20" fmla="val 8182126"/>
                <a:gd name="f21" fmla="val 8212523"/>
                <a:gd name="f22" fmla="val 8229599"/>
                <a:gd name="f23" fmla="val 378192"/>
                <a:gd name="f24" fmla="val 594298"/>
                <a:gd name="f25" fmla="val 810404"/>
                <a:gd name="f26" fmla="val 853392"/>
                <a:gd name="f27" fmla="val 894619"/>
                <a:gd name="f28" fmla="val 925015"/>
                <a:gd name="f29" fmla="val 8151729"/>
                <a:gd name="f30" fmla="val 955412"/>
                <a:gd name="f31" fmla="val 8110502"/>
                <a:gd name="f32" fmla="val 894618"/>
                <a:gd name="f33" fmla="val 853391"/>
                <a:gd name="f34" fmla="val 378191"/>
                <a:gd name="f35" fmla="+- 0 0 -90"/>
                <a:gd name="f36" fmla="*/ f3 1 8229600"/>
                <a:gd name="f37" fmla="*/ f4 1 972489"/>
                <a:gd name="f38" fmla="+- f7 0 f5"/>
                <a:gd name="f39" fmla="+- f6 0 f5"/>
                <a:gd name="f40" fmla="*/ f35 f0 1"/>
                <a:gd name="f41" fmla="*/ f39 1 8229600"/>
                <a:gd name="f42" fmla="*/ f38 1 972489"/>
                <a:gd name="f43" fmla="*/ 0 f39 1"/>
                <a:gd name="f44" fmla="*/ 162085 f38 1"/>
                <a:gd name="f45" fmla="*/ 47474 f39 1"/>
                <a:gd name="f46" fmla="*/ 47474 f38 1"/>
                <a:gd name="f47" fmla="*/ 162086 f39 1"/>
                <a:gd name="f48" fmla="*/ 1 f38 1"/>
                <a:gd name="f49" fmla="*/ 8067515 f39 1"/>
                <a:gd name="f50" fmla="*/ 0 f38 1"/>
                <a:gd name="f51" fmla="*/ 8182126 f39 1"/>
                <a:gd name="f52" fmla="*/ 8229599 f39 1"/>
                <a:gd name="f53" fmla="*/ 162086 f38 1"/>
                <a:gd name="f54" fmla="*/ 8229600 f39 1"/>
                <a:gd name="f55" fmla="*/ 810404 f38 1"/>
                <a:gd name="f56" fmla="*/ 925015 f38 1"/>
                <a:gd name="f57" fmla="*/ 972489 f38 1"/>
                <a:gd name="f58" fmla="*/ 162085 f39 1"/>
                <a:gd name="f59" fmla="*/ 1 f39 1"/>
                <a:gd name="f60" fmla="*/ f40 1 f2"/>
                <a:gd name="f61" fmla="*/ f43 1 8229600"/>
                <a:gd name="f62" fmla="*/ f44 1 972489"/>
                <a:gd name="f63" fmla="*/ f45 1 8229600"/>
                <a:gd name="f64" fmla="*/ f46 1 972489"/>
                <a:gd name="f65" fmla="*/ f47 1 8229600"/>
                <a:gd name="f66" fmla="*/ f48 1 972489"/>
                <a:gd name="f67" fmla="*/ f49 1 8229600"/>
                <a:gd name="f68" fmla="*/ f50 1 972489"/>
                <a:gd name="f69" fmla="*/ f51 1 8229600"/>
                <a:gd name="f70" fmla="*/ f52 1 8229600"/>
                <a:gd name="f71" fmla="*/ f53 1 972489"/>
                <a:gd name="f72" fmla="*/ f54 1 8229600"/>
                <a:gd name="f73" fmla="*/ f55 1 972489"/>
                <a:gd name="f74" fmla="*/ f56 1 972489"/>
                <a:gd name="f75" fmla="*/ f57 1 972489"/>
                <a:gd name="f76" fmla="*/ f58 1 8229600"/>
                <a:gd name="f77" fmla="*/ f59 1 8229600"/>
                <a:gd name="f78" fmla="*/ f5 1 f41"/>
                <a:gd name="f79" fmla="*/ f6 1 f41"/>
                <a:gd name="f80" fmla="*/ f5 1 f42"/>
                <a:gd name="f81" fmla="*/ f7 1 f42"/>
                <a:gd name="f82" fmla="+- f60 0 f1"/>
                <a:gd name="f83" fmla="*/ f61 1 f41"/>
                <a:gd name="f84" fmla="*/ f62 1 f42"/>
                <a:gd name="f85" fmla="*/ f63 1 f41"/>
                <a:gd name="f86" fmla="*/ f64 1 f42"/>
                <a:gd name="f87" fmla="*/ f65 1 f41"/>
                <a:gd name="f88" fmla="*/ f66 1 f42"/>
                <a:gd name="f89" fmla="*/ f67 1 f41"/>
                <a:gd name="f90" fmla="*/ f68 1 f42"/>
                <a:gd name="f91" fmla="*/ f69 1 f41"/>
                <a:gd name="f92" fmla="*/ f70 1 f41"/>
                <a:gd name="f93" fmla="*/ f71 1 f42"/>
                <a:gd name="f94" fmla="*/ f72 1 f41"/>
                <a:gd name="f95" fmla="*/ f73 1 f42"/>
                <a:gd name="f96" fmla="*/ f74 1 f42"/>
                <a:gd name="f97" fmla="*/ f75 1 f42"/>
                <a:gd name="f98" fmla="*/ f76 1 f41"/>
                <a:gd name="f99" fmla="*/ f77 1 f41"/>
                <a:gd name="f100" fmla="*/ f78 f36 1"/>
                <a:gd name="f101" fmla="*/ f79 f36 1"/>
                <a:gd name="f102" fmla="*/ f81 f37 1"/>
                <a:gd name="f103" fmla="*/ f80 f37 1"/>
                <a:gd name="f104" fmla="*/ f83 f36 1"/>
                <a:gd name="f105" fmla="*/ f84 f37 1"/>
                <a:gd name="f106" fmla="*/ f85 f36 1"/>
                <a:gd name="f107" fmla="*/ f86 f37 1"/>
                <a:gd name="f108" fmla="*/ f87 f36 1"/>
                <a:gd name="f109" fmla="*/ f88 f37 1"/>
                <a:gd name="f110" fmla="*/ f89 f36 1"/>
                <a:gd name="f111" fmla="*/ f90 f37 1"/>
                <a:gd name="f112" fmla="*/ f91 f36 1"/>
                <a:gd name="f113" fmla="*/ f92 f36 1"/>
                <a:gd name="f114" fmla="*/ f93 f37 1"/>
                <a:gd name="f115" fmla="*/ f94 f36 1"/>
                <a:gd name="f116" fmla="*/ f95 f37 1"/>
                <a:gd name="f117" fmla="*/ f96 f37 1"/>
                <a:gd name="f118" fmla="*/ f97 f37 1"/>
                <a:gd name="f119" fmla="*/ f98 f36 1"/>
                <a:gd name="f120" fmla="*/ f99 f36 1"/>
              </a:gdLst>
              <a:ahLst/>
              <a:cxnLst>
                <a:cxn ang="3cd4">
                  <a:pos x="hc" y="t"/>
                </a:cxn>
                <a:cxn ang="0">
                  <a:pos x="r" y="vc"/>
                </a:cxn>
                <a:cxn ang="cd4">
                  <a:pos x="hc" y="b"/>
                </a:cxn>
                <a:cxn ang="cd2">
                  <a:pos x="l" y="vc"/>
                </a:cxn>
                <a:cxn ang="f82">
                  <a:pos x="f104" y="f105"/>
                </a:cxn>
                <a:cxn ang="f82">
                  <a:pos x="f106" y="f107"/>
                </a:cxn>
                <a:cxn ang="f82">
                  <a:pos x="f108" y="f109"/>
                </a:cxn>
                <a:cxn ang="f82">
                  <a:pos x="f110" y="f111"/>
                </a:cxn>
                <a:cxn ang="f82">
                  <a:pos x="f112" y="f107"/>
                </a:cxn>
                <a:cxn ang="f82">
                  <a:pos x="f113" y="f114"/>
                </a:cxn>
                <a:cxn ang="f82">
                  <a:pos x="f115" y="f116"/>
                </a:cxn>
                <a:cxn ang="f82">
                  <a:pos x="f112" y="f117"/>
                </a:cxn>
                <a:cxn ang="f82">
                  <a:pos x="f110" y="f118"/>
                </a:cxn>
                <a:cxn ang="f82">
                  <a:pos x="f119" y="f118"/>
                </a:cxn>
                <a:cxn ang="f82">
                  <a:pos x="f106" y="f117"/>
                </a:cxn>
                <a:cxn ang="f82">
                  <a:pos x="f120" y="f116"/>
                </a:cxn>
                <a:cxn ang="f82">
                  <a:pos x="f104" y="f105"/>
                </a:cxn>
              </a:cxnLst>
              <a:rect l="f100" t="f103" r="f101" b="f102"/>
              <a:pathLst>
                <a:path w="8229600" h="972489">
                  <a:moveTo>
                    <a:pt x="f5" y="f8"/>
                  </a:moveTo>
                  <a:cubicBezTo>
                    <a:pt x="f5" y="f9"/>
                    <a:pt x="f10" y="f11"/>
                    <a:pt x="f12" y="f12"/>
                  </a:cubicBezTo>
                  <a:cubicBezTo>
                    <a:pt x="f13" y="f10"/>
                    <a:pt x="f14" y="f5"/>
                    <a:pt x="f15" y="f16"/>
                  </a:cubicBezTo>
                  <a:lnTo>
                    <a:pt x="f17" y="f5"/>
                  </a:lnTo>
                  <a:cubicBezTo>
                    <a:pt x="f18" y="f5"/>
                    <a:pt x="f19" y="f10"/>
                    <a:pt x="f20" y="f12"/>
                  </a:cubicBezTo>
                  <a:cubicBezTo>
                    <a:pt x="f21" y="f13"/>
                    <a:pt x="f6" y="f14"/>
                    <a:pt x="f22" y="f15"/>
                  </a:cubicBezTo>
                  <a:cubicBezTo>
                    <a:pt x="f22" y="f23"/>
                    <a:pt x="f6" y="f24"/>
                    <a:pt x="f6" y="f25"/>
                  </a:cubicBezTo>
                  <a:cubicBezTo>
                    <a:pt x="f6" y="f26"/>
                    <a:pt x="f21" y="f27"/>
                    <a:pt x="f20" y="f28"/>
                  </a:cubicBezTo>
                  <a:cubicBezTo>
                    <a:pt x="f29" y="f30"/>
                    <a:pt x="f31" y="f7"/>
                    <a:pt x="f17" y="f7"/>
                  </a:cubicBezTo>
                  <a:lnTo>
                    <a:pt x="f8" y="f7"/>
                  </a:lnTo>
                  <a:cubicBezTo>
                    <a:pt x="f9" y="f7"/>
                    <a:pt x="f11" y="f30"/>
                    <a:pt x="f12" y="f28"/>
                  </a:cubicBezTo>
                  <a:cubicBezTo>
                    <a:pt x="f10" y="f32"/>
                    <a:pt x="f5" y="f33"/>
                    <a:pt x="f16" y="f25"/>
                  </a:cubicBezTo>
                  <a:cubicBezTo>
                    <a:pt x="f16" y="f24"/>
                    <a:pt x="f5" y="f34"/>
                    <a:pt x="f5" y="f8"/>
                  </a:cubicBezTo>
                  <a:close/>
                </a:path>
              </a:pathLst>
            </a:custGeom>
            <a:solidFill>
              <a:schemeClr val="accent2"/>
            </a:solidFill>
            <a:ln w="25402" cap="flat">
              <a:solidFill>
                <a:srgbClr val="FFFFFF"/>
              </a:solidFill>
              <a:prstDash val="solid"/>
              <a:miter/>
            </a:ln>
          </p:spPr>
          <p:txBody>
            <a:bodyPr vert="horz" wrap="square" lIns="165579" tIns="165579" rIns="165579" bIns="165579" anchor="ctr"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377945">
                <a:lnSpc>
                  <a:spcPct val="90000"/>
                </a:lnSpc>
                <a:spcAft>
                  <a:spcPts val="1300"/>
                </a:spcAft>
                <a:defRPr sz="1800" b="0" i="0" u="none" strike="noStrike" kern="0" cap="none" spc="0" baseline="0">
                  <a:solidFill>
                    <a:srgbClr val="000000"/>
                  </a:solidFill>
                  <a:uFillTx/>
                </a:defRPr>
              </a:pPr>
              <a:r>
                <a:rPr lang="ru-RU" sz="2800" b="1" dirty="0">
                  <a:solidFill>
                    <a:schemeClr val="bg1"/>
                  </a:solidFill>
                  <a:latin typeface="+mj-lt"/>
                  <a:ea typeface="맑은 고딕" pitchFamily="50"/>
                  <a:cs typeface="Helvetica" panose="020B0604020202020204" pitchFamily="34" charset="0"/>
                </a:rPr>
                <a:t>ГЧП на инфраструктуру</a:t>
              </a:r>
              <a:r>
                <a:rPr lang="en-US" sz="2800" b="1" dirty="0">
                  <a:solidFill>
                    <a:srgbClr val="000099"/>
                  </a:solidFill>
                  <a:latin typeface="+mj-lt"/>
                  <a:ea typeface="맑은 고딕" pitchFamily="50"/>
                  <a:cs typeface="Helvetica" panose="020B0604020202020204" pitchFamily="34" charset="0"/>
                </a:rPr>
                <a:t> </a:t>
              </a:r>
              <a:endParaRPr lang="en-US" sz="2800" dirty="0">
                <a:solidFill>
                  <a:srgbClr val="FFFFFF"/>
                </a:solidFill>
                <a:latin typeface="+mj-lt"/>
                <a:cs typeface="Helvetica" panose="020B0604020202020204" pitchFamily="34" charset="0"/>
              </a:endParaRPr>
            </a:p>
          </p:txBody>
        </p:sp>
        <p:sp>
          <p:nvSpPr>
            <p:cNvPr id="9" name="Freeform 5">
              <a:extLst>
                <a:ext uri="{FF2B5EF4-FFF2-40B4-BE49-F238E27FC236}">
                  <a16:creationId xmlns:a16="http://schemas.microsoft.com/office/drawing/2014/main" id="{4392ABB3-4E97-467B-A77B-5B7226EC2C88}"/>
                </a:ext>
              </a:extLst>
            </p:cNvPr>
            <p:cNvSpPr/>
            <p:nvPr/>
          </p:nvSpPr>
          <p:spPr>
            <a:xfrm>
              <a:off x="457200" y="2999783"/>
              <a:ext cx="8229600" cy="1863152"/>
            </a:xfrm>
            <a:custGeom>
              <a:avLst/>
              <a:gdLst>
                <a:gd name="f0" fmla="val 10800000"/>
                <a:gd name="f1" fmla="val 5400000"/>
                <a:gd name="f2" fmla="val 180"/>
                <a:gd name="f3" fmla="val w"/>
                <a:gd name="f4" fmla="val h"/>
                <a:gd name="f5" fmla="val 0"/>
                <a:gd name="f6" fmla="val 8229600"/>
                <a:gd name="f7" fmla="val 1155060"/>
                <a:gd name="f8" fmla="+- 0 0 -90"/>
                <a:gd name="f9" fmla="*/ f3 1 8229600"/>
                <a:gd name="f10" fmla="*/ f4 1 1155060"/>
                <a:gd name="f11" fmla="+- f7 0 f5"/>
                <a:gd name="f12" fmla="+- f6 0 f5"/>
                <a:gd name="f13" fmla="*/ f8 f0 1"/>
                <a:gd name="f14" fmla="*/ f12 1 8229600"/>
                <a:gd name="f15" fmla="*/ f11 1 1155060"/>
                <a:gd name="f16" fmla="*/ 0 f12 1"/>
                <a:gd name="f17" fmla="*/ 0 f11 1"/>
                <a:gd name="f18" fmla="*/ 8229600 f12 1"/>
                <a:gd name="f19" fmla="*/ 1155060 f11 1"/>
                <a:gd name="f20" fmla="*/ f13 1 f2"/>
                <a:gd name="f21" fmla="*/ f16 1 8229600"/>
                <a:gd name="f22" fmla="*/ f17 1 1155060"/>
                <a:gd name="f23" fmla="*/ f18 1 8229600"/>
                <a:gd name="f24" fmla="*/ f19 1 115506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8229600" h="1155060">
                  <a:moveTo>
                    <a:pt x="f5" y="f5"/>
                  </a:moveTo>
                  <a:lnTo>
                    <a:pt x="f6" y="f5"/>
                  </a:lnTo>
                  <a:lnTo>
                    <a:pt x="f6" y="f7"/>
                  </a:lnTo>
                  <a:lnTo>
                    <a:pt x="f5" y="f7"/>
                  </a:lnTo>
                  <a:lnTo>
                    <a:pt x="f5" y="f5"/>
                  </a:lnTo>
                  <a:close/>
                </a:path>
              </a:pathLst>
            </a:custGeom>
            <a:solidFill>
              <a:schemeClr val="accent4">
                <a:lumMod val="20000"/>
                <a:lumOff val="80000"/>
              </a:schemeClr>
            </a:solidFill>
            <a:ln cap="flat">
              <a:noFill/>
              <a:prstDash val="solid"/>
            </a:ln>
          </p:spPr>
          <p:txBody>
            <a:bodyPr vert="horz" wrap="square" lIns="261289" tIns="39374" rIns="220470" bIns="39374"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defTabSz="1066803">
                <a:lnSpc>
                  <a:spcPct val="90000"/>
                </a:lnSpc>
                <a:spcAft>
                  <a:spcPts val="600"/>
                </a:spcAft>
                <a:buSzPct val="100000"/>
                <a:defRPr sz="1800" b="0" i="0" u="none" strike="noStrike" kern="0" cap="none" spc="0" baseline="0">
                  <a:solidFill>
                    <a:srgbClr val="000000"/>
                  </a:solidFill>
                  <a:uFillTx/>
                </a:defRPr>
              </a:pPr>
              <a:r>
                <a:rPr lang="ru-RU" b="1" dirty="0">
                  <a:latin typeface="+mj-lt"/>
                  <a:ea typeface="맑은 고딕" pitchFamily="50"/>
                  <a:cs typeface="Helvetica" panose="020B0604020202020204" pitchFamily="34" charset="0"/>
                </a:rPr>
                <a:t>    Создание и управление новой инфрастуктуры</a:t>
              </a:r>
              <a:endParaRPr lang="en-US" i="1" dirty="0">
                <a:latin typeface="+mj-lt"/>
              </a:endParaRPr>
            </a:p>
            <a:p>
              <a:pPr marL="0" lvl="1" defTabSz="1066803">
                <a:lnSpc>
                  <a:spcPct val="90000"/>
                </a:lnSpc>
                <a:spcAft>
                  <a:spcPts val="600"/>
                </a:spcAft>
                <a:buSzPct val="100000"/>
                <a:defRPr sz="1800" b="0" i="0" u="none" strike="noStrike" kern="0" cap="none" spc="0" baseline="0">
                  <a:solidFill>
                    <a:srgbClr val="000000"/>
                  </a:solidFill>
                  <a:uFillTx/>
                </a:defRPr>
              </a:pPr>
              <a:r>
                <a:rPr lang="ru-RU" b="1" kern="0" dirty="0">
                  <a:latin typeface="+mj-lt"/>
                  <a:ea typeface="맑은 고딕" pitchFamily="50"/>
                  <a:cs typeface="Helvetica" panose="020B0604020202020204" pitchFamily="34" charset="0"/>
                </a:rPr>
                <a:t>    Капитальный ремонт и модернизация существующей инфраструктуры</a:t>
              </a:r>
              <a:endParaRPr lang="en-US" i="1" dirty="0">
                <a:latin typeface="+mj-lt"/>
                <a:ea typeface="맑은 고딕" pitchFamily="50"/>
              </a:endParaRPr>
            </a:p>
            <a:p>
              <a:pPr marL="228600" lvl="1" indent="-228600" defTabSz="1066803">
                <a:lnSpc>
                  <a:spcPct val="90000"/>
                </a:lnSpc>
                <a:spcAft>
                  <a:spcPts val="600"/>
                </a:spcAft>
                <a:buSzPct val="100000"/>
                <a:buChar char="•"/>
                <a:defRPr sz="1800" b="0" i="0" u="none" strike="noStrike" kern="0" cap="none" spc="0" baseline="0">
                  <a:solidFill>
                    <a:srgbClr val="000000"/>
                  </a:solidFill>
                  <a:uFillTx/>
                </a:defRPr>
              </a:pPr>
              <a:endParaRPr lang="en-US" sz="2400" dirty="0">
                <a:solidFill>
                  <a:srgbClr val="000000"/>
                </a:solidFill>
                <a:latin typeface="+mj-lt"/>
                <a:ea typeface="맑은 고딕" pitchFamily="50"/>
              </a:endParaRPr>
            </a:p>
          </p:txBody>
        </p:sp>
        <p:sp>
          <p:nvSpPr>
            <p:cNvPr id="10" name="Freeform 6">
              <a:extLst>
                <a:ext uri="{FF2B5EF4-FFF2-40B4-BE49-F238E27FC236}">
                  <a16:creationId xmlns:a16="http://schemas.microsoft.com/office/drawing/2014/main" id="{8E49DACA-47D9-4770-A3BF-46B58EDFB7D1}"/>
                </a:ext>
              </a:extLst>
            </p:cNvPr>
            <p:cNvSpPr/>
            <p:nvPr/>
          </p:nvSpPr>
          <p:spPr>
            <a:xfrm>
              <a:off x="457200" y="3794438"/>
              <a:ext cx="8229600" cy="695616"/>
            </a:xfrm>
            <a:custGeom>
              <a:avLst/>
              <a:gdLst>
                <a:gd name="f0" fmla="val 10800000"/>
                <a:gd name="f1" fmla="val 5400000"/>
                <a:gd name="f2" fmla="val 180"/>
                <a:gd name="f3" fmla="val w"/>
                <a:gd name="f4" fmla="val h"/>
                <a:gd name="f5" fmla="val 0"/>
                <a:gd name="f6" fmla="val 8229600"/>
                <a:gd name="f7" fmla="val 972489"/>
                <a:gd name="f8" fmla="val 162085"/>
                <a:gd name="f9" fmla="val 119097"/>
                <a:gd name="f10" fmla="val 17077"/>
                <a:gd name="f11" fmla="val 77870"/>
                <a:gd name="f12" fmla="val 47474"/>
                <a:gd name="f13" fmla="val 77871"/>
                <a:gd name="f14" fmla="val 119098"/>
                <a:gd name="f15" fmla="val 162086"/>
                <a:gd name="f16" fmla="val 1"/>
                <a:gd name="f17" fmla="val 8067515"/>
                <a:gd name="f18" fmla="val 8110503"/>
                <a:gd name="f19" fmla="val 8151730"/>
                <a:gd name="f20" fmla="val 8182126"/>
                <a:gd name="f21" fmla="val 8212523"/>
                <a:gd name="f22" fmla="val 8229599"/>
                <a:gd name="f23" fmla="val 378192"/>
                <a:gd name="f24" fmla="val 594298"/>
                <a:gd name="f25" fmla="val 810404"/>
                <a:gd name="f26" fmla="val 853392"/>
                <a:gd name="f27" fmla="val 894619"/>
                <a:gd name="f28" fmla="val 925015"/>
                <a:gd name="f29" fmla="val 8151729"/>
                <a:gd name="f30" fmla="val 955412"/>
                <a:gd name="f31" fmla="val 8110502"/>
                <a:gd name="f32" fmla="val 894618"/>
                <a:gd name="f33" fmla="val 853391"/>
                <a:gd name="f34" fmla="val 378191"/>
                <a:gd name="f35" fmla="+- 0 0 -90"/>
                <a:gd name="f36" fmla="*/ f3 1 8229600"/>
                <a:gd name="f37" fmla="*/ f4 1 972489"/>
                <a:gd name="f38" fmla="+- f7 0 f5"/>
                <a:gd name="f39" fmla="+- f6 0 f5"/>
                <a:gd name="f40" fmla="*/ f35 f0 1"/>
                <a:gd name="f41" fmla="*/ f39 1 8229600"/>
                <a:gd name="f42" fmla="*/ f38 1 972489"/>
                <a:gd name="f43" fmla="*/ 0 f39 1"/>
                <a:gd name="f44" fmla="*/ 162085 f38 1"/>
                <a:gd name="f45" fmla="*/ 47474 f39 1"/>
                <a:gd name="f46" fmla="*/ 47474 f38 1"/>
                <a:gd name="f47" fmla="*/ 162086 f39 1"/>
                <a:gd name="f48" fmla="*/ 1 f38 1"/>
                <a:gd name="f49" fmla="*/ 8067515 f39 1"/>
                <a:gd name="f50" fmla="*/ 0 f38 1"/>
                <a:gd name="f51" fmla="*/ 8182126 f39 1"/>
                <a:gd name="f52" fmla="*/ 8229599 f39 1"/>
                <a:gd name="f53" fmla="*/ 162086 f38 1"/>
                <a:gd name="f54" fmla="*/ 8229600 f39 1"/>
                <a:gd name="f55" fmla="*/ 810404 f38 1"/>
                <a:gd name="f56" fmla="*/ 925015 f38 1"/>
                <a:gd name="f57" fmla="*/ 972489 f38 1"/>
                <a:gd name="f58" fmla="*/ 162085 f39 1"/>
                <a:gd name="f59" fmla="*/ 1 f39 1"/>
                <a:gd name="f60" fmla="*/ f40 1 f2"/>
                <a:gd name="f61" fmla="*/ f43 1 8229600"/>
                <a:gd name="f62" fmla="*/ f44 1 972489"/>
                <a:gd name="f63" fmla="*/ f45 1 8229600"/>
                <a:gd name="f64" fmla="*/ f46 1 972489"/>
                <a:gd name="f65" fmla="*/ f47 1 8229600"/>
                <a:gd name="f66" fmla="*/ f48 1 972489"/>
                <a:gd name="f67" fmla="*/ f49 1 8229600"/>
                <a:gd name="f68" fmla="*/ f50 1 972489"/>
                <a:gd name="f69" fmla="*/ f51 1 8229600"/>
                <a:gd name="f70" fmla="*/ f52 1 8229600"/>
                <a:gd name="f71" fmla="*/ f53 1 972489"/>
                <a:gd name="f72" fmla="*/ f54 1 8229600"/>
                <a:gd name="f73" fmla="*/ f55 1 972489"/>
                <a:gd name="f74" fmla="*/ f56 1 972489"/>
                <a:gd name="f75" fmla="*/ f57 1 972489"/>
                <a:gd name="f76" fmla="*/ f58 1 8229600"/>
                <a:gd name="f77" fmla="*/ f59 1 8229600"/>
                <a:gd name="f78" fmla="*/ f5 1 f41"/>
                <a:gd name="f79" fmla="*/ f6 1 f41"/>
                <a:gd name="f80" fmla="*/ f5 1 f42"/>
                <a:gd name="f81" fmla="*/ f7 1 f42"/>
                <a:gd name="f82" fmla="+- f60 0 f1"/>
                <a:gd name="f83" fmla="*/ f61 1 f41"/>
                <a:gd name="f84" fmla="*/ f62 1 f42"/>
                <a:gd name="f85" fmla="*/ f63 1 f41"/>
                <a:gd name="f86" fmla="*/ f64 1 f42"/>
                <a:gd name="f87" fmla="*/ f65 1 f41"/>
                <a:gd name="f88" fmla="*/ f66 1 f42"/>
                <a:gd name="f89" fmla="*/ f67 1 f41"/>
                <a:gd name="f90" fmla="*/ f68 1 f42"/>
                <a:gd name="f91" fmla="*/ f69 1 f41"/>
                <a:gd name="f92" fmla="*/ f70 1 f41"/>
                <a:gd name="f93" fmla="*/ f71 1 f42"/>
                <a:gd name="f94" fmla="*/ f72 1 f41"/>
                <a:gd name="f95" fmla="*/ f73 1 f42"/>
                <a:gd name="f96" fmla="*/ f74 1 f42"/>
                <a:gd name="f97" fmla="*/ f75 1 f42"/>
                <a:gd name="f98" fmla="*/ f76 1 f41"/>
                <a:gd name="f99" fmla="*/ f77 1 f41"/>
                <a:gd name="f100" fmla="*/ f78 f36 1"/>
                <a:gd name="f101" fmla="*/ f79 f36 1"/>
                <a:gd name="f102" fmla="*/ f81 f37 1"/>
                <a:gd name="f103" fmla="*/ f80 f37 1"/>
                <a:gd name="f104" fmla="*/ f83 f36 1"/>
                <a:gd name="f105" fmla="*/ f84 f37 1"/>
                <a:gd name="f106" fmla="*/ f85 f36 1"/>
                <a:gd name="f107" fmla="*/ f86 f37 1"/>
                <a:gd name="f108" fmla="*/ f87 f36 1"/>
                <a:gd name="f109" fmla="*/ f88 f37 1"/>
                <a:gd name="f110" fmla="*/ f89 f36 1"/>
                <a:gd name="f111" fmla="*/ f90 f37 1"/>
                <a:gd name="f112" fmla="*/ f91 f36 1"/>
                <a:gd name="f113" fmla="*/ f92 f36 1"/>
                <a:gd name="f114" fmla="*/ f93 f37 1"/>
                <a:gd name="f115" fmla="*/ f94 f36 1"/>
                <a:gd name="f116" fmla="*/ f95 f37 1"/>
                <a:gd name="f117" fmla="*/ f96 f37 1"/>
                <a:gd name="f118" fmla="*/ f97 f37 1"/>
                <a:gd name="f119" fmla="*/ f98 f36 1"/>
                <a:gd name="f120" fmla="*/ f99 f36 1"/>
              </a:gdLst>
              <a:ahLst/>
              <a:cxnLst>
                <a:cxn ang="3cd4">
                  <a:pos x="hc" y="t"/>
                </a:cxn>
                <a:cxn ang="0">
                  <a:pos x="r" y="vc"/>
                </a:cxn>
                <a:cxn ang="cd4">
                  <a:pos x="hc" y="b"/>
                </a:cxn>
                <a:cxn ang="cd2">
                  <a:pos x="l" y="vc"/>
                </a:cxn>
                <a:cxn ang="f82">
                  <a:pos x="f104" y="f105"/>
                </a:cxn>
                <a:cxn ang="f82">
                  <a:pos x="f106" y="f107"/>
                </a:cxn>
                <a:cxn ang="f82">
                  <a:pos x="f108" y="f109"/>
                </a:cxn>
                <a:cxn ang="f82">
                  <a:pos x="f110" y="f111"/>
                </a:cxn>
                <a:cxn ang="f82">
                  <a:pos x="f112" y="f107"/>
                </a:cxn>
                <a:cxn ang="f82">
                  <a:pos x="f113" y="f114"/>
                </a:cxn>
                <a:cxn ang="f82">
                  <a:pos x="f115" y="f116"/>
                </a:cxn>
                <a:cxn ang="f82">
                  <a:pos x="f112" y="f117"/>
                </a:cxn>
                <a:cxn ang="f82">
                  <a:pos x="f110" y="f118"/>
                </a:cxn>
                <a:cxn ang="f82">
                  <a:pos x="f119" y="f118"/>
                </a:cxn>
                <a:cxn ang="f82">
                  <a:pos x="f106" y="f117"/>
                </a:cxn>
                <a:cxn ang="f82">
                  <a:pos x="f120" y="f116"/>
                </a:cxn>
                <a:cxn ang="f82">
                  <a:pos x="f104" y="f105"/>
                </a:cxn>
              </a:cxnLst>
              <a:rect l="f100" t="f103" r="f101" b="f102"/>
              <a:pathLst>
                <a:path w="8229600" h="972489">
                  <a:moveTo>
                    <a:pt x="f5" y="f8"/>
                  </a:moveTo>
                  <a:cubicBezTo>
                    <a:pt x="f5" y="f9"/>
                    <a:pt x="f10" y="f11"/>
                    <a:pt x="f12" y="f12"/>
                  </a:cubicBezTo>
                  <a:cubicBezTo>
                    <a:pt x="f13" y="f10"/>
                    <a:pt x="f14" y="f5"/>
                    <a:pt x="f15" y="f16"/>
                  </a:cubicBezTo>
                  <a:lnTo>
                    <a:pt x="f17" y="f5"/>
                  </a:lnTo>
                  <a:cubicBezTo>
                    <a:pt x="f18" y="f5"/>
                    <a:pt x="f19" y="f10"/>
                    <a:pt x="f20" y="f12"/>
                  </a:cubicBezTo>
                  <a:cubicBezTo>
                    <a:pt x="f21" y="f13"/>
                    <a:pt x="f6" y="f14"/>
                    <a:pt x="f22" y="f15"/>
                  </a:cubicBezTo>
                  <a:cubicBezTo>
                    <a:pt x="f22" y="f23"/>
                    <a:pt x="f6" y="f24"/>
                    <a:pt x="f6" y="f25"/>
                  </a:cubicBezTo>
                  <a:cubicBezTo>
                    <a:pt x="f6" y="f26"/>
                    <a:pt x="f21" y="f27"/>
                    <a:pt x="f20" y="f28"/>
                  </a:cubicBezTo>
                  <a:cubicBezTo>
                    <a:pt x="f29" y="f30"/>
                    <a:pt x="f31" y="f7"/>
                    <a:pt x="f17" y="f7"/>
                  </a:cubicBezTo>
                  <a:lnTo>
                    <a:pt x="f8" y="f7"/>
                  </a:lnTo>
                  <a:cubicBezTo>
                    <a:pt x="f9" y="f7"/>
                    <a:pt x="f11" y="f30"/>
                    <a:pt x="f12" y="f28"/>
                  </a:cubicBezTo>
                  <a:cubicBezTo>
                    <a:pt x="f10" y="f32"/>
                    <a:pt x="f5" y="f33"/>
                    <a:pt x="f16" y="f25"/>
                  </a:cubicBezTo>
                  <a:cubicBezTo>
                    <a:pt x="f16" y="f24"/>
                    <a:pt x="f5" y="f34"/>
                    <a:pt x="f5" y="f8"/>
                  </a:cubicBezTo>
                  <a:close/>
                </a:path>
              </a:pathLst>
            </a:custGeom>
            <a:solidFill>
              <a:schemeClr val="accent2"/>
            </a:solidFill>
            <a:ln w="25402" cap="flat">
              <a:solidFill>
                <a:srgbClr val="FFFFFF"/>
              </a:solidFill>
              <a:prstDash val="solid"/>
              <a:miter/>
            </a:ln>
          </p:spPr>
          <p:txBody>
            <a:bodyPr vert="horz" wrap="square" lIns="165579" tIns="165579" rIns="165579" bIns="165579" anchor="ctr"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377945">
                <a:lnSpc>
                  <a:spcPct val="90000"/>
                </a:lnSpc>
                <a:spcAft>
                  <a:spcPts val="1300"/>
                </a:spcAft>
                <a:defRPr sz="1800" b="0" i="0" u="none" strike="noStrike" kern="0" cap="none" spc="0" baseline="0">
                  <a:solidFill>
                    <a:srgbClr val="000000"/>
                  </a:solidFill>
                  <a:uFillTx/>
                </a:defRPr>
              </a:pPr>
              <a:r>
                <a:rPr lang="ru-RU" sz="2800" b="1" kern="0" dirty="0">
                  <a:solidFill>
                    <a:schemeClr val="bg1"/>
                  </a:solidFill>
                  <a:latin typeface="+mj-lt"/>
                  <a:ea typeface="맑은 고딕" pitchFamily="50"/>
                  <a:cs typeface="Helvetica" panose="020B0604020202020204" pitchFamily="34" charset="0"/>
                </a:rPr>
                <a:t>ГЧП на предоставление гос.услуг</a:t>
              </a:r>
              <a:endParaRPr lang="en-US" sz="2800" dirty="0">
                <a:solidFill>
                  <a:schemeClr val="bg1"/>
                </a:solidFill>
                <a:latin typeface="+mj-lt"/>
                <a:cs typeface="Helvetica" panose="020B0604020202020204" pitchFamily="34" charset="0"/>
              </a:endParaRPr>
            </a:p>
          </p:txBody>
        </p:sp>
        <p:sp>
          <p:nvSpPr>
            <p:cNvPr id="11" name="Freeform 7">
              <a:extLst>
                <a:ext uri="{FF2B5EF4-FFF2-40B4-BE49-F238E27FC236}">
                  <a16:creationId xmlns:a16="http://schemas.microsoft.com/office/drawing/2014/main" id="{7B87DA7F-A2D9-4FB2-BF73-A0478D3A8CB2}"/>
                </a:ext>
              </a:extLst>
            </p:cNvPr>
            <p:cNvSpPr/>
            <p:nvPr/>
          </p:nvSpPr>
          <p:spPr>
            <a:xfrm>
              <a:off x="457200" y="4405816"/>
              <a:ext cx="8229600" cy="1834059"/>
            </a:xfrm>
            <a:custGeom>
              <a:avLst/>
              <a:gdLst>
                <a:gd name="f0" fmla="val 10800000"/>
                <a:gd name="f1" fmla="val 5400000"/>
                <a:gd name="f2" fmla="val 180"/>
                <a:gd name="f3" fmla="val w"/>
                <a:gd name="f4" fmla="val h"/>
                <a:gd name="f5" fmla="val 0"/>
                <a:gd name="f6" fmla="val 8229600"/>
                <a:gd name="f7" fmla="val 1155060"/>
                <a:gd name="f8" fmla="+- 0 0 -90"/>
                <a:gd name="f9" fmla="*/ f3 1 8229600"/>
                <a:gd name="f10" fmla="*/ f4 1 1155060"/>
                <a:gd name="f11" fmla="+- f7 0 f5"/>
                <a:gd name="f12" fmla="+- f6 0 f5"/>
                <a:gd name="f13" fmla="*/ f8 f0 1"/>
                <a:gd name="f14" fmla="*/ f12 1 8229600"/>
                <a:gd name="f15" fmla="*/ f11 1 1155060"/>
                <a:gd name="f16" fmla="*/ 0 f12 1"/>
                <a:gd name="f17" fmla="*/ 0 f11 1"/>
                <a:gd name="f18" fmla="*/ 8229600 f12 1"/>
                <a:gd name="f19" fmla="*/ 1155060 f11 1"/>
                <a:gd name="f20" fmla="*/ f13 1 f2"/>
                <a:gd name="f21" fmla="*/ f16 1 8229600"/>
                <a:gd name="f22" fmla="*/ f17 1 1155060"/>
                <a:gd name="f23" fmla="*/ f18 1 8229600"/>
                <a:gd name="f24" fmla="*/ f19 1 115506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8229600" h="1155060">
                  <a:moveTo>
                    <a:pt x="f5" y="f5"/>
                  </a:moveTo>
                  <a:lnTo>
                    <a:pt x="f6" y="f5"/>
                  </a:lnTo>
                  <a:lnTo>
                    <a:pt x="f6" y="f7"/>
                  </a:lnTo>
                  <a:lnTo>
                    <a:pt x="f5" y="f7"/>
                  </a:lnTo>
                  <a:lnTo>
                    <a:pt x="f5" y="f5"/>
                  </a:lnTo>
                  <a:close/>
                </a:path>
              </a:pathLst>
            </a:custGeom>
            <a:solidFill>
              <a:schemeClr val="accent4">
                <a:lumMod val="20000"/>
                <a:lumOff val="80000"/>
              </a:schemeClr>
            </a:solidFill>
            <a:ln cap="flat">
              <a:noFill/>
              <a:prstDash val="solid"/>
            </a:ln>
          </p:spPr>
          <p:txBody>
            <a:bodyPr vert="horz" wrap="square" lIns="261289" tIns="39374" rIns="220470" bIns="39374"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defTabSz="1066803">
                <a:lnSpc>
                  <a:spcPct val="90000"/>
                </a:lnSpc>
                <a:spcAft>
                  <a:spcPts val="600"/>
                </a:spcAft>
                <a:buSzPct val="100000"/>
                <a:defRPr sz="1800" b="0" i="0" u="none" strike="noStrike" kern="0" cap="none" spc="0" baseline="0">
                  <a:solidFill>
                    <a:srgbClr val="000000"/>
                  </a:solidFill>
                  <a:uFillTx/>
                </a:defRPr>
              </a:pPr>
              <a:r>
                <a:rPr lang="ru-RU" sz="2000" b="1" dirty="0">
                  <a:latin typeface="+mj-lt"/>
                  <a:ea typeface="맑은 고딕" pitchFamily="50"/>
                </a:rPr>
                <a:t>    Обслуживание существующей инфраструктуры </a:t>
              </a:r>
              <a:endParaRPr lang="en-US" sz="2000" i="1" dirty="0">
                <a:latin typeface="+mj-lt"/>
                <a:ea typeface="맑은 고딕" pitchFamily="50"/>
              </a:endParaRPr>
            </a:p>
            <a:p>
              <a:pPr marL="0" lvl="1" defTabSz="1066803">
                <a:lnSpc>
                  <a:spcPct val="90000"/>
                </a:lnSpc>
                <a:spcAft>
                  <a:spcPts val="600"/>
                </a:spcAft>
                <a:buSzPct val="100000"/>
                <a:defRPr sz="1800" b="0" i="0" u="none" strike="noStrike" kern="0" cap="none" spc="0" baseline="0">
                  <a:solidFill>
                    <a:srgbClr val="000000"/>
                  </a:solidFill>
                  <a:uFillTx/>
                </a:defRPr>
              </a:pPr>
              <a:r>
                <a:rPr lang="ru-RU" sz="2000" b="1" dirty="0">
                  <a:solidFill>
                    <a:srgbClr val="000000"/>
                  </a:solidFill>
                  <a:latin typeface="+mj-lt"/>
                  <a:ea typeface="맑은 고딕" pitchFamily="50"/>
                </a:rPr>
                <a:t>    Только предоставление гос.услуг</a:t>
              </a:r>
              <a:endParaRPr lang="en-US" sz="2000" i="1" dirty="0">
                <a:solidFill>
                  <a:srgbClr val="000000"/>
                </a:solidFill>
                <a:latin typeface="+mj-lt"/>
                <a:ea typeface="맑은 고딕" pitchFamily="50"/>
              </a:endParaRPr>
            </a:p>
          </p:txBody>
        </p:sp>
      </p:grpSp>
      <p:sp>
        <p:nvSpPr>
          <p:cNvPr id="6" name="Freeform 8">
            <a:extLst>
              <a:ext uri="{FF2B5EF4-FFF2-40B4-BE49-F238E27FC236}">
                <a16:creationId xmlns:a16="http://schemas.microsoft.com/office/drawing/2014/main" id="{38E71203-EB2D-45A5-91E7-D400CFB96098}"/>
              </a:ext>
            </a:extLst>
          </p:cNvPr>
          <p:cNvSpPr/>
          <p:nvPr/>
        </p:nvSpPr>
        <p:spPr>
          <a:xfrm>
            <a:off x="702249" y="4198492"/>
            <a:ext cx="10526921" cy="572282"/>
          </a:xfrm>
          <a:custGeom>
            <a:avLst/>
            <a:gdLst>
              <a:gd name="f0" fmla="val 10800000"/>
              <a:gd name="f1" fmla="val 5400000"/>
              <a:gd name="f2" fmla="val 180"/>
              <a:gd name="f3" fmla="val w"/>
              <a:gd name="f4" fmla="val h"/>
              <a:gd name="f5" fmla="val 0"/>
              <a:gd name="f6" fmla="val 8229600"/>
              <a:gd name="f7" fmla="val 690153"/>
              <a:gd name="f8" fmla="val 115028"/>
              <a:gd name="f9" fmla="val 84521"/>
              <a:gd name="f10" fmla="val 12119"/>
              <a:gd name="f11" fmla="val 55263"/>
              <a:gd name="f12" fmla="val 33691"/>
              <a:gd name="f13" fmla="val 8114572"/>
              <a:gd name="f14" fmla="val 8145079"/>
              <a:gd name="f15" fmla="val 8174337"/>
              <a:gd name="f16" fmla="val 8195909"/>
              <a:gd name="f17" fmla="val 8217481"/>
              <a:gd name="f18" fmla="val 575125"/>
              <a:gd name="f19" fmla="val 605632"/>
              <a:gd name="f20" fmla="val 634890"/>
              <a:gd name="f21" fmla="val 656462"/>
              <a:gd name="f22" fmla="val 678034"/>
              <a:gd name="f23" fmla="+- 0 0 -90"/>
              <a:gd name="f24" fmla="*/ f3 1 8229600"/>
              <a:gd name="f25" fmla="*/ f4 1 690153"/>
              <a:gd name="f26" fmla="+- f7 0 f5"/>
              <a:gd name="f27" fmla="+- f6 0 f5"/>
              <a:gd name="f28" fmla="*/ f23 f0 1"/>
              <a:gd name="f29" fmla="*/ f27 1 8229600"/>
              <a:gd name="f30" fmla="*/ f26 1 690153"/>
              <a:gd name="f31" fmla="*/ 0 f27 1"/>
              <a:gd name="f32" fmla="*/ 115028 f26 1"/>
              <a:gd name="f33" fmla="*/ 33691 f27 1"/>
              <a:gd name="f34" fmla="*/ 33691 f26 1"/>
              <a:gd name="f35" fmla="*/ 115028 f27 1"/>
              <a:gd name="f36" fmla="*/ 0 f26 1"/>
              <a:gd name="f37" fmla="*/ 8114572 f27 1"/>
              <a:gd name="f38" fmla="*/ 8195909 f27 1"/>
              <a:gd name="f39" fmla="*/ 8229600 f27 1"/>
              <a:gd name="f40" fmla="*/ 575125 f26 1"/>
              <a:gd name="f41" fmla="*/ 656462 f26 1"/>
              <a:gd name="f42" fmla="*/ 690153 f26 1"/>
              <a:gd name="f43" fmla="*/ f28 1 f2"/>
              <a:gd name="f44" fmla="*/ f31 1 8229600"/>
              <a:gd name="f45" fmla="*/ f32 1 690153"/>
              <a:gd name="f46" fmla="*/ f33 1 8229600"/>
              <a:gd name="f47" fmla="*/ f34 1 690153"/>
              <a:gd name="f48" fmla="*/ f35 1 8229600"/>
              <a:gd name="f49" fmla="*/ f36 1 690153"/>
              <a:gd name="f50" fmla="*/ f37 1 8229600"/>
              <a:gd name="f51" fmla="*/ f38 1 8229600"/>
              <a:gd name="f52" fmla="*/ f39 1 8229600"/>
              <a:gd name="f53" fmla="*/ f40 1 690153"/>
              <a:gd name="f54" fmla="*/ f41 1 690153"/>
              <a:gd name="f55" fmla="*/ f42 1 690153"/>
              <a:gd name="f56" fmla="*/ f5 1 f29"/>
              <a:gd name="f57" fmla="*/ f6 1 f29"/>
              <a:gd name="f58" fmla="*/ f5 1 f30"/>
              <a:gd name="f59" fmla="*/ f7 1 f30"/>
              <a:gd name="f60" fmla="+- f43 0 f1"/>
              <a:gd name="f61" fmla="*/ f44 1 f29"/>
              <a:gd name="f62" fmla="*/ f45 1 f30"/>
              <a:gd name="f63" fmla="*/ f46 1 f29"/>
              <a:gd name="f64" fmla="*/ f47 1 f30"/>
              <a:gd name="f65" fmla="*/ f48 1 f29"/>
              <a:gd name="f66" fmla="*/ f49 1 f30"/>
              <a:gd name="f67" fmla="*/ f50 1 f29"/>
              <a:gd name="f68" fmla="*/ f51 1 f29"/>
              <a:gd name="f69" fmla="*/ f52 1 f29"/>
              <a:gd name="f70" fmla="*/ f53 1 f30"/>
              <a:gd name="f71" fmla="*/ f54 1 f30"/>
              <a:gd name="f72" fmla="*/ f55 1 f30"/>
              <a:gd name="f73" fmla="*/ f56 f24 1"/>
              <a:gd name="f74" fmla="*/ f57 f24 1"/>
              <a:gd name="f75" fmla="*/ f59 f25 1"/>
              <a:gd name="f76" fmla="*/ f58 f25 1"/>
              <a:gd name="f77" fmla="*/ f61 f24 1"/>
              <a:gd name="f78" fmla="*/ f62 f25 1"/>
              <a:gd name="f79" fmla="*/ f63 f24 1"/>
              <a:gd name="f80" fmla="*/ f64 f25 1"/>
              <a:gd name="f81" fmla="*/ f65 f24 1"/>
              <a:gd name="f82" fmla="*/ f66 f25 1"/>
              <a:gd name="f83" fmla="*/ f67 f24 1"/>
              <a:gd name="f84" fmla="*/ f68 f24 1"/>
              <a:gd name="f85" fmla="*/ f69 f24 1"/>
              <a:gd name="f86" fmla="*/ f70 f25 1"/>
              <a:gd name="f87" fmla="*/ f71 f25 1"/>
              <a:gd name="f88" fmla="*/ f72 f25 1"/>
            </a:gdLst>
            <a:ahLst/>
            <a:cxnLst>
              <a:cxn ang="3cd4">
                <a:pos x="hc" y="t"/>
              </a:cxn>
              <a:cxn ang="0">
                <a:pos x="r" y="vc"/>
              </a:cxn>
              <a:cxn ang="cd4">
                <a:pos x="hc" y="b"/>
              </a:cxn>
              <a:cxn ang="cd2">
                <a:pos x="l" y="vc"/>
              </a:cxn>
              <a:cxn ang="f60">
                <a:pos x="f77" y="f78"/>
              </a:cxn>
              <a:cxn ang="f60">
                <a:pos x="f79" y="f80"/>
              </a:cxn>
              <a:cxn ang="f60">
                <a:pos x="f81" y="f82"/>
              </a:cxn>
              <a:cxn ang="f60">
                <a:pos x="f83" y="f82"/>
              </a:cxn>
              <a:cxn ang="f60">
                <a:pos x="f84" y="f80"/>
              </a:cxn>
              <a:cxn ang="f60">
                <a:pos x="f85" y="f78"/>
              </a:cxn>
              <a:cxn ang="f60">
                <a:pos x="f85" y="f86"/>
              </a:cxn>
              <a:cxn ang="f60">
                <a:pos x="f84" y="f87"/>
              </a:cxn>
              <a:cxn ang="f60">
                <a:pos x="f83" y="f88"/>
              </a:cxn>
              <a:cxn ang="f60">
                <a:pos x="f81" y="f88"/>
              </a:cxn>
              <a:cxn ang="f60">
                <a:pos x="f79" y="f87"/>
              </a:cxn>
              <a:cxn ang="f60">
                <a:pos x="f77" y="f86"/>
              </a:cxn>
              <a:cxn ang="f60">
                <a:pos x="f77" y="f78"/>
              </a:cxn>
            </a:cxnLst>
            <a:rect l="f73" t="f76" r="f74" b="f75"/>
            <a:pathLst>
              <a:path w="8229600" h="690153">
                <a:moveTo>
                  <a:pt x="f5" y="f8"/>
                </a:moveTo>
                <a:cubicBezTo>
                  <a:pt x="f5" y="f9"/>
                  <a:pt x="f10" y="f11"/>
                  <a:pt x="f12" y="f12"/>
                </a:cubicBezTo>
                <a:cubicBezTo>
                  <a:pt x="f11" y="f10"/>
                  <a:pt x="f9" y="f5"/>
                  <a:pt x="f8" y="f5"/>
                </a:cubicBezTo>
                <a:lnTo>
                  <a:pt x="f13" y="f5"/>
                </a:lnTo>
                <a:cubicBezTo>
                  <a:pt x="f14" y="f5"/>
                  <a:pt x="f15" y="f10"/>
                  <a:pt x="f16" y="f12"/>
                </a:cubicBezTo>
                <a:cubicBezTo>
                  <a:pt x="f17" y="f11"/>
                  <a:pt x="f6" y="f9"/>
                  <a:pt x="f6" y="f8"/>
                </a:cubicBezTo>
                <a:lnTo>
                  <a:pt x="f6" y="f18"/>
                </a:lnTo>
                <a:cubicBezTo>
                  <a:pt x="f6" y="f19"/>
                  <a:pt x="f17" y="f20"/>
                  <a:pt x="f16" y="f21"/>
                </a:cubicBezTo>
                <a:cubicBezTo>
                  <a:pt x="f15" y="f22"/>
                  <a:pt x="f14" y="f7"/>
                  <a:pt x="f13" y="f7"/>
                </a:cubicBezTo>
                <a:lnTo>
                  <a:pt x="f8" y="f7"/>
                </a:lnTo>
                <a:cubicBezTo>
                  <a:pt x="f9" y="f7"/>
                  <a:pt x="f11" y="f22"/>
                  <a:pt x="f12" y="f21"/>
                </a:cubicBezTo>
                <a:cubicBezTo>
                  <a:pt x="f10" y="f20"/>
                  <a:pt x="f5" y="f19"/>
                  <a:pt x="f5" y="f18"/>
                </a:cubicBezTo>
                <a:lnTo>
                  <a:pt x="f5" y="f8"/>
                </a:lnTo>
                <a:close/>
              </a:path>
            </a:pathLst>
          </a:custGeom>
          <a:solidFill>
            <a:schemeClr val="accent2"/>
          </a:solidFill>
          <a:ln w="25402" cap="flat">
            <a:solidFill>
              <a:srgbClr val="FFFFFF"/>
            </a:solidFill>
            <a:prstDash val="solid"/>
            <a:miter/>
          </a:ln>
        </p:spPr>
        <p:txBody>
          <a:bodyPr vert="horz" wrap="square" lIns="117509" tIns="117509" rIns="117509" bIns="117509" anchor="ctr"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77895">
              <a:lnSpc>
                <a:spcPct val="90000"/>
              </a:lnSpc>
              <a:spcAft>
                <a:spcPts val="900"/>
              </a:spcAft>
              <a:defRPr sz="1800" b="0" i="0" u="none" strike="noStrike" kern="0" cap="none" spc="0" baseline="0">
                <a:solidFill>
                  <a:srgbClr val="000000"/>
                </a:solidFill>
                <a:uFillTx/>
              </a:defRPr>
            </a:pPr>
            <a:r>
              <a:rPr lang="ru-RU" sz="2800" b="1" dirty="0">
                <a:solidFill>
                  <a:schemeClr val="bg1"/>
                </a:solidFill>
                <a:latin typeface="+mj-lt"/>
                <a:ea typeface="맑은 고딕" pitchFamily="50"/>
                <a:cs typeface="Helvetica" panose="020B0604020202020204" pitchFamily="34" charset="0"/>
              </a:rPr>
              <a:t>ГЧП с оплатой гос.сектора и на основе платежей потребителя</a:t>
            </a:r>
            <a:endParaRPr lang="en-US" sz="2800" dirty="0">
              <a:solidFill>
                <a:schemeClr val="bg1"/>
              </a:solidFill>
              <a:latin typeface="+mj-lt"/>
              <a:cs typeface="Helvetica" panose="020B0604020202020204" pitchFamily="34" charset="0"/>
            </a:endParaRPr>
          </a:p>
        </p:txBody>
      </p:sp>
      <p:sp>
        <p:nvSpPr>
          <p:cNvPr id="7" name="Rectangle 2">
            <a:extLst>
              <a:ext uri="{FF2B5EF4-FFF2-40B4-BE49-F238E27FC236}">
                <a16:creationId xmlns:a16="http://schemas.microsoft.com/office/drawing/2014/main" id="{2ADE2B46-6D46-4FBB-B951-EA014070736D}"/>
              </a:ext>
            </a:extLst>
          </p:cNvPr>
          <p:cNvSpPr/>
          <p:nvPr/>
        </p:nvSpPr>
        <p:spPr>
          <a:xfrm>
            <a:off x="711200" y="4915615"/>
            <a:ext cx="10517970" cy="1631216"/>
          </a:xfrm>
          <a:prstGeom prst="rect">
            <a:avLst/>
          </a:prstGeom>
          <a:solidFill>
            <a:schemeClr val="accent4">
              <a:lumMod val="20000"/>
              <a:lumOff val="80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ru-RU" sz="2000" b="1" u="sng" dirty="0">
                <a:latin typeface="+mj-lt"/>
                <a:ea typeface="Malgun Gothic" panose="020B0503020000020004" pitchFamily="34" charset="-127"/>
                <a:cs typeface="Helvetica" panose="020B0604020202020204" pitchFamily="34" charset="0"/>
              </a:rPr>
              <a:t>ГЧП с оплатой гос.сектора</a:t>
            </a:r>
            <a:r>
              <a:rPr lang="en-US" sz="2000" dirty="0">
                <a:latin typeface="+mj-lt"/>
                <a:ea typeface="Malgun Gothic" panose="020B0503020000020004" pitchFamily="34" charset="-127"/>
                <a:cs typeface="Helvetica" panose="020B0604020202020204" pitchFamily="34" charset="0"/>
              </a:rPr>
              <a:t> –</a:t>
            </a:r>
            <a:r>
              <a:rPr lang="en-US" sz="2000" dirty="0">
                <a:solidFill>
                  <a:srgbClr val="FF0000"/>
                </a:solidFill>
                <a:latin typeface="+mj-lt"/>
                <a:ea typeface="Malgun Gothic" panose="020B0503020000020004" pitchFamily="34" charset="-127"/>
                <a:cs typeface="Helvetica" panose="020B0604020202020204" pitchFamily="34" charset="0"/>
              </a:rPr>
              <a:t> </a:t>
            </a:r>
            <a:r>
              <a:rPr lang="ru-RU" sz="2000" dirty="0">
                <a:latin typeface="+mj-lt"/>
                <a:ea typeface="Malgun Gothic" panose="020B0503020000020004" pitchFamily="34" charset="-127"/>
                <a:cs typeface="Helvetica" panose="020B0604020202020204" pitchFamily="34" charset="0"/>
              </a:rPr>
              <a:t>доходы частного партнера в форме бюджетных выплат, обычно связанных с качеством выполнения услуг.</a:t>
            </a:r>
            <a:endParaRPr lang="ru-RU" sz="2000" dirty="0">
              <a:solidFill>
                <a:srgbClr val="FF0000"/>
              </a:solidFill>
              <a:latin typeface="+mj-lt"/>
              <a:ea typeface="Malgun Gothic" panose="020B0503020000020004" pitchFamily="34" charset="-127"/>
              <a:cs typeface="Helvetica" panose="020B0604020202020204" pitchFamily="34" charset="0"/>
            </a:endParaRPr>
          </a:p>
          <a:p>
            <a:pPr lvl="1"/>
            <a:endParaRPr lang="ru-RU" sz="2000" b="1" dirty="0">
              <a:solidFill>
                <a:srgbClr val="FF0000"/>
              </a:solidFill>
              <a:latin typeface="+mj-lt"/>
              <a:ea typeface="Malgun Gothic" panose="020B0503020000020004" pitchFamily="34" charset="-127"/>
              <a:cs typeface="Helvetica" panose="020B0604020202020204" pitchFamily="34" charset="0"/>
            </a:endParaRPr>
          </a:p>
          <a:p>
            <a:pPr lvl="1"/>
            <a:r>
              <a:rPr lang="ru-RU" sz="2000" b="1" u="sng" dirty="0">
                <a:latin typeface="+mj-lt"/>
                <a:ea typeface="Malgun Gothic" panose="020B0503020000020004" pitchFamily="34" charset="-127"/>
                <a:cs typeface="Helvetica" panose="020B0604020202020204" pitchFamily="34" charset="0"/>
              </a:rPr>
              <a:t>ГЧП на основе платежей потребителя</a:t>
            </a:r>
            <a:r>
              <a:rPr lang="ru-RU" sz="2000" b="1" dirty="0">
                <a:latin typeface="+mj-lt"/>
                <a:ea typeface="Malgun Gothic" panose="020B0503020000020004" pitchFamily="34" charset="-127"/>
                <a:cs typeface="Helvetica" panose="020B0604020202020204" pitchFamily="34" charset="0"/>
              </a:rPr>
              <a:t> </a:t>
            </a:r>
            <a:r>
              <a:rPr lang="en-US" sz="2000" dirty="0">
                <a:latin typeface="+mj-lt"/>
                <a:ea typeface="Malgun Gothic" panose="020B0503020000020004" pitchFamily="34" charset="-127"/>
                <a:cs typeface="Helvetica" panose="020B0604020202020204" pitchFamily="34" charset="0"/>
              </a:rPr>
              <a:t>– </a:t>
            </a:r>
            <a:r>
              <a:rPr lang="ru-RU" sz="2000" dirty="0">
                <a:latin typeface="+mj-lt"/>
                <a:ea typeface="Malgun Gothic" panose="020B0503020000020004" pitchFamily="34" charset="-127"/>
                <a:cs typeface="Helvetica" panose="020B0604020202020204" pitchFamily="34" charset="0"/>
              </a:rPr>
              <a:t>доход частного партнера в форме оплаты услуг от конечного потребителя</a:t>
            </a:r>
            <a:endParaRPr lang="en-US" sz="2000" dirty="0">
              <a:latin typeface="+mj-lt"/>
              <a:ea typeface="Malgun Gothic" panose="020B0503020000020004" pitchFamily="34" charset="-127"/>
              <a:cs typeface="Helvetica" panose="020B0604020202020204" pitchFamily="34" charset="0"/>
            </a:endParaRPr>
          </a:p>
        </p:txBody>
      </p:sp>
      <p:sp>
        <p:nvSpPr>
          <p:cNvPr id="12" name="Rechteck 11">
            <a:extLst>
              <a:ext uri="{FF2B5EF4-FFF2-40B4-BE49-F238E27FC236}">
                <a16:creationId xmlns:a16="http://schemas.microsoft.com/office/drawing/2014/main" id="{0EBB6CEA-0265-4663-8096-A0AD26DCFB16}"/>
              </a:ext>
            </a:extLst>
          </p:cNvPr>
          <p:cNvSpPr/>
          <p:nvPr/>
        </p:nvSpPr>
        <p:spPr>
          <a:xfrm>
            <a:off x="0" y="-2226"/>
            <a:ext cx="12192000" cy="8149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13" name="Rechteck 12">
            <a:extLst>
              <a:ext uri="{FF2B5EF4-FFF2-40B4-BE49-F238E27FC236}">
                <a16:creationId xmlns:a16="http://schemas.microsoft.com/office/drawing/2014/main" id="{0ECB4B6E-F054-4B21-8676-3ECA82C6914C}"/>
              </a:ext>
            </a:extLst>
          </p:cNvPr>
          <p:cNvSpPr/>
          <p:nvPr/>
        </p:nvSpPr>
        <p:spPr>
          <a:xfrm>
            <a:off x="0" y="6790565"/>
            <a:ext cx="12192000" cy="81497"/>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14" name="Rechteck 13">
            <a:extLst>
              <a:ext uri="{FF2B5EF4-FFF2-40B4-BE49-F238E27FC236}">
                <a16:creationId xmlns:a16="http://schemas.microsoft.com/office/drawing/2014/main" id="{6347E1E8-83D6-4C02-9A45-6B82A8925229}"/>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16" name="Rechteck 15">
            <a:extLst>
              <a:ext uri="{FF2B5EF4-FFF2-40B4-BE49-F238E27FC236}">
                <a16:creationId xmlns:a16="http://schemas.microsoft.com/office/drawing/2014/main" id="{1D1614B7-0735-4D80-9B91-4EFF672DED6E}"/>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cxnSp>
        <p:nvCxnSpPr>
          <p:cNvPr id="19" name="Gerader Verbinder 18">
            <a:extLst>
              <a:ext uri="{FF2B5EF4-FFF2-40B4-BE49-F238E27FC236}">
                <a16:creationId xmlns:a16="http://schemas.microsoft.com/office/drawing/2014/main" id="{8ACA9851-9F27-4754-A275-DF3A205EA879}"/>
              </a:ext>
            </a:extLst>
          </p:cNvPr>
          <p:cNvCxnSpPr>
            <a:cxnSpLocks/>
          </p:cNvCxnSpPr>
          <p:nvPr/>
        </p:nvCxnSpPr>
        <p:spPr>
          <a:xfrm flipH="1">
            <a:off x="702250" y="679138"/>
            <a:ext cx="105269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732E9CF2-F609-41C1-8D37-874507F51416}"/>
              </a:ext>
            </a:extLst>
          </p:cNvPr>
          <p:cNvCxnSpPr>
            <a:cxnSpLocks/>
          </p:cNvCxnSpPr>
          <p:nvPr/>
        </p:nvCxnSpPr>
        <p:spPr>
          <a:xfrm flipH="1">
            <a:off x="702249" y="1413786"/>
            <a:ext cx="1052692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3010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bwMode="auto">
          <a:xfrm>
            <a:off x="6096001" y="447"/>
            <a:ext cx="6096000" cy="6857107"/>
          </a:xfrm>
          <a:prstGeom prst="rect">
            <a:avLst/>
          </a:prstGeom>
          <a:solidFill>
            <a:schemeClr val="accent1"/>
          </a:solidFill>
          <a:ln>
            <a:noFill/>
          </a:ln>
        </p:spPr>
        <p:txBody>
          <a:bodyPr vert="horz" wrap="square" lIns="45714" tIns="22857" rIns="45714" bIns="22857" numCol="1" anchor="t" anchorCtr="0" compatLnSpc="1">
            <a:noAutofit/>
          </a:bodyPr>
          <a:lstStyle/>
          <a:p>
            <a:r>
              <a:rPr lang="ru-RU" sz="900" dirty="0"/>
              <a:t>	</a:t>
            </a:r>
            <a:endParaRPr lang="de-DE" sz="900" dirty="0"/>
          </a:p>
        </p:txBody>
      </p:sp>
      <p:sp>
        <p:nvSpPr>
          <p:cNvPr id="22" name="Text Placeholder 21"/>
          <p:cNvSpPr>
            <a:spLocks noGrp="1"/>
          </p:cNvSpPr>
          <p:nvPr>
            <p:ph type="body" sz="quarter" idx="18"/>
          </p:nvPr>
        </p:nvSpPr>
        <p:spPr>
          <a:xfrm>
            <a:off x="451075" y="923343"/>
            <a:ext cx="5410780" cy="662854"/>
          </a:xfrm>
          <a:solidFill>
            <a:schemeClr val="bg1"/>
          </a:solidFill>
        </p:spPr>
        <p:txBody>
          <a:bodyPr/>
          <a:lstStyle/>
          <a:p>
            <a:r>
              <a:rPr lang="ru-RU" dirty="0">
                <a:solidFill>
                  <a:schemeClr val="tx1"/>
                </a:solidFill>
              </a:rPr>
              <a:t>Что НЕ является ГЧП?</a:t>
            </a:r>
            <a:endParaRPr lang="en-US" dirty="0">
              <a:solidFill>
                <a:schemeClr val="tx1"/>
              </a:solidFill>
            </a:endParaRPr>
          </a:p>
        </p:txBody>
      </p:sp>
      <p:sp>
        <p:nvSpPr>
          <p:cNvPr id="8" name="Rechteck 7">
            <a:extLst>
              <a:ext uri="{FF2B5EF4-FFF2-40B4-BE49-F238E27FC236}">
                <a16:creationId xmlns:a16="http://schemas.microsoft.com/office/drawing/2014/main" id="{347700AC-796B-402C-8520-1402FF22898D}"/>
              </a:ext>
            </a:extLst>
          </p:cNvPr>
          <p:cNvSpPr/>
          <p:nvPr/>
        </p:nvSpPr>
        <p:spPr>
          <a:xfrm>
            <a:off x="799686" y="2069384"/>
            <a:ext cx="5530461" cy="3631763"/>
          </a:xfrm>
          <a:prstGeom prst="rect">
            <a:avLst/>
          </a:prstGeom>
        </p:spPr>
        <p:txBody>
          <a:bodyPr wrap="square">
            <a:spAutoFit/>
          </a:bodyPr>
          <a:lstStyle/>
          <a:p>
            <a:r>
              <a:rPr lang="en-GB" sz="3000" b="1" dirty="0">
                <a:latin typeface="Marcellus" panose="020E0602050203020307" pitchFamily="34" charset="0"/>
              </a:rPr>
              <a:t>DBFOM –</a:t>
            </a:r>
            <a:r>
              <a:rPr lang="ru-RU" sz="3000" b="1" dirty="0">
                <a:latin typeface="+mj-lt"/>
              </a:rPr>
              <a:t> </a:t>
            </a:r>
            <a:endParaRPr lang="en-GB" sz="3000" b="1" dirty="0">
              <a:latin typeface="Marcellus" panose="020E0602050203020307" pitchFamily="34" charset="0"/>
            </a:endParaRPr>
          </a:p>
          <a:p>
            <a:endParaRPr lang="ru-RU" sz="2000" dirty="0">
              <a:latin typeface="+mj-lt"/>
            </a:endParaRPr>
          </a:p>
          <a:p>
            <a:r>
              <a:rPr lang="en-GB" sz="2000" dirty="0">
                <a:latin typeface="Marcellus" panose="020E0602050203020307" pitchFamily="34" charset="0"/>
              </a:rPr>
              <a:t>Design – </a:t>
            </a:r>
            <a:r>
              <a:rPr lang="ru-RU" sz="2000" dirty="0">
                <a:latin typeface="+mj-lt"/>
              </a:rPr>
              <a:t>Дизайн</a:t>
            </a:r>
          </a:p>
          <a:p>
            <a:endParaRPr lang="en-GB" sz="2000" dirty="0">
              <a:latin typeface="Marcellus" panose="020E0602050203020307" pitchFamily="34" charset="0"/>
            </a:endParaRPr>
          </a:p>
          <a:p>
            <a:r>
              <a:rPr lang="en-GB" sz="2000" dirty="0">
                <a:latin typeface="Marcellus" panose="020E0602050203020307" pitchFamily="34" charset="0"/>
              </a:rPr>
              <a:t>Build </a:t>
            </a:r>
            <a:r>
              <a:rPr lang="ru-RU" sz="2000" dirty="0">
                <a:latin typeface="+mj-lt"/>
              </a:rPr>
              <a:t>– Строительство</a:t>
            </a:r>
          </a:p>
          <a:p>
            <a:endParaRPr lang="en-GB" sz="2000" dirty="0">
              <a:latin typeface="Marcellus" panose="020E0602050203020307" pitchFamily="34" charset="0"/>
            </a:endParaRPr>
          </a:p>
          <a:p>
            <a:r>
              <a:rPr lang="en-GB" sz="2000" dirty="0">
                <a:latin typeface="Marcellus" panose="020E0602050203020307" pitchFamily="34" charset="0"/>
              </a:rPr>
              <a:t>Finance</a:t>
            </a:r>
            <a:r>
              <a:rPr lang="ru-RU" sz="2000" dirty="0">
                <a:latin typeface="+mj-lt"/>
              </a:rPr>
              <a:t> – Финансирование</a:t>
            </a:r>
          </a:p>
          <a:p>
            <a:endParaRPr lang="en-GB" sz="2000" dirty="0">
              <a:latin typeface="Marcellus" panose="020E0602050203020307" pitchFamily="34" charset="0"/>
            </a:endParaRPr>
          </a:p>
          <a:p>
            <a:r>
              <a:rPr lang="en-GB" sz="2000" dirty="0">
                <a:latin typeface="Marcellus" panose="020E0602050203020307" pitchFamily="34" charset="0"/>
              </a:rPr>
              <a:t>Operations</a:t>
            </a:r>
            <a:r>
              <a:rPr lang="ru-RU" sz="2000" dirty="0">
                <a:latin typeface="+mj-lt"/>
              </a:rPr>
              <a:t> – Операционная деятельность </a:t>
            </a:r>
          </a:p>
          <a:p>
            <a:endParaRPr lang="en-GB" sz="2000" dirty="0">
              <a:latin typeface="Marcellus" panose="020E0602050203020307" pitchFamily="34" charset="0"/>
            </a:endParaRPr>
          </a:p>
          <a:p>
            <a:r>
              <a:rPr lang="en-GB" sz="2000" dirty="0">
                <a:latin typeface="Marcellus" panose="020E0602050203020307" pitchFamily="34" charset="0"/>
              </a:rPr>
              <a:t>Maintenance</a:t>
            </a:r>
            <a:r>
              <a:rPr lang="ru-RU" sz="2000" dirty="0">
                <a:latin typeface="+mj-lt"/>
              </a:rPr>
              <a:t> – Тех.обслуживание</a:t>
            </a:r>
            <a:endParaRPr lang="en-US" sz="2000" dirty="0">
              <a:latin typeface="Marcellus" panose="020E0602050203020307" pitchFamily="34" charset="0"/>
            </a:endParaRPr>
          </a:p>
        </p:txBody>
      </p:sp>
      <p:pic>
        <p:nvPicPr>
          <p:cNvPr id="13" name="Bildplatzhalter 47" descr="Ein Bild, das Text enthält.&#10;&#10;Automatisch generierte Beschreibung">
            <a:extLst>
              <a:ext uri="{FF2B5EF4-FFF2-40B4-BE49-F238E27FC236}">
                <a16:creationId xmlns:a16="http://schemas.microsoft.com/office/drawing/2014/main" id="{2AF7B8ED-20E5-4B52-A70F-62FA00EE38E5}"/>
              </a:ext>
            </a:extLst>
          </p:cNvPr>
          <p:cNvPicPr>
            <a:picLocks noChangeAspect="1"/>
          </p:cNvPicPr>
          <p:nvPr/>
        </p:nvPicPr>
        <p:blipFill rotWithShape="1">
          <a:blip r:embed="rId2">
            <a:extLst>
              <a:ext uri="{28A0092B-C50C-407E-A947-70E740481C1C}">
                <a14:useLocalDpi xmlns:a14="http://schemas.microsoft.com/office/drawing/2010/main" val="0"/>
              </a:ext>
            </a:extLst>
          </a:blip>
          <a:srcRect t="-5824" b="-2383"/>
          <a:stretch/>
        </p:blipFill>
        <p:spPr>
          <a:xfrm>
            <a:off x="6564294" y="1412788"/>
            <a:ext cx="5159414" cy="4288359"/>
          </a:xfrm>
          <a:custGeom>
            <a:avLst/>
            <a:gdLst>
              <a:gd name="connsiteX0" fmla="*/ 0 w 5772072"/>
              <a:gd name="connsiteY0" fmla="*/ 0 h 3700702"/>
              <a:gd name="connsiteX1" fmla="*/ 5772072 w 5772072"/>
              <a:gd name="connsiteY1" fmla="*/ 0 h 3700702"/>
              <a:gd name="connsiteX2" fmla="*/ 5772072 w 5772072"/>
              <a:gd name="connsiteY2" fmla="*/ 3700702 h 3700702"/>
              <a:gd name="connsiteX3" fmla="*/ 0 w 5772072"/>
              <a:gd name="connsiteY3" fmla="*/ 3700702 h 3700702"/>
            </a:gdLst>
            <a:ahLst/>
            <a:cxnLst>
              <a:cxn ang="0">
                <a:pos x="connsiteX0" y="connsiteY0"/>
              </a:cxn>
              <a:cxn ang="0">
                <a:pos x="connsiteX1" y="connsiteY1"/>
              </a:cxn>
              <a:cxn ang="0">
                <a:pos x="connsiteX2" y="connsiteY2"/>
              </a:cxn>
              <a:cxn ang="0">
                <a:pos x="connsiteX3" y="connsiteY3"/>
              </a:cxn>
            </a:cxnLst>
            <a:rect l="l" t="t" r="r" b="b"/>
            <a:pathLst>
              <a:path w="5772072" h="3700702">
                <a:moveTo>
                  <a:pt x="0" y="0"/>
                </a:moveTo>
                <a:lnTo>
                  <a:pt x="5772072" y="0"/>
                </a:lnTo>
                <a:lnTo>
                  <a:pt x="5772072" y="3700702"/>
                </a:lnTo>
                <a:lnTo>
                  <a:pt x="0" y="3700702"/>
                </a:lnTo>
                <a:close/>
              </a:path>
            </a:pathLst>
          </a:custGeom>
          <a:solidFill>
            <a:schemeClr val="bg1">
              <a:lumMod val="95000"/>
            </a:schemeClr>
          </a:solidFill>
        </p:spPr>
      </p:pic>
      <p:cxnSp>
        <p:nvCxnSpPr>
          <p:cNvPr id="6" name="Gerader Verbinder 5">
            <a:extLst>
              <a:ext uri="{FF2B5EF4-FFF2-40B4-BE49-F238E27FC236}">
                <a16:creationId xmlns:a16="http://schemas.microsoft.com/office/drawing/2014/main" id="{4D9FD720-1676-47DD-94C5-791B212CD909}"/>
              </a:ext>
            </a:extLst>
          </p:cNvPr>
          <p:cNvCxnSpPr>
            <a:cxnSpLocks/>
          </p:cNvCxnSpPr>
          <p:nvPr/>
        </p:nvCxnSpPr>
        <p:spPr>
          <a:xfrm flipH="1">
            <a:off x="495740" y="1639534"/>
            <a:ext cx="5131968"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Gerader Verbinder 8">
            <a:extLst>
              <a:ext uri="{FF2B5EF4-FFF2-40B4-BE49-F238E27FC236}">
                <a16:creationId xmlns:a16="http://schemas.microsoft.com/office/drawing/2014/main" id="{63292FBE-BC05-4DDF-AE40-FA52C6C71828}"/>
              </a:ext>
            </a:extLst>
          </p:cNvPr>
          <p:cNvCxnSpPr>
            <a:cxnSpLocks/>
          </p:cNvCxnSpPr>
          <p:nvPr/>
        </p:nvCxnSpPr>
        <p:spPr>
          <a:xfrm flipH="1">
            <a:off x="451075" y="931082"/>
            <a:ext cx="5131968"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0100" y="611188"/>
            <a:ext cx="8343900" cy="1143000"/>
          </a:xfrm>
        </p:spPr>
        <p:txBody>
          <a:bodyPr>
            <a:normAutofit/>
          </a:bodyPr>
          <a:lstStyle/>
          <a:p>
            <a:r>
              <a:rPr lang="ru-RU" b="1" dirty="0"/>
              <a:t>План управления </a:t>
            </a:r>
            <a:r>
              <a:rPr lang="ru-RU" b="1" dirty="0" smtClean="0"/>
              <a:t>проектом</a:t>
            </a:r>
            <a:endParaRPr lang="en-GB" b="1" dirty="0"/>
          </a:p>
        </p:txBody>
      </p:sp>
      <p:sp>
        <p:nvSpPr>
          <p:cNvPr id="21" name="Content Placeholder 2"/>
          <p:cNvSpPr>
            <a:spLocks noGrp="1"/>
          </p:cNvSpPr>
          <p:nvPr>
            <p:ph idx="1"/>
          </p:nvPr>
        </p:nvSpPr>
        <p:spPr>
          <a:xfrm>
            <a:off x="2413000" y="1968500"/>
            <a:ext cx="7391400" cy="4089400"/>
          </a:xfrm>
        </p:spPr>
        <p:txBody>
          <a:bodyPr>
            <a:normAutofit fontScale="70000" lnSpcReduction="20000"/>
          </a:bodyPr>
          <a:lstStyle/>
          <a:p>
            <a:pPr marL="0" indent="0">
              <a:buNone/>
            </a:pPr>
            <a:r>
              <a:rPr lang="ru-RU" dirty="0">
                <a:latin typeface="+mj-lt"/>
              </a:rPr>
              <a:t>Ключевые элементы планирования управления проектом и стратегии управления:</a:t>
            </a:r>
            <a:endParaRPr lang="ru-RU" sz="1800" dirty="0">
              <a:latin typeface="+mj-lt"/>
            </a:endParaRPr>
          </a:p>
          <a:p>
            <a:r>
              <a:rPr lang="ru-RU" dirty="0">
                <a:latin typeface="+mj-lt"/>
              </a:rPr>
              <a:t>Определите подробную рабочую программу для следующего этапа (оценки), а также предварительно охватите Этап Структурирования и Этап Тендера</a:t>
            </a:r>
            <a:endParaRPr lang="ru-RU" sz="1800" dirty="0">
              <a:latin typeface="+mj-lt"/>
            </a:endParaRPr>
          </a:p>
          <a:p>
            <a:r>
              <a:rPr lang="ru-RU" dirty="0">
                <a:latin typeface="+mj-lt"/>
              </a:rPr>
              <a:t>Выделите слабости информации и другие угрозы, определите риски для проекта и спланируйте стратегию, чтобы справиться с ними на следующих этапах.</a:t>
            </a:r>
            <a:endParaRPr lang="ru-RU" sz="1800" dirty="0">
              <a:latin typeface="+mj-lt"/>
            </a:endParaRPr>
          </a:p>
          <a:p>
            <a:r>
              <a:rPr lang="ru-RU" dirty="0">
                <a:latin typeface="+mj-lt"/>
              </a:rPr>
              <a:t>Включите </a:t>
            </a:r>
            <a:r>
              <a:rPr lang="ru-RU" dirty="0" smtClean="0">
                <a:latin typeface="+mj-lt"/>
              </a:rPr>
              <a:t>план вовлечения стейкхолдеров, которые включает в себя план </a:t>
            </a:r>
            <a:r>
              <a:rPr lang="ru-RU" dirty="0">
                <a:latin typeface="+mj-lt"/>
              </a:rPr>
              <a:t>коммуникации для внутренней и внешней аудитории, включая </a:t>
            </a:r>
            <a:r>
              <a:rPr lang="ru-RU" dirty="0" smtClean="0">
                <a:latin typeface="+mj-lt"/>
              </a:rPr>
              <a:t>общественность и социально уязвимый слой населения</a:t>
            </a:r>
            <a:endParaRPr lang="ru-RU" dirty="0">
              <a:latin typeface="+mj-lt"/>
            </a:endParaRPr>
          </a:p>
          <a:p>
            <a:r>
              <a:rPr lang="ru-RU" dirty="0">
                <a:latin typeface="+mj-lt"/>
              </a:rPr>
              <a:t>Определите необходимые возможности и штатное расписание для создания надежной проектной команды, способной управлять всей предтендерной работой и последующими действиями</a:t>
            </a:r>
            <a:endParaRPr lang="en-GB" sz="1800" dirty="0">
              <a:latin typeface="+mj-lt"/>
            </a:endParaRPr>
          </a:p>
        </p:txBody>
      </p:sp>
      <p:sp>
        <p:nvSpPr>
          <p:cNvPr id="4" name="Rechteck 3">
            <a:extLst>
              <a:ext uri="{FF2B5EF4-FFF2-40B4-BE49-F238E27FC236}">
                <a16:creationId xmlns:a16="http://schemas.microsoft.com/office/drawing/2014/main" id="{2FAFAA7F-7B69-4B80-8BE9-1A68BB4EEBA7}"/>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5" name="Rechteck 4">
            <a:extLst>
              <a:ext uri="{FF2B5EF4-FFF2-40B4-BE49-F238E27FC236}">
                <a16:creationId xmlns:a16="http://schemas.microsoft.com/office/drawing/2014/main" id="{A9905DD6-1EF9-4FE9-9679-7E416ED952A4}"/>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cxnSp>
        <p:nvCxnSpPr>
          <p:cNvPr id="8" name="Gerader Verbinder 7">
            <a:extLst>
              <a:ext uri="{FF2B5EF4-FFF2-40B4-BE49-F238E27FC236}">
                <a16:creationId xmlns:a16="http://schemas.microsoft.com/office/drawing/2014/main" id="{901041A1-7254-4DD4-9048-4821655F54C0}"/>
              </a:ext>
            </a:extLst>
          </p:cNvPr>
          <p:cNvCxnSpPr>
            <a:cxnSpLocks/>
          </p:cNvCxnSpPr>
          <p:nvPr/>
        </p:nvCxnSpPr>
        <p:spPr>
          <a:xfrm flipH="1" flipV="1">
            <a:off x="936701" y="441500"/>
            <a:ext cx="10593781" cy="41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F248354D-AE4D-4D89-87AD-FAE56AD58783}"/>
              </a:ext>
            </a:extLst>
          </p:cNvPr>
          <p:cNvCxnSpPr>
            <a:cxnSpLocks/>
          </p:cNvCxnSpPr>
          <p:nvPr/>
        </p:nvCxnSpPr>
        <p:spPr>
          <a:xfrm flipH="1">
            <a:off x="936701" y="1217836"/>
            <a:ext cx="1059378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2687760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0100" y="611188"/>
            <a:ext cx="8343900" cy="1143000"/>
          </a:xfrm>
        </p:spPr>
        <p:txBody>
          <a:bodyPr>
            <a:normAutofit/>
          </a:bodyPr>
          <a:lstStyle/>
          <a:p>
            <a:r>
              <a:rPr lang="ru-RU" dirty="0"/>
              <a:t>План вовлечения стейкхолдеров</a:t>
            </a:r>
            <a:endParaRPr lang="en-GB" dirty="0"/>
          </a:p>
        </p:txBody>
      </p:sp>
      <p:sp>
        <p:nvSpPr>
          <p:cNvPr id="21" name="Content Placeholder 2"/>
          <p:cNvSpPr>
            <a:spLocks noGrp="1"/>
          </p:cNvSpPr>
          <p:nvPr>
            <p:ph idx="1"/>
          </p:nvPr>
        </p:nvSpPr>
        <p:spPr>
          <a:xfrm>
            <a:off x="2413000" y="1968500"/>
            <a:ext cx="7620000" cy="4089400"/>
          </a:xfrm>
        </p:spPr>
        <p:txBody>
          <a:bodyPr>
            <a:normAutofit/>
          </a:bodyPr>
          <a:lstStyle/>
          <a:p>
            <a:endParaRPr lang="ru-RU" sz="2000" dirty="0" smtClean="0">
              <a:latin typeface="+mj-lt"/>
            </a:endParaRPr>
          </a:p>
          <a:p>
            <a:r>
              <a:rPr lang="ru-RU" sz="2000" dirty="0" smtClean="0">
                <a:latin typeface="+mj-lt"/>
              </a:rPr>
              <a:t>Существенный </a:t>
            </a:r>
            <a:r>
              <a:rPr lang="ru-RU" sz="2000" dirty="0">
                <a:latin typeface="+mj-lt"/>
              </a:rPr>
              <a:t>элемент всех проектов</a:t>
            </a:r>
            <a:endParaRPr lang="en-GB" sz="2000" dirty="0">
              <a:latin typeface="+mj-lt"/>
            </a:endParaRPr>
          </a:p>
          <a:p>
            <a:r>
              <a:rPr lang="ru-RU" sz="2000" dirty="0">
                <a:latin typeface="+mj-lt"/>
              </a:rPr>
              <a:t>Определите критически важные группы заинтересованных сторон на ранних стадиях процесса проекта</a:t>
            </a:r>
            <a:endParaRPr lang="en-GB" sz="2000" dirty="0">
              <a:latin typeface="+mj-lt"/>
            </a:endParaRPr>
          </a:p>
          <a:p>
            <a:r>
              <a:rPr lang="ru-RU" sz="2000" dirty="0">
                <a:latin typeface="+mj-lt"/>
              </a:rPr>
              <a:t>Составьте карту </a:t>
            </a:r>
            <a:r>
              <a:rPr lang="ru-RU" sz="2000" dirty="0" smtClean="0">
                <a:latin typeface="+mj-lt"/>
              </a:rPr>
              <a:t>стекхолдеров</a:t>
            </a:r>
            <a:endParaRPr lang="en-GB" sz="2000" dirty="0">
              <a:latin typeface="+mj-lt"/>
            </a:endParaRPr>
          </a:p>
          <a:p>
            <a:r>
              <a:rPr lang="ru-RU" sz="2000" dirty="0">
                <a:latin typeface="+mj-lt"/>
              </a:rPr>
              <a:t>Больше, чем просто общение</a:t>
            </a:r>
            <a:endParaRPr lang="en-GB" sz="2000" dirty="0">
              <a:latin typeface="+mj-lt"/>
            </a:endParaRPr>
          </a:p>
          <a:p>
            <a:r>
              <a:rPr lang="ru-RU" sz="2000" dirty="0">
                <a:latin typeface="+mj-lt"/>
              </a:rPr>
              <a:t>Не статичный процесс</a:t>
            </a:r>
            <a:endParaRPr lang="en-GB" sz="2000" dirty="0">
              <a:latin typeface="+mj-lt"/>
            </a:endParaRPr>
          </a:p>
        </p:txBody>
      </p:sp>
      <p:sp>
        <p:nvSpPr>
          <p:cNvPr id="4" name="Rechteck 3">
            <a:extLst>
              <a:ext uri="{FF2B5EF4-FFF2-40B4-BE49-F238E27FC236}">
                <a16:creationId xmlns:a16="http://schemas.microsoft.com/office/drawing/2014/main" id="{669D6FD8-3999-4F34-A4F9-ECD1CF59898B}"/>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5" name="Rechteck 4">
            <a:extLst>
              <a:ext uri="{FF2B5EF4-FFF2-40B4-BE49-F238E27FC236}">
                <a16:creationId xmlns:a16="http://schemas.microsoft.com/office/drawing/2014/main" id="{4E81456D-419B-4094-840C-3B052D3474BF}"/>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cxnSp>
        <p:nvCxnSpPr>
          <p:cNvPr id="6" name="Gerader Verbinder 5">
            <a:extLst>
              <a:ext uri="{FF2B5EF4-FFF2-40B4-BE49-F238E27FC236}">
                <a16:creationId xmlns:a16="http://schemas.microsoft.com/office/drawing/2014/main" id="{C40A8985-6995-4F8B-8C4D-FA418C7C3079}"/>
              </a:ext>
            </a:extLst>
          </p:cNvPr>
          <p:cNvCxnSpPr>
            <a:cxnSpLocks/>
          </p:cNvCxnSpPr>
          <p:nvPr/>
        </p:nvCxnSpPr>
        <p:spPr>
          <a:xfrm flipH="1" flipV="1">
            <a:off x="877228" y="810340"/>
            <a:ext cx="10593781" cy="41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89223729-9720-4516-8CF8-676C4BF23CF4}"/>
              </a:ext>
            </a:extLst>
          </p:cNvPr>
          <p:cNvCxnSpPr>
            <a:cxnSpLocks/>
          </p:cNvCxnSpPr>
          <p:nvPr/>
        </p:nvCxnSpPr>
        <p:spPr>
          <a:xfrm flipH="1">
            <a:off x="877228" y="1586676"/>
            <a:ext cx="1059378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7085501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0100" y="611188"/>
            <a:ext cx="8343900" cy="1143000"/>
          </a:xfrm>
        </p:spPr>
        <p:txBody>
          <a:bodyPr>
            <a:normAutofit fontScale="90000"/>
          </a:bodyPr>
          <a:lstStyle/>
          <a:p>
            <a:r>
              <a:rPr lang="ru-RU" dirty="0">
                <a:latin typeface="Calibri Light (Überschriften)"/>
              </a:rPr>
              <a:t>Кто является заинтересованными сторонами?</a:t>
            </a:r>
            <a:endParaRPr lang="en-GB" dirty="0">
              <a:latin typeface="Calibri Light (Überschriften)"/>
            </a:endParaRPr>
          </a:p>
        </p:txBody>
      </p:sp>
      <p:graphicFrame>
        <p:nvGraphicFramePr>
          <p:cNvPr id="4" name="Table 3"/>
          <p:cNvGraphicFramePr>
            <a:graphicFrameLocks noGrp="1"/>
          </p:cNvGraphicFramePr>
          <p:nvPr>
            <p:extLst>
              <p:ext uri="{D42A27DB-BD31-4B8C-83A1-F6EECF244321}">
                <p14:modId xmlns:p14="http://schemas.microsoft.com/office/powerpoint/2010/main" val="1976383820"/>
              </p:ext>
            </p:extLst>
          </p:nvPr>
        </p:nvGraphicFramePr>
        <p:xfrm>
          <a:off x="2214478" y="1957025"/>
          <a:ext cx="8583915" cy="4267200"/>
        </p:xfrm>
        <a:graphic>
          <a:graphicData uri="http://schemas.openxmlformats.org/drawingml/2006/table">
            <a:tbl>
              <a:tblPr firstRow="1" bandRow="1">
                <a:tableStyleId>{5C22544A-7EE6-4342-B048-85BDC9FD1C3A}</a:tableStyleId>
              </a:tblPr>
              <a:tblGrid>
                <a:gridCol w="2960012">
                  <a:extLst>
                    <a:ext uri="{9D8B030D-6E8A-4147-A177-3AD203B41FA5}">
                      <a16:colId xmlns:a16="http://schemas.microsoft.com/office/drawing/2014/main" val="20000"/>
                    </a:ext>
                  </a:extLst>
                </a:gridCol>
                <a:gridCol w="5623903">
                  <a:extLst>
                    <a:ext uri="{9D8B030D-6E8A-4147-A177-3AD203B41FA5}">
                      <a16:colId xmlns:a16="http://schemas.microsoft.com/office/drawing/2014/main" val="20001"/>
                    </a:ext>
                  </a:extLst>
                </a:gridCol>
              </a:tblGrid>
              <a:tr h="370840">
                <a:tc>
                  <a:txBody>
                    <a:bodyPr/>
                    <a:lstStyle/>
                    <a:p>
                      <a:r>
                        <a:rPr lang="ru-RU" sz="1600" dirty="0" smtClean="0">
                          <a:latin typeface="+mj-lt"/>
                        </a:rPr>
                        <a:t>Категории</a:t>
                      </a:r>
                      <a:endParaRPr lang="en-US" sz="1600" dirty="0">
                        <a:latin typeface="+mj-lt"/>
                      </a:endParaRPr>
                    </a:p>
                    <a:p>
                      <a:endParaRPr lang="en-US" sz="1600" dirty="0">
                        <a:latin typeface="+mj-lt"/>
                      </a:endParaRPr>
                    </a:p>
                  </a:txBody>
                  <a:tcPr/>
                </a:tc>
                <a:tc>
                  <a:txBody>
                    <a:bodyPr/>
                    <a:lstStyle/>
                    <a:p>
                      <a:r>
                        <a:rPr lang="ru-RU" sz="1600" dirty="0">
                          <a:latin typeface="+mj-lt"/>
                        </a:rPr>
                        <a:t>Определение</a:t>
                      </a:r>
                      <a:r>
                        <a:rPr lang="en-US" sz="1600" dirty="0">
                          <a:latin typeface="+mj-lt"/>
                        </a:rPr>
                        <a:t>/</a:t>
                      </a:r>
                      <a:r>
                        <a:rPr lang="ru-RU" sz="1600" dirty="0">
                          <a:latin typeface="+mj-lt"/>
                        </a:rPr>
                        <a:t>Отбор</a:t>
                      </a:r>
                      <a:endParaRPr lang="en-US" sz="1600" dirty="0">
                        <a:latin typeface="+mj-lt"/>
                      </a:endParaRPr>
                    </a:p>
                  </a:txBody>
                  <a:tcPr anchor="ctr"/>
                </a:tc>
                <a:extLst>
                  <a:ext uri="{0D108BD9-81ED-4DB2-BD59-A6C34878D82A}">
                    <a16:rowId xmlns:a16="http://schemas.microsoft.com/office/drawing/2014/main" val="10000"/>
                  </a:ext>
                </a:extLst>
              </a:tr>
              <a:tr h="370840">
                <a:tc>
                  <a:txBody>
                    <a:bodyPr/>
                    <a:lstStyle/>
                    <a:p>
                      <a:r>
                        <a:rPr lang="ru-RU" sz="1600" dirty="0">
                          <a:latin typeface="+mj-lt"/>
                        </a:rPr>
                        <a:t>Внутрення аудитория</a:t>
                      </a:r>
                      <a:endParaRPr lang="en-US" sz="1600" dirty="0">
                        <a:latin typeface="+mj-lt"/>
                      </a:endParaRPr>
                    </a:p>
                  </a:txBody>
                  <a:tcPr anchor="ctr"/>
                </a:tc>
                <a:tc>
                  <a:txBody>
                    <a:bodyPr/>
                    <a:lstStyle/>
                    <a:p>
                      <a:pPr marL="285750" lvl="0" indent="-285750">
                        <a:buFont typeface="Arial"/>
                        <a:buChar char="•"/>
                      </a:pPr>
                      <a:r>
                        <a:rPr lang="ru-RU" sz="1600" kern="1200" dirty="0">
                          <a:solidFill>
                            <a:schemeClr val="dk1"/>
                          </a:solidFill>
                          <a:effectLst/>
                          <a:latin typeface="+mj-lt"/>
                          <a:ea typeface="+mn-ea"/>
                          <a:cs typeface="+mn-cs"/>
                        </a:rPr>
                        <a:t>ГЧП</a:t>
                      </a:r>
                      <a:r>
                        <a:rPr lang="en-US" sz="1600" kern="1200" dirty="0">
                          <a:solidFill>
                            <a:schemeClr val="dk1"/>
                          </a:solidFill>
                          <a:effectLst/>
                          <a:latin typeface="+mj-lt"/>
                          <a:ea typeface="+mn-ea"/>
                          <a:cs typeface="+mn-cs"/>
                        </a:rPr>
                        <a:t> </a:t>
                      </a:r>
                      <a:r>
                        <a:rPr lang="ru-RU" sz="1600" kern="1200" dirty="0">
                          <a:solidFill>
                            <a:schemeClr val="dk1"/>
                          </a:solidFill>
                          <a:effectLst/>
                          <a:latin typeface="+mj-lt"/>
                          <a:ea typeface="+mn-ea"/>
                          <a:cs typeface="+mn-cs"/>
                        </a:rPr>
                        <a:t>подразделение</a:t>
                      </a:r>
                      <a:endParaRPr lang="en-GB" sz="1600" kern="1200" dirty="0">
                        <a:solidFill>
                          <a:schemeClr val="dk1"/>
                        </a:solidFill>
                        <a:effectLst/>
                        <a:latin typeface="+mj-lt"/>
                        <a:ea typeface="+mn-ea"/>
                        <a:cs typeface="+mn-cs"/>
                      </a:endParaRPr>
                    </a:p>
                    <a:p>
                      <a:pPr marL="285750" lvl="0" indent="-285750">
                        <a:buFont typeface="Arial"/>
                        <a:buChar char="•"/>
                      </a:pPr>
                      <a:r>
                        <a:rPr lang="ru-RU" sz="1600" kern="1200" dirty="0">
                          <a:solidFill>
                            <a:schemeClr val="dk1"/>
                          </a:solidFill>
                          <a:effectLst/>
                          <a:latin typeface="+mj-lt"/>
                          <a:ea typeface="+mn-ea"/>
                          <a:cs typeface="+mn-cs"/>
                        </a:rPr>
                        <a:t>Муниципальные</a:t>
                      </a:r>
                      <a:r>
                        <a:rPr lang="en-US" sz="1600" kern="1200" dirty="0">
                          <a:solidFill>
                            <a:schemeClr val="dk1"/>
                          </a:solidFill>
                          <a:effectLst/>
                          <a:latin typeface="+mj-lt"/>
                          <a:ea typeface="+mn-ea"/>
                          <a:cs typeface="+mn-cs"/>
                        </a:rPr>
                        <a:t>/</a:t>
                      </a:r>
                      <a:r>
                        <a:rPr lang="ru-RU" sz="1600" kern="1200" dirty="0">
                          <a:solidFill>
                            <a:schemeClr val="dk1"/>
                          </a:solidFill>
                          <a:effectLst/>
                          <a:latin typeface="+mj-lt"/>
                          <a:ea typeface="+mn-ea"/>
                          <a:cs typeface="+mn-cs"/>
                        </a:rPr>
                        <a:t>национальные</a:t>
                      </a:r>
                      <a:r>
                        <a:rPr lang="en-US" sz="1600" kern="1200" dirty="0">
                          <a:solidFill>
                            <a:schemeClr val="dk1"/>
                          </a:solidFill>
                          <a:effectLst/>
                          <a:latin typeface="+mj-lt"/>
                          <a:ea typeface="+mn-ea"/>
                          <a:cs typeface="+mn-cs"/>
                        </a:rPr>
                        <a:t>/</a:t>
                      </a:r>
                      <a:r>
                        <a:rPr lang="ru-RU" sz="1600" kern="1200" dirty="0">
                          <a:solidFill>
                            <a:schemeClr val="dk1"/>
                          </a:solidFill>
                          <a:effectLst/>
                          <a:latin typeface="+mj-lt"/>
                          <a:ea typeface="+mn-ea"/>
                          <a:cs typeface="+mn-cs"/>
                        </a:rPr>
                        <a:t>федеральные департменты</a:t>
                      </a:r>
                      <a:r>
                        <a:rPr lang="en-US" sz="1600" kern="1200" dirty="0">
                          <a:solidFill>
                            <a:schemeClr val="dk1"/>
                          </a:solidFill>
                          <a:effectLst/>
                          <a:latin typeface="+mj-lt"/>
                          <a:ea typeface="+mn-ea"/>
                          <a:cs typeface="+mn-cs"/>
                        </a:rPr>
                        <a:t> </a:t>
                      </a:r>
                      <a:r>
                        <a:rPr lang="ru-RU" sz="1600" kern="1200" dirty="0">
                          <a:solidFill>
                            <a:schemeClr val="dk1"/>
                          </a:solidFill>
                          <a:effectLst/>
                          <a:latin typeface="+mj-lt"/>
                          <a:ea typeface="+mn-ea"/>
                          <a:cs typeface="+mn-cs"/>
                        </a:rPr>
                        <a:t>и другие государственные объекты, связанные с ГЧП проектами </a:t>
                      </a:r>
                      <a:endParaRPr lang="en-GB" sz="1600" kern="1200" dirty="0">
                        <a:solidFill>
                          <a:schemeClr val="dk1"/>
                        </a:solidFill>
                        <a:effectLst/>
                        <a:latin typeface="+mj-lt"/>
                        <a:ea typeface="+mn-ea"/>
                        <a:cs typeface="+mn-cs"/>
                      </a:endParaRPr>
                    </a:p>
                    <a:p>
                      <a:pPr marL="285750" lvl="0" indent="-285750">
                        <a:buFont typeface="Arial"/>
                        <a:buChar char="•"/>
                      </a:pPr>
                      <a:r>
                        <a:rPr lang="ru-RU" sz="1600" b="0" i="0" u="none" strike="noStrike" kern="1200" dirty="0">
                          <a:solidFill>
                            <a:schemeClr val="dk1"/>
                          </a:solidFill>
                          <a:effectLst/>
                          <a:latin typeface="+mj-lt"/>
                          <a:ea typeface="+mn-ea"/>
                          <a:cs typeface="+mn-cs"/>
                        </a:rPr>
                        <a:t>Правительственный юридический персонал</a:t>
                      </a:r>
                    </a:p>
                    <a:p>
                      <a:pPr marL="285750" lvl="0" indent="-285750">
                        <a:buFont typeface="Arial"/>
                        <a:buChar char="•"/>
                      </a:pPr>
                      <a:r>
                        <a:rPr lang="ru-RU" sz="1600" kern="1200" dirty="0" smtClean="0">
                          <a:solidFill>
                            <a:schemeClr val="dk1"/>
                          </a:solidFill>
                          <a:effectLst/>
                          <a:latin typeface="+mj-lt"/>
                          <a:ea typeface="+mn-ea"/>
                          <a:cs typeface="+mn-cs"/>
                        </a:rPr>
                        <a:t>Внешние консультанты</a:t>
                      </a:r>
                      <a:r>
                        <a:rPr lang="ru-RU" sz="1600" kern="1200" dirty="0">
                          <a:solidFill>
                            <a:schemeClr val="dk1"/>
                          </a:solidFill>
                          <a:effectLst/>
                          <a:latin typeface="+mj-lt"/>
                          <a:ea typeface="+mn-ea"/>
                          <a:cs typeface="+mn-cs"/>
                        </a:rPr>
                        <a:t>, нанятые государственным </a:t>
                      </a:r>
                      <a:r>
                        <a:rPr lang="ru-RU" sz="1600" kern="1200" dirty="0" smtClean="0">
                          <a:solidFill>
                            <a:schemeClr val="dk1"/>
                          </a:solidFill>
                          <a:effectLst/>
                          <a:latin typeface="+mj-lt"/>
                          <a:ea typeface="+mn-ea"/>
                          <a:cs typeface="+mn-cs"/>
                        </a:rPr>
                        <a:t>сектором</a:t>
                      </a:r>
                      <a:endParaRPr lang="en-US" sz="1600" dirty="0">
                        <a:latin typeface="+mj-lt"/>
                      </a:endParaRPr>
                    </a:p>
                  </a:txBody>
                  <a:tcPr/>
                </a:tc>
                <a:extLst>
                  <a:ext uri="{0D108BD9-81ED-4DB2-BD59-A6C34878D82A}">
                    <a16:rowId xmlns:a16="http://schemas.microsoft.com/office/drawing/2014/main" val="10001"/>
                  </a:ext>
                </a:extLst>
              </a:tr>
              <a:tr h="370840">
                <a:tc>
                  <a:txBody>
                    <a:bodyPr/>
                    <a:lstStyle/>
                    <a:p>
                      <a:r>
                        <a:rPr lang="ru-RU" sz="1600" dirty="0">
                          <a:latin typeface="+mj-lt"/>
                        </a:rPr>
                        <a:t>Внешняя аудитория</a:t>
                      </a:r>
                      <a:endParaRPr lang="en-US" sz="1600" dirty="0">
                        <a:latin typeface="+mj-lt"/>
                      </a:endParaRPr>
                    </a:p>
                  </a:txBody>
                  <a:tcPr anchor="ctr"/>
                </a:tc>
                <a:tc>
                  <a:txBody>
                    <a:bodyPr/>
                    <a:lstStyle/>
                    <a:p>
                      <a:pPr marL="285750" lvl="0" indent="-285750">
                        <a:buFont typeface="Arial"/>
                        <a:buChar char="•"/>
                      </a:pPr>
                      <a:r>
                        <a:rPr lang="ru-RU" sz="1600" kern="1200" dirty="0">
                          <a:solidFill>
                            <a:schemeClr val="dk1"/>
                          </a:solidFill>
                          <a:effectLst/>
                          <a:latin typeface="+mj-lt"/>
                          <a:ea typeface="+mn-ea"/>
                          <a:cs typeface="+mn-cs"/>
                        </a:rPr>
                        <a:t>Потенциальные </a:t>
                      </a:r>
                      <a:r>
                        <a:rPr lang="ru-RU" sz="1600" kern="1200" dirty="0" smtClean="0">
                          <a:solidFill>
                            <a:schemeClr val="dk1"/>
                          </a:solidFill>
                          <a:effectLst/>
                          <a:latin typeface="+mj-lt"/>
                          <a:ea typeface="+mn-ea"/>
                          <a:cs typeface="+mn-cs"/>
                        </a:rPr>
                        <a:t>инвесторы</a:t>
                      </a:r>
                    </a:p>
                    <a:p>
                      <a:pPr marL="285750" lvl="0" indent="-285750">
                        <a:buFont typeface="Arial"/>
                        <a:buChar char="•"/>
                      </a:pPr>
                      <a:r>
                        <a:rPr lang="ru-RU" sz="1600" kern="1200" dirty="0" smtClean="0">
                          <a:solidFill>
                            <a:schemeClr val="dk1"/>
                          </a:solidFill>
                          <a:effectLst/>
                          <a:latin typeface="+mj-lt"/>
                          <a:ea typeface="+mn-ea"/>
                          <a:cs typeface="+mn-cs"/>
                        </a:rPr>
                        <a:t>Поставщики</a:t>
                      </a:r>
                      <a:r>
                        <a:rPr lang="ru-RU" sz="1600" kern="1200" baseline="0" dirty="0" smtClean="0">
                          <a:solidFill>
                            <a:schemeClr val="dk1"/>
                          </a:solidFill>
                          <a:effectLst/>
                          <a:latin typeface="+mj-lt"/>
                          <a:ea typeface="+mn-ea"/>
                          <a:cs typeface="+mn-cs"/>
                        </a:rPr>
                        <a:t> финансирования</a:t>
                      </a:r>
                      <a:endParaRPr lang="en-GB" sz="1600" kern="1200" dirty="0">
                        <a:solidFill>
                          <a:schemeClr val="dk1"/>
                        </a:solidFill>
                        <a:effectLst/>
                        <a:latin typeface="+mj-lt"/>
                        <a:ea typeface="+mn-ea"/>
                        <a:cs typeface="+mn-cs"/>
                      </a:endParaRPr>
                    </a:p>
                    <a:p>
                      <a:pPr marL="285750" lvl="0" indent="-285750">
                        <a:buFont typeface="Arial"/>
                        <a:buChar char="•"/>
                      </a:pPr>
                      <a:r>
                        <a:rPr lang="ru-RU" sz="1600" kern="1200" dirty="0">
                          <a:solidFill>
                            <a:schemeClr val="dk1"/>
                          </a:solidFill>
                          <a:effectLst/>
                          <a:latin typeface="+mj-lt"/>
                          <a:ea typeface="+mn-ea"/>
                          <a:cs typeface="+mn-cs"/>
                        </a:rPr>
                        <a:t>Пользователи </a:t>
                      </a:r>
                      <a:r>
                        <a:rPr lang="ru-RU" sz="1600" kern="1200" dirty="0" smtClean="0">
                          <a:solidFill>
                            <a:schemeClr val="dk1"/>
                          </a:solidFill>
                          <a:effectLst/>
                          <a:latin typeface="+mj-lt"/>
                          <a:ea typeface="+mn-ea"/>
                          <a:cs typeface="+mn-cs"/>
                        </a:rPr>
                        <a:t>услуг (местное сообщество)</a:t>
                      </a:r>
                      <a:endParaRPr lang="en-GB" sz="1600" kern="1200" dirty="0">
                        <a:solidFill>
                          <a:schemeClr val="dk1"/>
                        </a:solidFill>
                        <a:effectLst/>
                        <a:latin typeface="+mj-lt"/>
                        <a:ea typeface="+mn-ea"/>
                        <a:cs typeface="+mn-cs"/>
                      </a:endParaRPr>
                    </a:p>
                    <a:p>
                      <a:pPr marL="285750" indent="-285750">
                        <a:buFont typeface="Arial"/>
                        <a:buChar char="•"/>
                      </a:pPr>
                      <a:r>
                        <a:rPr lang="ru-RU" sz="1600" kern="1200" dirty="0" smtClean="0">
                          <a:solidFill>
                            <a:schemeClr val="dk1"/>
                          </a:solidFill>
                          <a:effectLst/>
                          <a:latin typeface="+mj-lt"/>
                          <a:ea typeface="+mn-ea"/>
                          <a:cs typeface="+mn-cs"/>
                        </a:rPr>
                        <a:t>Социально уязвимые слои</a:t>
                      </a:r>
                      <a:r>
                        <a:rPr lang="ru-RU" sz="1600" kern="1200" baseline="0" dirty="0" smtClean="0">
                          <a:solidFill>
                            <a:schemeClr val="dk1"/>
                          </a:solidFill>
                          <a:effectLst/>
                          <a:latin typeface="+mj-lt"/>
                          <a:ea typeface="+mn-ea"/>
                          <a:cs typeface="+mn-cs"/>
                        </a:rPr>
                        <a:t> населения</a:t>
                      </a:r>
                      <a:endParaRPr lang="en-US" sz="1600" dirty="0">
                        <a:latin typeface="+mj-lt"/>
                      </a:endParaRPr>
                    </a:p>
                  </a:txBody>
                  <a:tcPr/>
                </a:tc>
                <a:extLst>
                  <a:ext uri="{0D108BD9-81ED-4DB2-BD59-A6C34878D82A}">
                    <a16:rowId xmlns:a16="http://schemas.microsoft.com/office/drawing/2014/main" val="10002"/>
                  </a:ext>
                </a:extLst>
              </a:tr>
              <a:tr h="370840">
                <a:tc>
                  <a:txBody>
                    <a:bodyPr/>
                    <a:lstStyle/>
                    <a:p>
                      <a:r>
                        <a:rPr lang="ru-RU" sz="1600" dirty="0">
                          <a:latin typeface="+mj-lt"/>
                        </a:rPr>
                        <a:t>Фокус коммуникации</a:t>
                      </a:r>
                      <a:endParaRPr lang="en-US" sz="1600" dirty="0">
                        <a:latin typeface="+mj-lt"/>
                      </a:endParaRPr>
                    </a:p>
                  </a:txBody>
                  <a:tcPr anchor="ctr"/>
                </a:tc>
                <a:tc>
                  <a:txBody>
                    <a:bodyPr/>
                    <a:lstStyle/>
                    <a:p>
                      <a:pPr marL="285750" lvl="0" indent="-285750">
                        <a:buFont typeface="Arial"/>
                        <a:buChar char="•"/>
                      </a:pPr>
                      <a:r>
                        <a:rPr lang="ru-RU" sz="1600" kern="1200" dirty="0">
                          <a:solidFill>
                            <a:schemeClr val="dk1"/>
                          </a:solidFill>
                          <a:effectLst/>
                          <a:latin typeface="+mj-lt"/>
                          <a:ea typeface="+mn-ea"/>
                          <a:cs typeface="+mn-cs"/>
                        </a:rPr>
                        <a:t>Масштаб проекта</a:t>
                      </a:r>
                      <a:endParaRPr lang="en-GB" sz="1600" kern="1200" dirty="0">
                        <a:solidFill>
                          <a:schemeClr val="dk1"/>
                        </a:solidFill>
                        <a:effectLst/>
                        <a:latin typeface="+mj-lt"/>
                        <a:ea typeface="+mn-ea"/>
                        <a:cs typeface="+mn-cs"/>
                      </a:endParaRPr>
                    </a:p>
                    <a:p>
                      <a:pPr marL="285750" lvl="0" indent="-285750">
                        <a:buFont typeface="Arial"/>
                        <a:buChar char="•"/>
                      </a:pPr>
                      <a:r>
                        <a:rPr lang="ru-RU" sz="1600" kern="1200" dirty="0">
                          <a:solidFill>
                            <a:schemeClr val="dk1"/>
                          </a:solidFill>
                          <a:effectLst/>
                          <a:latin typeface="+mj-lt"/>
                          <a:ea typeface="+mn-ea"/>
                          <a:cs typeface="+mn-cs"/>
                        </a:rPr>
                        <a:t>Цели</a:t>
                      </a:r>
                      <a:endParaRPr lang="en-GB" sz="1600" kern="1200" dirty="0">
                        <a:solidFill>
                          <a:schemeClr val="dk1"/>
                        </a:solidFill>
                        <a:effectLst/>
                        <a:latin typeface="+mj-lt"/>
                        <a:ea typeface="+mn-ea"/>
                        <a:cs typeface="+mn-cs"/>
                      </a:endParaRPr>
                    </a:p>
                    <a:p>
                      <a:pPr marL="285750" indent="-285750">
                        <a:buFont typeface="Arial"/>
                        <a:buChar char="•"/>
                      </a:pPr>
                      <a:r>
                        <a:rPr lang="ru-RU" sz="1600" kern="1200" dirty="0">
                          <a:solidFill>
                            <a:schemeClr val="dk1"/>
                          </a:solidFill>
                          <a:effectLst/>
                          <a:latin typeface="+mj-lt"/>
                          <a:ea typeface="+mn-ea"/>
                          <a:cs typeface="+mn-cs"/>
                        </a:rPr>
                        <a:t>Польза и выгоды</a:t>
                      </a:r>
                      <a:endParaRPr lang="en-US" sz="1600" dirty="0">
                        <a:latin typeface="+mj-lt"/>
                      </a:endParaRPr>
                    </a:p>
                  </a:txBody>
                  <a:tcPr/>
                </a:tc>
                <a:extLst>
                  <a:ext uri="{0D108BD9-81ED-4DB2-BD59-A6C34878D82A}">
                    <a16:rowId xmlns:a16="http://schemas.microsoft.com/office/drawing/2014/main" val="10003"/>
                  </a:ext>
                </a:extLst>
              </a:tr>
            </a:tbl>
          </a:graphicData>
        </a:graphic>
      </p:graphicFrame>
      <p:sp>
        <p:nvSpPr>
          <p:cNvPr id="5" name="Rechteck 4">
            <a:extLst>
              <a:ext uri="{FF2B5EF4-FFF2-40B4-BE49-F238E27FC236}">
                <a16:creationId xmlns:a16="http://schemas.microsoft.com/office/drawing/2014/main" id="{78DE3C7D-4559-4FDB-B664-20D868221D02}"/>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Calibri Light (Überschriften)"/>
            </a:endParaRPr>
          </a:p>
        </p:txBody>
      </p:sp>
      <p:sp>
        <p:nvSpPr>
          <p:cNvPr id="6" name="Rechteck 5">
            <a:extLst>
              <a:ext uri="{FF2B5EF4-FFF2-40B4-BE49-F238E27FC236}">
                <a16:creationId xmlns:a16="http://schemas.microsoft.com/office/drawing/2014/main" id="{F1F246CD-A3C6-4954-A7FF-CBB163B39835}"/>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Calibri Light (Überschriften)"/>
            </a:endParaRPr>
          </a:p>
        </p:txBody>
      </p:sp>
      <p:cxnSp>
        <p:nvCxnSpPr>
          <p:cNvPr id="9" name="Gerader Verbinder 8">
            <a:extLst>
              <a:ext uri="{FF2B5EF4-FFF2-40B4-BE49-F238E27FC236}">
                <a16:creationId xmlns:a16="http://schemas.microsoft.com/office/drawing/2014/main" id="{123625BF-1F87-468E-A8DE-52C4718C0C80}"/>
              </a:ext>
            </a:extLst>
          </p:cNvPr>
          <p:cNvCxnSpPr>
            <a:cxnSpLocks/>
          </p:cNvCxnSpPr>
          <p:nvPr/>
        </p:nvCxnSpPr>
        <p:spPr>
          <a:xfrm flipH="1" flipV="1">
            <a:off x="993355" y="1844367"/>
            <a:ext cx="10535205" cy="230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A4B653DE-C0FC-4F11-BBEB-8B7D88EA1427}"/>
              </a:ext>
            </a:extLst>
          </p:cNvPr>
          <p:cNvCxnSpPr>
            <a:cxnSpLocks/>
          </p:cNvCxnSpPr>
          <p:nvPr/>
        </p:nvCxnSpPr>
        <p:spPr>
          <a:xfrm flipH="1" flipV="1">
            <a:off x="993355" y="446040"/>
            <a:ext cx="10593781" cy="41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CFC97190-48D7-4DBE-AC0A-8E610249A62C}"/>
              </a:ext>
            </a:extLst>
          </p:cNvPr>
          <p:cNvCxnSpPr>
            <a:cxnSpLocks/>
          </p:cNvCxnSpPr>
          <p:nvPr/>
        </p:nvCxnSpPr>
        <p:spPr>
          <a:xfrm flipH="1">
            <a:off x="993355" y="1222376"/>
            <a:ext cx="1059378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7096529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665" y="611188"/>
            <a:ext cx="11139660" cy="498530"/>
          </a:xfrm>
        </p:spPr>
        <p:txBody>
          <a:bodyPr>
            <a:normAutofit fontScale="90000"/>
          </a:bodyPr>
          <a:lstStyle/>
          <a:p>
            <a:pPr algn="ctr"/>
            <a:r>
              <a:rPr lang="ru-RU" dirty="0"/>
              <a:t>Преимущества </a:t>
            </a:r>
            <a:r>
              <a:rPr lang="ru-RU" dirty="0" smtClean="0"/>
              <a:t>плана вовлечения стейкхолдеров</a:t>
            </a:r>
            <a:endParaRPr lang="en-GB" dirty="0"/>
          </a:p>
        </p:txBody>
      </p:sp>
      <p:sp>
        <p:nvSpPr>
          <p:cNvPr id="21" name="Content Placeholder 2"/>
          <p:cNvSpPr>
            <a:spLocks noGrp="1"/>
          </p:cNvSpPr>
          <p:nvPr>
            <p:ph idx="1"/>
          </p:nvPr>
        </p:nvSpPr>
        <p:spPr>
          <a:xfrm>
            <a:off x="1124712" y="1773936"/>
            <a:ext cx="8951735" cy="4486504"/>
          </a:xfrm>
        </p:spPr>
        <p:txBody>
          <a:bodyPr>
            <a:normAutofit/>
          </a:bodyPr>
          <a:lstStyle/>
          <a:p>
            <a:pPr lvl="0"/>
            <a:r>
              <a:rPr lang="ru-RU" sz="2000" dirty="0">
                <a:latin typeface="+mj-lt"/>
              </a:rPr>
              <a:t>Предотвращение задержек в реализации проекта</a:t>
            </a:r>
            <a:endParaRPr lang="en-GB" sz="2000" dirty="0">
              <a:latin typeface="+mj-lt"/>
            </a:endParaRPr>
          </a:p>
          <a:p>
            <a:pPr lvl="0"/>
            <a:r>
              <a:rPr lang="ru-RU" sz="2000" dirty="0" smtClean="0">
                <a:latin typeface="+mj-lt"/>
              </a:rPr>
              <a:t>Доказательство </a:t>
            </a:r>
            <a:r>
              <a:rPr lang="ru-RU" sz="2000" dirty="0">
                <a:latin typeface="+mj-lt"/>
              </a:rPr>
              <a:t>приверженности правительства к проекту</a:t>
            </a:r>
            <a:endParaRPr lang="en-GB" sz="2000" dirty="0">
              <a:latin typeface="+mj-lt"/>
            </a:endParaRPr>
          </a:p>
          <a:p>
            <a:pPr lvl="0"/>
            <a:r>
              <a:rPr lang="ru-RU" sz="2000" dirty="0" smtClean="0">
                <a:latin typeface="+mj-lt"/>
              </a:rPr>
              <a:t>Доказательство </a:t>
            </a:r>
            <a:r>
              <a:rPr lang="ru-RU" sz="2000" dirty="0">
                <a:latin typeface="+mj-lt"/>
              </a:rPr>
              <a:t>достоверности процесса</a:t>
            </a:r>
            <a:endParaRPr lang="en-GB" sz="2000" dirty="0">
              <a:latin typeface="+mj-lt"/>
            </a:endParaRPr>
          </a:p>
          <a:p>
            <a:pPr lvl="0"/>
            <a:r>
              <a:rPr lang="ru-RU" sz="2000" dirty="0" smtClean="0">
                <a:latin typeface="+mj-lt"/>
              </a:rPr>
              <a:t>Мнение всех участников </a:t>
            </a:r>
            <a:r>
              <a:rPr lang="ru-RU" sz="2000" dirty="0">
                <a:latin typeface="+mj-lt"/>
              </a:rPr>
              <a:t>учтен в дизайне проекта</a:t>
            </a:r>
            <a:endParaRPr lang="en-GB" sz="2000" dirty="0">
              <a:latin typeface="+mj-lt"/>
            </a:endParaRPr>
          </a:p>
          <a:p>
            <a:pPr lvl="0"/>
            <a:r>
              <a:rPr lang="ru-RU" sz="2000" dirty="0" smtClean="0">
                <a:latin typeface="+mj-lt"/>
              </a:rPr>
              <a:t>Более высокая вероятность поддержки</a:t>
            </a:r>
            <a:endParaRPr lang="en-GB" sz="2000" dirty="0">
              <a:latin typeface="+mj-lt"/>
            </a:endParaRPr>
          </a:p>
          <a:p>
            <a:pPr lvl="0"/>
            <a:r>
              <a:rPr lang="ru-RU" sz="2000" dirty="0">
                <a:latin typeface="+mj-lt"/>
              </a:rPr>
              <a:t>Правительство может эффективно предоставлять информацию в ответ на запросы</a:t>
            </a:r>
            <a:endParaRPr lang="en-GB" sz="2000" dirty="0">
              <a:latin typeface="+mj-lt"/>
            </a:endParaRPr>
          </a:p>
        </p:txBody>
      </p:sp>
      <p:sp>
        <p:nvSpPr>
          <p:cNvPr id="4" name="Rechteck 3">
            <a:extLst>
              <a:ext uri="{FF2B5EF4-FFF2-40B4-BE49-F238E27FC236}">
                <a16:creationId xmlns:a16="http://schemas.microsoft.com/office/drawing/2014/main" id="{77D6A7AF-2568-4BBE-9ED8-8C9023275505}"/>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5" name="Rechteck 4">
            <a:extLst>
              <a:ext uri="{FF2B5EF4-FFF2-40B4-BE49-F238E27FC236}">
                <a16:creationId xmlns:a16="http://schemas.microsoft.com/office/drawing/2014/main" id="{F6125E04-CD7F-49CF-A77B-1924C981EF22}"/>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cxnSp>
        <p:nvCxnSpPr>
          <p:cNvPr id="9" name="Gerader Verbinder 8">
            <a:extLst>
              <a:ext uri="{FF2B5EF4-FFF2-40B4-BE49-F238E27FC236}">
                <a16:creationId xmlns:a16="http://schemas.microsoft.com/office/drawing/2014/main" id="{41255596-DA44-4ADB-8651-53D39DDE4451}"/>
              </a:ext>
            </a:extLst>
          </p:cNvPr>
          <p:cNvCxnSpPr>
            <a:cxnSpLocks/>
          </p:cNvCxnSpPr>
          <p:nvPr/>
        </p:nvCxnSpPr>
        <p:spPr>
          <a:xfrm flipH="1" flipV="1">
            <a:off x="993355" y="446040"/>
            <a:ext cx="10593781" cy="41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2FC4B762-534D-4AF5-BE31-BBE77B513F64}"/>
              </a:ext>
            </a:extLst>
          </p:cNvPr>
          <p:cNvCxnSpPr>
            <a:cxnSpLocks/>
          </p:cNvCxnSpPr>
          <p:nvPr/>
        </p:nvCxnSpPr>
        <p:spPr>
          <a:xfrm flipH="1">
            <a:off x="993355" y="1222376"/>
            <a:ext cx="1059378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8892699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0100" y="611188"/>
            <a:ext cx="8343900" cy="1143000"/>
          </a:xfrm>
        </p:spPr>
        <p:txBody>
          <a:bodyPr/>
          <a:lstStyle/>
          <a:p>
            <a:pPr algn="ctr"/>
            <a:r>
              <a:rPr lang="ru-RU" b="1" dirty="0"/>
              <a:t>Стратегия коммуникации</a:t>
            </a:r>
            <a:endParaRPr lang="en-GB" b="1" dirty="0"/>
          </a:p>
        </p:txBody>
      </p:sp>
      <p:sp>
        <p:nvSpPr>
          <p:cNvPr id="21" name="Content Placeholder 2"/>
          <p:cNvSpPr>
            <a:spLocks noGrp="1"/>
          </p:cNvSpPr>
          <p:nvPr>
            <p:ph idx="1"/>
          </p:nvPr>
        </p:nvSpPr>
        <p:spPr>
          <a:xfrm>
            <a:off x="2148218" y="1650690"/>
            <a:ext cx="8051800" cy="4864100"/>
          </a:xfrm>
        </p:spPr>
        <p:txBody>
          <a:bodyPr>
            <a:noAutofit/>
          </a:bodyPr>
          <a:lstStyle/>
          <a:p>
            <a:pPr marL="0" indent="0">
              <a:buNone/>
            </a:pPr>
            <a:r>
              <a:rPr lang="ru-RU" sz="1800" dirty="0">
                <a:latin typeface="+mj-lt"/>
              </a:rPr>
              <a:t>План коммуникации должен включать</a:t>
            </a:r>
            <a:r>
              <a:rPr lang="en-US" sz="1800" dirty="0">
                <a:latin typeface="+mj-lt"/>
              </a:rPr>
              <a:t>:</a:t>
            </a:r>
          </a:p>
          <a:p>
            <a:pPr lvl="0"/>
            <a:r>
              <a:rPr lang="ru-RU" sz="1800" dirty="0">
                <a:latin typeface="+mj-lt"/>
              </a:rPr>
              <a:t>Определение всех заинтересованных групп, к которым должно быть направлена коммуникация</a:t>
            </a:r>
          </a:p>
          <a:p>
            <a:pPr lvl="0"/>
            <a:r>
              <a:rPr lang="ru-RU" sz="1800" dirty="0">
                <a:latin typeface="+mj-lt"/>
              </a:rPr>
              <a:t>Объяснение главных концепций, которые нужно коммуницировать, начиная с базовых элементов проекта, таких как их результаты, нужды, которые проект пытется покрыть и люди, которым проект будет служить</a:t>
            </a:r>
            <a:endParaRPr lang="en-GB" sz="1800" dirty="0">
              <a:latin typeface="+mj-lt"/>
            </a:endParaRPr>
          </a:p>
          <a:p>
            <a:pPr lvl="0"/>
            <a:r>
              <a:rPr lang="ru-RU" sz="1800" dirty="0">
                <a:latin typeface="+mj-lt"/>
              </a:rPr>
              <a:t>Определение медиа, которые необходимы для достижения определенных групп </a:t>
            </a:r>
          </a:p>
          <a:p>
            <a:pPr lvl="0"/>
            <a:r>
              <a:rPr lang="ru-RU" sz="1800" dirty="0">
                <a:latin typeface="+mj-lt"/>
              </a:rPr>
              <a:t>Основные характеристики коммуникационных частей, предпочтительно определенные для каждой группы отдельно</a:t>
            </a:r>
            <a:endParaRPr lang="en-GB" sz="1800" dirty="0">
              <a:latin typeface="+mj-lt"/>
            </a:endParaRPr>
          </a:p>
          <a:p>
            <a:pPr lvl="0"/>
            <a:r>
              <a:rPr lang="ru-RU" sz="1800" dirty="0">
                <a:latin typeface="+mj-lt"/>
              </a:rPr>
              <a:t>Выявление людей внутри проектной команды, которые должны рассматриваться как основной источник информации для широкой общественности</a:t>
            </a:r>
          </a:p>
          <a:p>
            <a:pPr lvl="0"/>
            <a:r>
              <a:rPr lang="ru-RU" sz="1800" dirty="0">
                <a:latin typeface="+mj-lt"/>
              </a:rPr>
              <a:t>Описание базовой стратегии поддержания хороших отношений с прессой</a:t>
            </a:r>
            <a:endParaRPr lang="en-GB" sz="1800" dirty="0">
              <a:latin typeface="+mj-lt"/>
            </a:endParaRPr>
          </a:p>
        </p:txBody>
      </p:sp>
      <p:sp>
        <p:nvSpPr>
          <p:cNvPr id="4" name="Rechteck 3">
            <a:extLst>
              <a:ext uri="{FF2B5EF4-FFF2-40B4-BE49-F238E27FC236}">
                <a16:creationId xmlns:a16="http://schemas.microsoft.com/office/drawing/2014/main" id="{B3E3DE81-8517-4CF0-B609-D91B03F2C344}"/>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5" name="Rechteck 4">
            <a:extLst>
              <a:ext uri="{FF2B5EF4-FFF2-40B4-BE49-F238E27FC236}">
                <a16:creationId xmlns:a16="http://schemas.microsoft.com/office/drawing/2014/main" id="{57FCDE67-7646-4489-BD73-25B1BD54C742}"/>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cxnSp>
        <p:nvCxnSpPr>
          <p:cNvPr id="6" name="Gerader Verbinder 5">
            <a:extLst>
              <a:ext uri="{FF2B5EF4-FFF2-40B4-BE49-F238E27FC236}">
                <a16:creationId xmlns:a16="http://schemas.microsoft.com/office/drawing/2014/main" id="{1C0279A4-CE02-437C-B775-4E6362C407AC}"/>
              </a:ext>
            </a:extLst>
          </p:cNvPr>
          <p:cNvCxnSpPr>
            <a:cxnSpLocks/>
          </p:cNvCxnSpPr>
          <p:nvPr/>
        </p:nvCxnSpPr>
        <p:spPr>
          <a:xfrm flipH="1" flipV="1">
            <a:off x="877228" y="810340"/>
            <a:ext cx="10593781" cy="41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9B450F8A-1B06-46CC-ABCE-9FA23F2C03F4}"/>
              </a:ext>
            </a:extLst>
          </p:cNvPr>
          <p:cNvCxnSpPr>
            <a:cxnSpLocks/>
          </p:cNvCxnSpPr>
          <p:nvPr/>
        </p:nvCxnSpPr>
        <p:spPr>
          <a:xfrm flipH="1">
            <a:off x="877228" y="1586676"/>
            <a:ext cx="1059378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707514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969" y="233464"/>
            <a:ext cx="9966960" cy="1143000"/>
          </a:xfrm>
        </p:spPr>
        <p:txBody>
          <a:bodyPr>
            <a:normAutofit/>
          </a:bodyPr>
          <a:lstStyle/>
          <a:p>
            <a:r>
              <a:rPr lang="ru-RU" sz="2400" b="1" dirty="0"/>
              <a:t>Оценка возможностей и</a:t>
            </a:r>
            <a:r>
              <a:rPr lang="de-DE" sz="2400" b="1" dirty="0"/>
              <a:t> </a:t>
            </a:r>
            <a:r>
              <a:rPr lang="ru-RU" sz="2400" b="1" dirty="0"/>
              <a:t>потребностей, и </a:t>
            </a:r>
            <a:r>
              <a:rPr lang="ru-RU" sz="2400" b="1" dirty="0" smtClean="0"/>
              <a:t>найм внешних ГЧП консультантов</a:t>
            </a:r>
            <a:endParaRPr lang="en-GB" sz="2400" b="1" dirty="0"/>
          </a:p>
        </p:txBody>
      </p:sp>
      <p:sp>
        <p:nvSpPr>
          <p:cNvPr id="3" name="TextBox 2"/>
          <p:cNvSpPr txBox="1"/>
          <p:nvPr/>
        </p:nvSpPr>
        <p:spPr>
          <a:xfrm>
            <a:off x="4495801" y="3251200"/>
            <a:ext cx="184731" cy="369332"/>
          </a:xfrm>
          <a:prstGeom prst="rect">
            <a:avLst/>
          </a:prstGeom>
          <a:noFill/>
        </p:spPr>
        <p:txBody>
          <a:bodyPr wrap="none" rtlCol="0">
            <a:spAutoFit/>
          </a:bodyPr>
          <a:lstStyle/>
          <a:p>
            <a:endParaRPr lang="en-US" dirty="0">
              <a:latin typeface="+mj-lt"/>
            </a:endParaRPr>
          </a:p>
        </p:txBody>
      </p:sp>
      <p:grpSp>
        <p:nvGrpSpPr>
          <p:cNvPr id="177" name="Group 176"/>
          <p:cNvGrpSpPr/>
          <p:nvPr/>
        </p:nvGrpSpPr>
        <p:grpSpPr>
          <a:xfrm>
            <a:off x="2019300" y="1663700"/>
            <a:ext cx="8115300" cy="4813300"/>
            <a:chOff x="0" y="0"/>
            <a:chExt cx="4607560" cy="2504440"/>
          </a:xfrm>
        </p:grpSpPr>
        <p:cxnSp>
          <p:nvCxnSpPr>
            <p:cNvPr id="178" name="AutoShape 129"/>
            <p:cNvCxnSpPr>
              <a:cxnSpLocks noChangeShapeType="1"/>
            </p:cNvCxnSpPr>
            <p:nvPr/>
          </p:nvCxnSpPr>
          <p:spPr bwMode="auto">
            <a:xfrm>
              <a:off x="3493135" y="962660"/>
              <a:ext cx="36512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cxnSp>
        <p:sp>
          <p:nvSpPr>
            <p:cNvPr id="179" name="AutoShape 117"/>
            <p:cNvSpPr>
              <a:spLocks noChangeArrowheads="1"/>
            </p:cNvSpPr>
            <p:nvPr/>
          </p:nvSpPr>
          <p:spPr bwMode="auto">
            <a:xfrm>
              <a:off x="2822575" y="494030"/>
              <a:ext cx="756285" cy="972185"/>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ctr" anchorCtr="0" upright="1">
              <a:noAutofit/>
            </a:bodyPr>
            <a:lstStyle/>
            <a:p>
              <a:pPr algn="ctr">
                <a:spcBef>
                  <a:spcPts val="1200"/>
                </a:spcBef>
                <a:spcAft>
                  <a:spcPts val="1000"/>
                </a:spcAft>
              </a:pPr>
              <a:r>
                <a:rPr lang="ru-RU" sz="1300" b="1" dirty="0">
                  <a:latin typeface="+mj-lt"/>
                </a:rPr>
                <a:t>Начать тендер по найму внешних консультантов</a:t>
              </a:r>
              <a:endParaRPr lang="en-GB" sz="1300" b="1" dirty="0">
                <a:latin typeface="+mj-lt"/>
                <a:ea typeface="Times New Roman"/>
                <a:cs typeface="Verdana"/>
              </a:endParaRPr>
            </a:p>
          </p:txBody>
        </p:sp>
        <p:sp>
          <p:nvSpPr>
            <p:cNvPr id="180" name="AutoShape 120"/>
            <p:cNvSpPr>
              <a:spLocks noChangeArrowheads="1"/>
            </p:cNvSpPr>
            <p:nvPr/>
          </p:nvSpPr>
          <p:spPr bwMode="auto">
            <a:xfrm>
              <a:off x="3851275" y="674370"/>
              <a:ext cx="756285" cy="733425"/>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ctr" anchorCtr="0" upright="1">
              <a:noAutofit/>
            </a:bodyPr>
            <a:lstStyle/>
            <a:p>
              <a:pPr algn="ctr">
                <a:spcBef>
                  <a:spcPts val="1200"/>
                </a:spcBef>
                <a:spcAft>
                  <a:spcPts val="1000"/>
                </a:spcAft>
              </a:pPr>
              <a:r>
                <a:rPr lang="ru-RU" sz="1400" b="1" dirty="0">
                  <a:latin typeface="+mj-lt"/>
                  <a:ea typeface="Times New Roman"/>
                  <a:cs typeface="Verdana"/>
                </a:rPr>
                <a:t>НАЧАТЬ ПРОЦЕСС ОЦЕНКИ</a:t>
              </a:r>
              <a:endParaRPr lang="en-GB" sz="1400" b="1" dirty="0">
                <a:latin typeface="+mj-lt"/>
                <a:ea typeface="Times New Roman"/>
                <a:cs typeface="Verdana"/>
              </a:endParaRPr>
            </a:p>
          </p:txBody>
        </p:sp>
        <p:cxnSp>
          <p:nvCxnSpPr>
            <p:cNvPr id="181" name="AutoShape 14"/>
            <p:cNvCxnSpPr>
              <a:cxnSpLocks noChangeShapeType="1"/>
            </p:cNvCxnSpPr>
            <p:nvPr/>
          </p:nvCxnSpPr>
          <p:spPr bwMode="auto">
            <a:xfrm flipV="1">
              <a:off x="568325" y="266065"/>
              <a:ext cx="535940" cy="647700"/>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182" name="AutoShape 123"/>
            <p:cNvCxnSpPr>
              <a:cxnSpLocks noChangeShapeType="1"/>
            </p:cNvCxnSpPr>
            <p:nvPr/>
          </p:nvCxnSpPr>
          <p:spPr bwMode="auto">
            <a:xfrm>
              <a:off x="412750" y="969010"/>
              <a:ext cx="704850" cy="469900"/>
            </a:xfrm>
            <a:prstGeom prst="bentConnector3">
              <a:avLst>
                <a:gd name="adj1" fmla="val 61620"/>
              </a:avLst>
            </a:prstGeom>
            <a:noFill/>
            <a:ln w="9525">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183" name="AutoShape 20"/>
            <p:cNvCxnSpPr>
              <a:cxnSpLocks noChangeShapeType="1"/>
            </p:cNvCxnSpPr>
            <p:nvPr/>
          </p:nvCxnSpPr>
          <p:spPr bwMode="auto">
            <a:xfrm flipV="1">
              <a:off x="2145030" y="969010"/>
              <a:ext cx="660400" cy="396240"/>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xmlns="">
                  <a:noFill/>
                </a14:hiddenFill>
              </a:ext>
            </a:extLst>
          </p:spPr>
        </p:cxnSp>
        <p:cxnSp>
          <p:nvCxnSpPr>
            <p:cNvPr id="184" name="AutoShape 128"/>
            <p:cNvCxnSpPr>
              <a:cxnSpLocks noChangeShapeType="1"/>
            </p:cNvCxnSpPr>
            <p:nvPr/>
          </p:nvCxnSpPr>
          <p:spPr bwMode="auto">
            <a:xfrm>
              <a:off x="2141220" y="1452880"/>
              <a:ext cx="660400" cy="600710"/>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xmlns="">
                  <a:noFill/>
                </a14:hiddenFill>
              </a:ext>
            </a:extLst>
          </p:spPr>
        </p:cxnSp>
        <p:sp>
          <p:nvSpPr>
            <p:cNvPr id="185" name="AutoShape 118"/>
            <p:cNvSpPr>
              <a:spLocks noChangeArrowheads="1"/>
            </p:cNvSpPr>
            <p:nvPr/>
          </p:nvSpPr>
          <p:spPr bwMode="auto">
            <a:xfrm>
              <a:off x="1122680" y="1061720"/>
              <a:ext cx="1188085" cy="733425"/>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ctr" anchorCtr="0" upright="1">
              <a:noAutofit/>
            </a:bodyPr>
            <a:lstStyle/>
            <a:p>
              <a:pPr algn="ctr">
                <a:spcBef>
                  <a:spcPts val="1200"/>
                </a:spcBef>
                <a:spcAft>
                  <a:spcPts val="1000"/>
                </a:spcAft>
              </a:pPr>
              <a:r>
                <a:rPr lang="ru-RU" sz="1300" b="1" dirty="0" smtClean="0">
                  <a:latin typeface="+mj-lt"/>
                </a:rPr>
                <a:t>Есть </a:t>
              </a:r>
              <a:r>
                <a:rPr lang="ru-RU" sz="1300" b="1" dirty="0">
                  <a:latin typeface="+mj-lt"/>
                </a:rPr>
                <a:t>ли у меня </a:t>
              </a:r>
              <a:r>
                <a:rPr lang="ru-RU" sz="1300" b="1" dirty="0" smtClean="0">
                  <a:latin typeface="+mj-lt"/>
                </a:rPr>
                <a:t>подходящий руководитель проекта для </a:t>
              </a:r>
              <a:r>
                <a:rPr lang="ru-RU" sz="1300" b="1" dirty="0">
                  <a:latin typeface="+mj-lt"/>
                </a:rPr>
                <a:t>проведения оценки?</a:t>
              </a:r>
              <a:endParaRPr lang="en-GB" sz="1300" b="1" dirty="0">
                <a:latin typeface="+mj-lt"/>
                <a:ea typeface="Times New Roman"/>
                <a:cs typeface="Verdana"/>
              </a:endParaRPr>
            </a:p>
          </p:txBody>
        </p:sp>
        <p:cxnSp>
          <p:nvCxnSpPr>
            <p:cNvPr id="186" name="AutoShape 130"/>
            <p:cNvCxnSpPr>
              <a:cxnSpLocks noChangeShapeType="1"/>
            </p:cNvCxnSpPr>
            <p:nvPr/>
          </p:nvCxnSpPr>
          <p:spPr bwMode="auto">
            <a:xfrm rot="16200000">
              <a:off x="3446463" y="1488757"/>
              <a:ext cx="842010" cy="692785"/>
            </a:xfrm>
            <a:prstGeom prst="bentConnector3">
              <a:avLst>
                <a:gd name="adj1" fmla="val 24056"/>
              </a:avLst>
            </a:prstGeom>
            <a:noFill/>
            <a:ln w="9525">
              <a:solidFill>
                <a:srgbClr val="000000"/>
              </a:solidFill>
              <a:miter lim="800000"/>
              <a:headEnd/>
              <a:tailEnd type="triangle" w="med" len="med"/>
            </a:ln>
            <a:extLst>
              <a:ext uri="{909E8E84-426E-40dd-AFC4-6F175D3DCCD1}">
                <a14:hiddenFill xmlns:a14="http://schemas.microsoft.com/office/drawing/2010/main" xmlns="">
                  <a:noFill/>
                </a14:hiddenFill>
              </a:ext>
            </a:extLst>
          </p:spPr>
        </p:cxnSp>
        <p:sp>
          <p:nvSpPr>
            <p:cNvPr id="187" name="Text Box 131"/>
            <p:cNvSpPr txBox="1">
              <a:spLocks noChangeArrowheads="1"/>
            </p:cNvSpPr>
            <p:nvPr/>
          </p:nvSpPr>
          <p:spPr bwMode="auto">
            <a:xfrm>
              <a:off x="789981" y="236855"/>
              <a:ext cx="36004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ctr" anchorCtr="0" upright="1">
              <a:noAutofit/>
            </a:bodyPr>
            <a:lstStyle/>
            <a:p>
              <a:pPr algn="ctr">
                <a:spcBef>
                  <a:spcPts val="1200"/>
                </a:spcBef>
                <a:spcAft>
                  <a:spcPts val="1000"/>
                </a:spcAft>
              </a:pPr>
              <a:r>
                <a:rPr lang="ru-RU" sz="1400" dirty="0">
                  <a:latin typeface="+mj-lt"/>
                  <a:ea typeface="Times New Roman"/>
                  <a:cs typeface="Verdana"/>
                </a:rPr>
                <a:t>ДА</a:t>
              </a:r>
              <a:endParaRPr lang="en-GB" sz="1400" dirty="0">
                <a:latin typeface="+mj-lt"/>
                <a:ea typeface="Times New Roman"/>
                <a:cs typeface="Verdana"/>
              </a:endParaRPr>
            </a:p>
          </p:txBody>
        </p:sp>
        <p:sp>
          <p:nvSpPr>
            <p:cNvPr id="188" name="Text Box 133"/>
            <p:cNvSpPr txBox="1">
              <a:spLocks noChangeArrowheads="1"/>
            </p:cNvSpPr>
            <p:nvPr/>
          </p:nvSpPr>
          <p:spPr bwMode="auto">
            <a:xfrm>
              <a:off x="2257465" y="227965"/>
              <a:ext cx="36004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ctr" anchorCtr="0" upright="1">
              <a:noAutofit/>
            </a:bodyPr>
            <a:lstStyle/>
            <a:p>
              <a:pPr algn="ctr">
                <a:spcBef>
                  <a:spcPts val="1200"/>
                </a:spcBef>
                <a:spcAft>
                  <a:spcPts val="1000"/>
                </a:spcAft>
              </a:pPr>
              <a:r>
                <a:rPr lang="ru-RU" sz="1400" dirty="0">
                  <a:latin typeface="+mj-lt"/>
                  <a:ea typeface="Times New Roman"/>
                  <a:cs typeface="Verdana"/>
                </a:rPr>
                <a:t>ДА</a:t>
              </a:r>
              <a:endParaRPr lang="en-GB" sz="1400" dirty="0">
                <a:latin typeface="+mj-lt"/>
                <a:ea typeface="Times New Roman"/>
                <a:cs typeface="Verdana"/>
              </a:endParaRPr>
            </a:p>
          </p:txBody>
        </p:sp>
        <p:sp>
          <p:nvSpPr>
            <p:cNvPr id="189" name="Text Box 134"/>
            <p:cNvSpPr txBox="1">
              <a:spLocks noChangeArrowheads="1"/>
            </p:cNvSpPr>
            <p:nvPr/>
          </p:nvSpPr>
          <p:spPr bwMode="auto">
            <a:xfrm>
              <a:off x="2432091" y="950595"/>
              <a:ext cx="36004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ctr" anchorCtr="0" upright="1">
              <a:noAutofit/>
            </a:bodyPr>
            <a:lstStyle/>
            <a:p>
              <a:pPr algn="ctr">
                <a:spcBef>
                  <a:spcPts val="1200"/>
                </a:spcBef>
                <a:spcAft>
                  <a:spcPts val="1000"/>
                </a:spcAft>
              </a:pPr>
              <a:r>
                <a:rPr lang="ru-RU" sz="1400" dirty="0">
                  <a:latin typeface="+mj-lt"/>
                  <a:ea typeface="Times New Roman"/>
                  <a:cs typeface="Verdana"/>
                </a:rPr>
                <a:t>ДА</a:t>
              </a:r>
              <a:endParaRPr lang="en-GB" sz="1400" dirty="0">
                <a:latin typeface="+mj-lt"/>
                <a:ea typeface="Times New Roman"/>
                <a:cs typeface="Verdana"/>
              </a:endParaRPr>
            </a:p>
          </p:txBody>
        </p:sp>
        <p:cxnSp>
          <p:nvCxnSpPr>
            <p:cNvPr id="190" name="AutoShape 135"/>
            <p:cNvCxnSpPr>
              <a:cxnSpLocks noChangeShapeType="1"/>
            </p:cNvCxnSpPr>
            <p:nvPr/>
          </p:nvCxnSpPr>
          <p:spPr bwMode="auto">
            <a:xfrm rot="5400000">
              <a:off x="1502727" y="794703"/>
              <a:ext cx="53403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cxnSp>
        <p:sp>
          <p:nvSpPr>
            <p:cNvPr id="191" name="Text Box 136"/>
            <p:cNvSpPr txBox="1">
              <a:spLocks noChangeArrowheads="1"/>
            </p:cNvSpPr>
            <p:nvPr/>
          </p:nvSpPr>
          <p:spPr bwMode="auto">
            <a:xfrm>
              <a:off x="1430655" y="516255"/>
              <a:ext cx="36004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ctr" anchorCtr="0" upright="1">
              <a:noAutofit/>
            </a:bodyPr>
            <a:lstStyle/>
            <a:p>
              <a:pPr algn="ctr">
                <a:spcBef>
                  <a:spcPts val="1200"/>
                </a:spcBef>
                <a:spcAft>
                  <a:spcPts val="1000"/>
                </a:spcAft>
              </a:pPr>
              <a:r>
                <a:rPr lang="ru-RU" sz="1400" dirty="0">
                  <a:latin typeface="+mj-lt"/>
                  <a:ea typeface="Times New Roman"/>
                  <a:cs typeface="Verdana"/>
                </a:rPr>
                <a:t>НЕТ</a:t>
              </a:r>
              <a:endParaRPr lang="en-GB" sz="1400" dirty="0">
                <a:latin typeface="+mj-lt"/>
                <a:ea typeface="Times New Roman"/>
                <a:cs typeface="Verdana"/>
              </a:endParaRPr>
            </a:p>
          </p:txBody>
        </p:sp>
        <p:sp>
          <p:nvSpPr>
            <p:cNvPr id="192" name="Text Box 137"/>
            <p:cNvSpPr txBox="1">
              <a:spLocks noChangeArrowheads="1"/>
            </p:cNvSpPr>
            <p:nvPr/>
          </p:nvSpPr>
          <p:spPr bwMode="auto">
            <a:xfrm>
              <a:off x="784677" y="1239520"/>
              <a:ext cx="36004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ctr" anchorCtr="0" upright="1">
              <a:noAutofit/>
            </a:bodyPr>
            <a:lstStyle/>
            <a:p>
              <a:pPr algn="ctr">
                <a:spcBef>
                  <a:spcPts val="1200"/>
                </a:spcBef>
                <a:spcAft>
                  <a:spcPts val="1000"/>
                </a:spcAft>
              </a:pPr>
              <a:r>
                <a:rPr lang="ru-RU" sz="1400" dirty="0">
                  <a:latin typeface="+mj-lt"/>
                  <a:ea typeface="Times New Roman"/>
                  <a:cs typeface="Verdana"/>
                </a:rPr>
                <a:t>НЕТ</a:t>
              </a:r>
              <a:endParaRPr lang="en-GB" sz="1400" dirty="0">
                <a:latin typeface="+mj-lt"/>
                <a:ea typeface="Times New Roman"/>
                <a:cs typeface="Verdana"/>
              </a:endParaRPr>
            </a:p>
          </p:txBody>
        </p:sp>
        <p:sp>
          <p:nvSpPr>
            <p:cNvPr id="193" name="Text Box 138"/>
            <p:cNvSpPr txBox="1">
              <a:spLocks noChangeArrowheads="1"/>
            </p:cNvSpPr>
            <p:nvPr/>
          </p:nvSpPr>
          <p:spPr bwMode="auto">
            <a:xfrm>
              <a:off x="2424881" y="1851025"/>
              <a:ext cx="36004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ctr" anchorCtr="0" upright="1">
              <a:noAutofit/>
            </a:bodyPr>
            <a:lstStyle/>
            <a:p>
              <a:pPr algn="ctr">
                <a:spcBef>
                  <a:spcPts val="1200"/>
                </a:spcBef>
                <a:spcAft>
                  <a:spcPts val="1000"/>
                </a:spcAft>
              </a:pPr>
              <a:r>
                <a:rPr lang="ru-RU" sz="1400" dirty="0">
                  <a:latin typeface="+mj-lt"/>
                  <a:ea typeface="Times New Roman"/>
                  <a:cs typeface="Verdana"/>
                </a:rPr>
                <a:t>НЕТ</a:t>
              </a:r>
              <a:endParaRPr lang="en-GB" sz="1400" dirty="0">
                <a:latin typeface="+mj-lt"/>
                <a:ea typeface="Times New Roman"/>
                <a:cs typeface="Verdana"/>
              </a:endParaRPr>
            </a:p>
          </p:txBody>
        </p:sp>
        <p:cxnSp>
          <p:nvCxnSpPr>
            <p:cNvPr id="194" name="AutoShape 18"/>
            <p:cNvCxnSpPr>
              <a:cxnSpLocks noChangeShapeType="1"/>
            </p:cNvCxnSpPr>
            <p:nvPr/>
          </p:nvCxnSpPr>
          <p:spPr bwMode="auto">
            <a:xfrm>
              <a:off x="1206500" y="257175"/>
              <a:ext cx="2997200" cy="396240"/>
            </a:xfrm>
            <a:prstGeom prst="bentConnector3">
              <a:avLst>
                <a:gd name="adj1" fmla="val 100083"/>
              </a:avLst>
            </a:prstGeom>
            <a:noFill/>
            <a:ln w="9525">
              <a:solidFill>
                <a:srgbClr val="000000"/>
              </a:solidFill>
              <a:miter lim="800000"/>
              <a:headEnd/>
              <a:tailEnd type="triangle" w="med" len="med"/>
            </a:ln>
            <a:extLst>
              <a:ext uri="{909E8E84-426E-40dd-AFC4-6F175D3DCCD1}">
                <a14:hiddenFill xmlns:a14="http://schemas.microsoft.com/office/drawing/2010/main" xmlns="">
                  <a:noFill/>
                </a14:hiddenFill>
              </a:ext>
            </a:extLst>
          </p:spPr>
        </p:cxnSp>
        <p:sp>
          <p:nvSpPr>
            <p:cNvPr id="195" name="AutoShape 119"/>
            <p:cNvSpPr>
              <a:spLocks noChangeArrowheads="1"/>
            </p:cNvSpPr>
            <p:nvPr/>
          </p:nvSpPr>
          <p:spPr bwMode="auto">
            <a:xfrm>
              <a:off x="1111250" y="0"/>
              <a:ext cx="1186815" cy="527685"/>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ctr" anchorCtr="0" upright="1">
              <a:noAutofit/>
            </a:bodyPr>
            <a:lstStyle/>
            <a:p>
              <a:pPr algn="ctr">
                <a:spcBef>
                  <a:spcPts val="1200"/>
                </a:spcBef>
                <a:spcAft>
                  <a:spcPts val="1000"/>
                </a:spcAft>
              </a:pPr>
              <a:r>
                <a:rPr lang="ru-RU" sz="1300" b="1" dirty="0">
                  <a:latin typeface="+mj-lt"/>
                </a:rPr>
                <a:t>Есть ли у меня ресурсы для </a:t>
              </a:r>
              <a:r>
                <a:rPr lang="ru-RU" sz="1300" b="1" dirty="0" smtClean="0">
                  <a:latin typeface="+mj-lt"/>
                </a:rPr>
                <a:t>оценки</a:t>
              </a:r>
              <a:r>
                <a:rPr lang="ru-RU" sz="1300" b="1" dirty="0">
                  <a:latin typeface="+mj-lt"/>
                </a:rPr>
                <a:t>?</a:t>
              </a:r>
              <a:endParaRPr lang="en-GB" sz="1300" b="1" dirty="0">
                <a:latin typeface="+mj-lt"/>
                <a:ea typeface="Times New Roman"/>
                <a:cs typeface="Verdana"/>
              </a:endParaRPr>
            </a:p>
          </p:txBody>
        </p:sp>
        <p:sp>
          <p:nvSpPr>
            <p:cNvPr id="196" name="AutoShape 116"/>
            <p:cNvSpPr>
              <a:spLocks noChangeArrowheads="1"/>
            </p:cNvSpPr>
            <p:nvPr/>
          </p:nvSpPr>
          <p:spPr bwMode="auto">
            <a:xfrm>
              <a:off x="2827655" y="1532255"/>
              <a:ext cx="756285" cy="972185"/>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ctr" anchorCtr="0" upright="1">
              <a:noAutofit/>
            </a:bodyPr>
            <a:lstStyle/>
            <a:p>
              <a:pPr algn="ctr">
                <a:spcBef>
                  <a:spcPts val="1200"/>
                </a:spcBef>
                <a:spcAft>
                  <a:spcPts val="1000"/>
                </a:spcAft>
              </a:pPr>
              <a:r>
                <a:rPr lang="ru-RU" sz="1300" b="1" dirty="0">
                  <a:latin typeface="+mj-lt"/>
                </a:rPr>
                <a:t>Начать тендер, чтобы нанять руководителя </a:t>
              </a:r>
              <a:r>
                <a:rPr lang="ru-RU" sz="1300" b="1" dirty="0" smtClean="0">
                  <a:latin typeface="+mj-lt"/>
                </a:rPr>
                <a:t>команды, которые наймет </a:t>
              </a:r>
              <a:r>
                <a:rPr lang="ru-RU" sz="1300" b="1" dirty="0">
                  <a:latin typeface="+mj-lt"/>
                </a:rPr>
                <a:t>внешних консультантов</a:t>
              </a:r>
              <a:endParaRPr lang="en-GB" sz="1300" b="1" dirty="0">
                <a:latin typeface="+mj-lt"/>
                <a:ea typeface="Times New Roman"/>
                <a:cs typeface="Verdana"/>
              </a:endParaRPr>
            </a:p>
          </p:txBody>
        </p:sp>
        <p:sp>
          <p:nvSpPr>
            <p:cNvPr id="197" name="AutoShape 115"/>
            <p:cNvSpPr>
              <a:spLocks noChangeArrowheads="1"/>
            </p:cNvSpPr>
            <p:nvPr/>
          </p:nvSpPr>
          <p:spPr bwMode="auto">
            <a:xfrm>
              <a:off x="0" y="521970"/>
              <a:ext cx="756285" cy="864235"/>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ctr" anchorCtr="0" upright="1">
              <a:noAutofit/>
            </a:bodyPr>
            <a:lstStyle/>
            <a:p>
              <a:pPr algn="ctr">
                <a:spcBef>
                  <a:spcPts val="1200"/>
                </a:spcBef>
                <a:spcAft>
                  <a:spcPts val="1000"/>
                </a:spcAft>
              </a:pPr>
              <a:r>
                <a:rPr lang="ru-RU" sz="1300" b="1" dirty="0">
                  <a:latin typeface="+mj-lt"/>
                </a:rPr>
                <a:t>Есть ли у </a:t>
              </a:r>
              <a:r>
                <a:rPr lang="ru-RU" sz="1300" b="1" dirty="0" smtClean="0">
                  <a:latin typeface="+mj-lt"/>
                </a:rPr>
                <a:t>меня штатные специалисты для </a:t>
              </a:r>
              <a:r>
                <a:rPr lang="ru-RU" sz="1300" b="1" dirty="0">
                  <a:latin typeface="+mj-lt"/>
                </a:rPr>
                <a:t>проведения оценки?</a:t>
              </a:r>
              <a:endParaRPr lang="en-GB" sz="1300" b="1" dirty="0">
                <a:latin typeface="+mj-lt"/>
                <a:ea typeface="Times New Roman"/>
                <a:cs typeface="Verdana"/>
              </a:endParaRPr>
            </a:p>
          </p:txBody>
        </p:sp>
      </p:grpSp>
      <p:sp>
        <p:nvSpPr>
          <p:cNvPr id="25" name="Rechteck 24">
            <a:extLst>
              <a:ext uri="{FF2B5EF4-FFF2-40B4-BE49-F238E27FC236}">
                <a16:creationId xmlns:a16="http://schemas.microsoft.com/office/drawing/2014/main" id="{EDD2C93C-0E90-4B5B-9E66-FE597FAC451E}"/>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26" name="Rechteck 25">
            <a:extLst>
              <a:ext uri="{FF2B5EF4-FFF2-40B4-BE49-F238E27FC236}">
                <a16:creationId xmlns:a16="http://schemas.microsoft.com/office/drawing/2014/main" id="{13E37626-B8FA-4FAC-B7A7-661B43D691DF}"/>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cxnSp>
        <p:nvCxnSpPr>
          <p:cNvPr id="27" name="Gerader Verbinder 26">
            <a:extLst>
              <a:ext uri="{FF2B5EF4-FFF2-40B4-BE49-F238E27FC236}">
                <a16:creationId xmlns:a16="http://schemas.microsoft.com/office/drawing/2014/main" id="{7442AC4D-928E-4F8D-93BF-99C23E65D12E}"/>
              </a:ext>
            </a:extLst>
          </p:cNvPr>
          <p:cNvCxnSpPr>
            <a:cxnSpLocks/>
          </p:cNvCxnSpPr>
          <p:nvPr/>
        </p:nvCxnSpPr>
        <p:spPr>
          <a:xfrm flipH="1" flipV="1">
            <a:off x="993355" y="446040"/>
            <a:ext cx="10593781" cy="41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9009A06C-2C07-4CB8-ABA8-E33B807EED9E}"/>
              </a:ext>
            </a:extLst>
          </p:cNvPr>
          <p:cNvCxnSpPr>
            <a:cxnSpLocks/>
          </p:cNvCxnSpPr>
          <p:nvPr/>
        </p:nvCxnSpPr>
        <p:spPr>
          <a:xfrm flipH="1">
            <a:off x="993355" y="1222376"/>
            <a:ext cx="1059378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4338088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0099" y="611188"/>
            <a:ext cx="9507717" cy="1143000"/>
          </a:xfrm>
        </p:spPr>
        <p:txBody>
          <a:bodyPr>
            <a:normAutofit fontScale="90000"/>
          </a:bodyPr>
          <a:lstStyle/>
          <a:p>
            <a:r>
              <a:rPr lang="ru-RU" b="1" dirty="0"/>
              <a:t>Роли и </a:t>
            </a:r>
            <a:r>
              <a:rPr lang="ru-RU" b="1" dirty="0" smtClean="0"/>
              <a:t>обязанности </a:t>
            </a:r>
            <a:r>
              <a:rPr lang="ru-RU" b="1" dirty="0"/>
              <a:t>руководителя проекта</a:t>
            </a:r>
            <a:endParaRPr lang="en-GB" b="1" dirty="0"/>
          </a:p>
        </p:txBody>
      </p:sp>
      <p:sp>
        <p:nvSpPr>
          <p:cNvPr id="21" name="Content Placeholder 2"/>
          <p:cNvSpPr>
            <a:spLocks noGrp="1"/>
          </p:cNvSpPr>
          <p:nvPr>
            <p:ph idx="1"/>
          </p:nvPr>
        </p:nvSpPr>
        <p:spPr>
          <a:xfrm>
            <a:off x="2311400" y="1968500"/>
            <a:ext cx="7861300" cy="4089400"/>
          </a:xfrm>
        </p:spPr>
        <p:txBody>
          <a:bodyPr>
            <a:normAutofit/>
          </a:bodyPr>
          <a:lstStyle/>
          <a:p>
            <a:pPr lvl="0"/>
            <a:r>
              <a:rPr lang="ru-RU" sz="2400" dirty="0"/>
              <a:t>координировать все исследования в разных отраслях; </a:t>
            </a:r>
            <a:endParaRPr lang="ru-RU" sz="2400" dirty="0" smtClean="0"/>
          </a:p>
          <a:p>
            <a:pPr lvl="0"/>
            <a:r>
              <a:rPr lang="ru-RU" sz="2400" dirty="0" smtClean="0"/>
              <a:t>осуществлять </a:t>
            </a:r>
            <a:r>
              <a:rPr lang="ru-RU" sz="2400" dirty="0"/>
              <a:t>контроль и надзор за результатами исследований; </a:t>
            </a:r>
            <a:endParaRPr lang="ru-RU" sz="2400" dirty="0" smtClean="0"/>
          </a:p>
          <a:p>
            <a:pPr lvl="0"/>
            <a:r>
              <a:rPr lang="ru-RU" sz="2400" dirty="0" smtClean="0"/>
              <a:t>обеспечивать </a:t>
            </a:r>
            <a:r>
              <a:rPr lang="ru-RU" sz="2400" dirty="0"/>
              <a:t>координацию между проектной группой консультантов (внешних) и государственным органом, осуществляющим </a:t>
            </a:r>
            <a:r>
              <a:rPr lang="ru-RU" sz="2400" dirty="0" smtClean="0"/>
              <a:t>закупки; </a:t>
            </a:r>
          </a:p>
          <a:p>
            <a:pPr lvl="0"/>
            <a:r>
              <a:rPr lang="ru-RU" sz="2400" dirty="0" smtClean="0"/>
              <a:t>управлять </a:t>
            </a:r>
            <a:r>
              <a:rPr lang="ru-RU" sz="2400" dirty="0"/>
              <a:t>процессом принятия решений в государственном секторе для принятия решений в разумные сроки</a:t>
            </a:r>
            <a:endParaRPr lang="en-GB" sz="2400" dirty="0">
              <a:latin typeface="+mj-lt"/>
            </a:endParaRPr>
          </a:p>
        </p:txBody>
      </p:sp>
      <p:sp>
        <p:nvSpPr>
          <p:cNvPr id="4" name="Rechteck 3">
            <a:extLst>
              <a:ext uri="{FF2B5EF4-FFF2-40B4-BE49-F238E27FC236}">
                <a16:creationId xmlns:a16="http://schemas.microsoft.com/office/drawing/2014/main" id="{3F5D5C32-A03D-4DEA-9A52-48C8903D7DAB}"/>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5" name="Rechteck 4">
            <a:extLst>
              <a:ext uri="{FF2B5EF4-FFF2-40B4-BE49-F238E27FC236}">
                <a16:creationId xmlns:a16="http://schemas.microsoft.com/office/drawing/2014/main" id="{151E8B88-D82C-445F-B920-77775DC1C3C7}"/>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cxnSp>
        <p:nvCxnSpPr>
          <p:cNvPr id="6" name="Gerader Verbinder 5">
            <a:extLst>
              <a:ext uri="{FF2B5EF4-FFF2-40B4-BE49-F238E27FC236}">
                <a16:creationId xmlns:a16="http://schemas.microsoft.com/office/drawing/2014/main" id="{6C687655-518C-460C-A3C3-C176663BD6C2}"/>
              </a:ext>
            </a:extLst>
          </p:cNvPr>
          <p:cNvCxnSpPr>
            <a:cxnSpLocks/>
          </p:cNvCxnSpPr>
          <p:nvPr/>
        </p:nvCxnSpPr>
        <p:spPr>
          <a:xfrm flipH="1" flipV="1">
            <a:off x="877228" y="810340"/>
            <a:ext cx="10593781" cy="41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6B2A8795-6215-41DC-B1FE-6F3BA0307647}"/>
              </a:ext>
            </a:extLst>
          </p:cNvPr>
          <p:cNvCxnSpPr>
            <a:cxnSpLocks/>
          </p:cNvCxnSpPr>
          <p:nvPr/>
        </p:nvCxnSpPr>
        <p:spPr>
          <a:xfrm flipH="1">
            <a:off x="877228" y="1586676"/>
            <a:ext cx="1059378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1104458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260" y="515897"/>
            <a:ext cx="8343900" cy="574663"/>
          </a:xfrm>
        </p:spPr>
        <p:txBody>
          <a:bodyPr>
            <a:normAutofit fontScale="90000"/>
          </a:bodyPr>
          <a:lstStyle/>
          <a:p>
            <a:r>
              <a:rPr lang="ru-RU" b="1" dirty="0" smtClean="0"/>
              <a:t>Профессиональные квалификации</a:t>
            </a:r>
            <a:endParaRPr lang="en-GB" b="1" dirty="0"/>
          </a:p>
        </p:txBody>
      </p:sp>
      <p:sp>
        <p:nvSpPr>
          <p:cNvPr id="4" name="Rechteck 3">
            <a:extLst>
              <a:ext uri="{FF2B5EF4-FFF2-40B4-BE49-F238E27FC236}">
                <a16:creationId xmlns:a16="http://schemas.microsoft.com/office/drawing/2014/main" id="{F1B34ADC-96AB-4662-97C4-4006B411675E}"/>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5" name="Rechteck 4">
            <a:extLst>
              <a:ext uri="{FF2B5EF4-FFF2-40B4-BE49-F238E27FC236}">
                <a16:creationId xmlns:a16="http://schemas.microsoft.com/office/drawing/2014/main" id="{67D6BF26-F287-4979-922F-2099496A4314}"/>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cxnSp>
        <p:nvCxnSpPr>
          <p:cNvPr id="6" name="Gerader Verbinder 5">
            <a:extLst>
              <a:ext uri="{FF2B5EF4-FFF2-40B4-BE49-F238E27FC236}">
                <a16:creationId xmlns:a16="http://schemas.microsoft.com/office/drawing/2014/main" id="{F1C756AD-63B4-4A0A-B989-12DD8FFA7666}"/>
              </a:ext>
            </a:extLst>
          </p:cNvPr>
          <p:cNvCxnSpPr>
            <a:cxnSpLocks/>
          </p:cNvCxnSpPr>
          <p:nvPr/>
        </p:nvCxnSpPr>
        <p:spPr>
          <a:xfrm flipH="1" flipV="1">
            <a:off x="869794" y="409515"/>
            <a:ext cx="10593781" cy="41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478BD524-FF07-429A-96FD-FCD997859E2C}"/>
              </a:ext>
            </a:extLst>
          </p:cNvPr>
          <p:cNvCxnSpPr>
            <a:cxnSpLocks/>
          </p:cNvCxnSpPr>
          <p:nvPr/>
        </p:nvCxnSpPr>
        <p:spPr>
          <a:xfrm flipH="1">
            <a:off x="869794" y="1185851"/>
            <a:ext cx="1059378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1452767047"/>
              </p:ext>
            </p:extLst>
          </p:nvPr>
        </p:nvGraphicFramePr>
        <p:xfrm>
          <a:off x="499872" y="1542335"/>
          <a:ext cx="11192256" cy="5034280"/>
        </p:xfrm>
        <a:graphic>
          <a:graphicData uri="http://schemas.openxmlformats.org/drawingml/2006/table">
            <a:tbl>
              <a:tblPr firstRow="1" bandRow="1">
                <a:tableStyleId>{5C22544A-7EE6-4342-B048-85BDC9FD1C3A}</a:tableStyleId>
              </a:tblPr>
              <a:tblGrid>
                <a:gridCol w="2591007">
                  <a:extLst>
                    <a:ext uri="{9D8B030D-6E8A-4147-A177-3AD203B41FA5}">
                      <a16:colId xmlns:a16="http://schemas.microsoft.com/office/drawing/2014/main" val="1865817500"/>
                    </a:ext>
                  </a:extLst>
                </a:gridCol>
                <a:gridCol w="8601249">
                  <a:extLst>
                    <a:ext uri="{9D8B030D-6E8A-4147-A177-3AD203B41FA5}">
                      <a16:colId xmlns:a16="http://schemas.microsoft.com/office/drawing/2014/main" val="2919145745"/>
                    </a:ext>
                  </a:extLst>
                </a:gridCol>
              </a:tblGrid>
              <a:tr h="370840">
                <a:tc>
                  <a:txBody>
                    <a:bodyPr/>
                    <a:lstStyle/>
                    <a:p>
                      <a:pPr algn="ctr"/>
                      <a:r>
                        <a:rPr lang="ru-RU" dirty="0" smtClean="0"/>
                        <a:t>Проф.квалификации</a:t>
                      </a:r>
                      <a:endParaRPr lang="en-US" dirty="0"/>
                    </a:p>
                  </a:txBody>
                  <a:tcPr/>
                </a:tc>
                <a:tc>
                  <a:txBody>
                    <a:bodyPr/>
                    <a:lstStyle/>
                    <a:p>
                      <a:pPr algn="ctr"/>
                      <a:r>
                        <a:rPr lang="ru-RU" dirty="0" smtClean="0"/>
                        <a:t>Экспертиза</a:t>
                      </a:r>
                      <a:endParaRPr lang="en-US" dirty="0"/>
                    </a:p>
                  </a:txBody>
                  <a:tcPr/>
                </a:tc>
                <a:extLst>
                  <a:ext uri="{0D108BD9-81ED-4DB2-BD59-A6C34878D82A}">
                    <a16:rowId xmlns:a16="http://schemas.microsoft.com/office/drawing/2014/main" val="16686301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Технические</a:t>
                      </a:r>
                      <a:endParaRPr lang="en-US" dirty="0" smtClean="0"/>
                    </a:p>
                    <a:p>
                      <a:endParaRPr 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dirty="0" smtClean="0"/>
                        <a:t>Специалисты, ответственные за разработку проекта и обладающие опытом работы с типом инфраструктуры, которая является предметом договора.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dirty="0" smtClean="0"/>
                        <a:t>Экспертиза применительно к техническим аспектам оказываемых услуг</a:t>
                      </a:r>
                      <a:endParaRPr lang="en-US" dirty="0"/>
                    </a:p>
                  </a:txBody>
                  <a:tcPr/>
                </a:tc>
                <a:extLst>
                  <a:ext uri="{0D108BD9-81ED-4DB2-BD59-A6C34878D82A}">
                    <a16:rowId xmlns:a16="http://schemas.microsoft.com/office/drawing/2014/main" val="2817081092"/>
                  </a:ext>
                </a:extLst>
              </a:tr>
              <a:tr h="370840">
                <a:tc>
                  <a:txBody>
                    <a:bodyPr/>
                    <a:lstStyle/>
                    <a:p>
                      <a:r>
                        <a:rPr lang="ru-RU" dirty="0" smtClean="0"/>
                        <a:t>Экологические</a:t>
                      </a:r>
                      <a:endParaRPr lang="en-US" dirty="0"/>
                    </a:p>
                  </a:txBody>
                  <a:tcPr/>
                </a:tc>
                <a:tc>
                  <a:txBody>
                    <a:bodyPr/>
                    <a:lstStyle/>
                    <a:p>
                      <a:pPr marL="285750" indent="-285750">
                        <a:buFont typeface="Arial" panose="020B0604020202020204" pitchFamily="34" charset="0"/>
                        <a:buChar char="•"/>
                      </a:pPr>
                      <a:r>
                        <a:rPr lang="ru-RU" sz="1800" dirty="0" smtClean="0"/>
                        <a:t>Специалисты, ответственные за воздействие на окружающую среду, которые должны обладать соответствующей экспертизой/опытом экологического анализа.</a:t>
                      </a:r>
                      <a:endParaRPr lang="en-US" dirty="0"/>
                    </a:p>
                  </a:txBody>
                  <a:tcPr/>
                </a:tc>
                <a:extLst>
                  <a:ext uri="{0D108BD9-81ED-4DB2-BD59-A6C34878D82A}">
                    <a16:rowId xmlns:a16="http://schemas.microsoft.com/office/drawing/2014/main" val="3808491040"/>
                  </a:ext>
                </a:extLst>
              </a:tr>
              <a:tr h="370840">
                <a:tc>
                  <a:txBody>
                    <a:bodyPr/>
                    <a:lstStyle/>
                    <a:p>
                      <a:r>
                        <a:rPr lang="ru-RU" dirty="0" smtClean="0"/>
                        <a:t>Экономические</a:t>
                      </a:r>
                      <a:endParaRPr lang="en-US" dirty="0"/>
                    </a:p>
                  </a:txBody>
                  <a:tcPr/>
                </a:tc>
                <a:tc>
                  <a:txBody>
                    <a:bodyPr/>
                    <a:lstStyle/>
                    <a:p>
                      <a:pPr marL="285750" indent="-285750">
                        <a:buFont typeface="Arial" panose="020B0604020202020204" pitchFamily="34" charset="0"/>
                        <a:buChar char="•"/>
                      </a:pPr>
                      <a:r>
                        <a:rPr lang="ru-RU" sz="1800" dirty="0" smtClean="0"/>
                        <a:t>Экспертиза в области экономической оценки проекта, предпочтительно в той же отрасли/инфраструктуре или типе услуг.</a:t>
                      </a:r>
                      <a:endParaRPr lang="en-US" dirty="0"/>
                    </a:p>
                  </a:txBody>
                  <a:tcPr/>
                </a:tc>
                <a:extLst>
                  <a:ext uri="{0D108BD9-81ED-4DB2-BD59-A6C34878D82A}">
                    <a16:rowId xmlns:a16="http://schemas.microsoft.com/office/drawing/2014/main" val="3288383025"/>
                  </a:ext>
                </a:extLst>
              </a:tr>
              <a:tr h="370840">
                <a:tc>
                  <a:txBody>
                    <a:bodyPr/>
                    <a:lstStyle/>
                    <a:p>
                      <a:r>
                        <a:rPr lang="ru-RU" dirty="0" smtClean="0"/>
                        <a:t>Финансовые</a:t>
                      </a:r>
                      <a:endParaRPr lang="en-US" dirty="0"/>
                    </a:p>
                  </a:txBody>
                  <a:tcPr/>
                </a:tc>
                <a:tc>
                  <a:txBody>
                    <a:bodyPr/>
                    <a:lstStyle/>
                    <a:p>
                      <a:pPr marL="285750" indent="-285750">
                        <a:buFont typeface="Arial" panose="020B0604020202020204" pitchFamily="34" charset="0"/>
                        <a:buChar char="•"/>
                      </a:pPr>
                      <a:r>
                        <a:rPr lang="ru-RU" sz="1800" dirty="0" smtClean="0"/>
                        <a:t>Экспертиза в области финансового анализа проектов ГЧП на основе платежей пользователя или с оплатой госсектора</a:t>
                      </a:r>
                    </a:p>
                    <a:p>
                      <a:pPr marL="285750" indent="-285750">
                        <a:buFont typeface="Arial" panose="020B0604020202020204" pitchFamily="34" charset="0"/>
                        <a:buChar char="•"/>
                      </a:pPr>
                      <a:r>
                        <a:rPr lang="ru-RU" sz="1800" dirty="0" smtClean="0"/>
                        <a:t>предпочтительно в той же отрасли/инфраструктуре или типе услуг, </a:t>
                      </a:r>
                    </a:p>
                    <a:p>
                      <a:pPr marL="285750" indent="-285750">
                        <a:buFont typeface="Arial" panose="020B0604020202020204" pitchFamily="34" charset="0"/>
                        <a:buChar char="•"/>
                      </a:pPr>
                      <a:r>
                        <a:rPr lang="ru-RU" sz="1800" dirty="0" smtClean="0"/>
                        <a:t>информация о финансировании подобных проектов ГЧП (когда правительству нужно разработать структуру, обладающую кредитной привлекательностью).</a:t>
                      </a:r>
                      <a:endParaRPr lang="en-US" dirty="0"/>
                    </a:p>
                  </a:txBody>
                  <a:tcPr/>
                </a:tc>
                <a:extLst>
                  <a:ext uri="{0D108BD9-81ED-4DB2-BD59-A6C34878D82A}">
                    <a16:rowId xmlns:a16="http://schemas.microsoft.com/office/drawing/2014/main" val="1722992865"/>
                  </a:ext>
                </a:extLst>
              </a:tr>
              <a:tr h="789094">
                <a:tc>
                  <a:txBody>
                    <a:bodyPr/>
                    <a:lstStyle/>
                    <a:p>
                      <a:r>
                        <a:rPr lang="ru-RU" dirty="0" smtClean="0"/>
                        <a:t>Юридические</a:t>
                      </a:r>
                      <a:endParaRPr 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800" dirty="0" smtClean="0"/>
                        <a:t>Экспертиза в сфере публичного права/административного законодательства.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800" dirty="0" smtClean="0"/>
                        <a:t>Опыт составления договоров ГЧП*</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u-RU" sz="1200" dirty="0" smtClean="0"/>
                        <a:t>*Несмотря на то, что составление проекта договора ГЧП осуществляется на более позднем этапе, знания в области договоров ГЧП понадобятся для надлежащей оценки существующей законодательной базы. </a:t>
                      </a:r>
                      <a:endParaRPr lang="en-US" sz="1200" dirty="0"/>
                    </a:p>
                  </a:txBody>
                  <a:tcPr/>
                </a:tc>
                <a:extLst>
                  <a:ext uri="{0D108BD9-81ED-4DB2-BD59-A6C34878D82A}">
                    <a16:rowId xmlns:a16="http://schemas.microsoft.com/office/drawing/2014/main" val="3515063771"/>
                  </a:ext>
                </a:extLst>
              </a:tr>
            </a:tbl>
          </a:graphicData>
        </a:graphic>
      </p:graphicFrame>
    </p:spTree>
    <p:extLst>
      <p:ext uri="{BB962C8B-B14F-4D97-AF65-F5344CB8AC3E}">
        <p14:creationId xmlns:p14="http://schemas.microsoft.com/office/powerpoint/2010/main" val="32154924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0099" y="611188"/>
            <a:ext cx="9810226" cy="1143000"/>
          </a:xfrm>
        </p:spPr>
        <p:txBody>
          <a:bodyPr>
            <a:normAutofit fontScale="90000"/>
          </a:bodyPr>
          <a:lstStyle/>
          <a:p>
            <a:r>
              <a:rPr lang="ru-RU" dirty="0"/>
              <a:t>Сроки и объем </a:t>
            </a:r>
            <a:r>
              <a:rPr lang="ru-RU" dirty="0" smtClean="0"/>
              <a:t>консультативных </a:t>
            </a:r>
            <a:r>
              <a:rPr lang="ru-RU" dirty="0"/>
              <a:t>контрактов</a:t>
            </a:r>
            <a:endParaRPr lang="en-GB" dirty="0"/>
          </a:p>
        </p:txBody>
      </p:sp>
      <p:sp>
        <p:nvSpPr>
          <p:cNvPr id="21" name="Content Placeholder 2"/>
          <p:cNvSpPr>
            <a:spLocks noGrp="1"/>
          </p:cNvSpPr>
          <p:nvPr>
            <p:ph idx="1"/>
          </p:nvPr>
        </p:nvSpPr>
        <p:spPr>
          <a:xfrm>
            <a:off x="2070100" y="1953340"/>
            <a:ext cx="7861300" cy="3797300"/>
          </a:xfrm>
        </p:spPr>
        <p:txBody>
          <a:bodyPr>
            <a:normAutofit lnSpcReduction="10000"/>
          </a:bodyPr>
          <a:lstStyle/>
          <a:p>
            <a:pPr lvl="0"/>
            <a:r>
              <a:rPr lang="ru-RU" sz="2000" dirty="0">
                <a:latin typeface="+mj-lt"/>
              </a:rPr>
              <a:t>Консорциум фирм по единому консультативному контракту для охвата всех областей работы или отдельных закупок и контрактов</a:t>
            </a:r>
          </a:p>
          <a:p>
            <a:pPr lvl="0"/>
            <a:r>
              <a:rPr lang="ru-RU" sz="2000" dirty="0">
                <a:latin typeface="+mj-lt"/>
              </a:rPr>
              <a:t>Стоит учесть:</a:t>
            </a:r>
          </a:p>
          <a:p>
            <a:pPr lvl="1"/>
            <a:r>
              <a:rPr lang="ru-RU" sz="2000" dirty="0">
                <a:latin typeface="+mj-lt"/>
              </a:rPr>
              <a:t>Ограничения по времени</a:t>
            </a:r>
          </a:p>
          <a:p>
            <a:pPr lvl="1"/>
            <a:r>
              <a:rPr lang="ru-RU" sz="2000" dirty="0">
                <a:latin typeface="+mj-lt"/>
              </a:rPr>
              <a:t>Техническая экспертиза и совместная финансовая и юридическая команда</a:t>
            </a:r>
          </a:p>
          <a:p>
            <a:pPr lvl="1"/>
            <a:r>
              <a:rPr lang="ru-RU" sz="2000" dirty="0">
                <a:latin typeface="+mj-lt"/>
              </a:rPr>
              <a:t>Некоторые функции не могут быть </a:t>
            </a:r>
            <a:r>
              <a:rPr lang="ru-RU" sz="2000" dirty="0" smtClean="0">
                <a:latin typeface="+mj-lt"/>
              </a:rPr>
              <a:t>предоставлены внешними консультантами</a:t>
            </a:r>
            <a:endParaRPr lang="ru-RU" sz="2000" dirty="0">
              <a:latin typeface="+mj-lt"/>
            </a:endParaRPr>
          </a:p>
          <a:p>
            <a:pPr lvl="1"/>
            <a:r>
              <a:rPr lang="ru-RU" sz="2000" dirty="0">
                <a:latin typeface="+mj-lt"/>
              </a:rPr>
              <a:t>Продолжительность взаимодействия - подготовка ГЧП к структурированию и проведению тендеров является </a:t>
            </a:r>
            <a:r>
              <a:rPr lang="ru-RU" sz="2000" dirty="0" smtClean="0">
                <a:latin typeface="+mj-lt"/>
              </a:rPr>
              <a:t>постепенным </a:t>
            </a:r>
            <a:r>
              <a:rPr lang="ru-RU" sz="2000" dirty="0">
                <a:latin typeface="+mj-lt"/>
              </a:rPr>
              <a:t>процессом</a:t>
            </a:r>
          </a:p>
          <a:p>
            <a:pPr lvl="1"/>
            <a:r>
              <a:rPr lang="ru-RU" sz="2000" dirty="0">
                <a:latin typeface="+mj-lt"/>
              </a:rPr>
              <a:t>Международный опыт</a:t>
            </a:r>
          </a:p>
        </p:txBody>
      </p:sp>
      <p:sp>
        <p:nvSpPr>
          <p:cNvPr id="4" name="Rechteck 3">
            <a:extLst>
              <a:ext uri="{FF2B5EF4-FFF2-40B4-BE49-F238E27FC236}">
                <a16:creationId xmlns:a16="http://schemas.microsoft.com/office/drawing/2014/main" id="{502F8040-FAC6-4101-B017-3285B414D69F}"/>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5" name="Rechteck 4">
            <a:extLst>
              <a:ext uri="{FF2B5EF4-FFF2-40B4-BE49-F238E27FC236}">
                <a16:creationId xmlns:a16="http://schemas.microsoft.com/office/drawing/2014/main" id="{D538C6BB-F351-4D7E-ADB9-D2A9EA53AE06}"/>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cxnSp>
        <p:nvCxnSpPr>
          <p:cNvPr id="6" name="Gerader Verbinder 5">
            <a:extLst>
              <a:ext uri="{FF2B5EF4-FFF2-40B4-BE49-F238E27FC236}">
                <a16:creationId xmlns:a16="http://schemas.microsoft.com/office/drawing/2014/main" id="{28524BD5-6FF8-4953-86CA-1A58A25BAFC7}"/>
              </a:ext>
            </a:extLst>
          </p:cNvPr>
          <p:cNvCxnSpPr>
            <a:cxnSpLocks/>
          </p:cNvCxnSpPr>
          <p:nvPr/>
        </p:nvCxnSpPr>
        <p:spPr>
          <a:xfrm flipH="1" flipV="1">
            <a:off x="877228" y="810340"/>
            <a:ext cx="10593781" cy="41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2416B684-02FE-45C4-B0FE-8005AB043384}"/>
              </a:ext>
            </a:extLst>
          </p:cNvPr>
          <p:cNvCxnSpPr>
            <a:cxnSpLocks/>
          </p:cNvCxnSpPr>
          <p:nvPr/>
        </p:nvCxnSpPr>
        <p:spPr>
          <a:xfrm flipH="1">
            <a:off x="877228" y="1586676"/>
            <a:ext cx="1059378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6735411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0100" y="611188"/>
            <a:ext cx="8343900" cy="1143000"/>
          </a:xfrm>
        </p:spPr>
        <p:txBody>
          <a:bodyPr>
            <a:normAutofit fontScale="90000"/>
          </a:bodyPr>
          <a:lstStyle/>
          <a:p>
            <a:r>
              <a:rPr lang="ru-RU" dirty="0"/>
              <a:t>Консультативные контракты по финансированию</a:t>
            </a:r>
            <a:endParaRPr lang="en-GB" dirty="0"/>
          </a:p>
        </p:txBody>
      </p:sp>
      <p:sp>
        <p:nvSpPr>
          <p:cNvPr id="21" name="Content Placeholder 2"/>
          <p:cNvSpPr>
            <a:spLocks noGrp="1"/>
          </p:cNvSpPr>
          <p:nvPr>
            <p:ph idx="1"/>
          </p:nvPr>
        </p:nvSpPr>
        <p:spPr>
          <a:xfrm>
            <a:off x="2165350" y="2328851"/>
            <a:ext cx="7861300" cy="3797300"/>
          </a:xfrm>
        </p:spPr>
        <p:txBody>
          <a:bodyPr>
            <a:normAutofit/>
          </a:bodyPr>
          <a:lstStyle/>
          <a:p>
            <a:pPr lvl="0"/>
            <a:r>
              <a:rPr lang="ru-RU" sz="2000" dirty="0">
                <a:latin typeface="+mj-lt"/>
              </a:rPr>
              <a:t>Стоимость подготовки проекта не стоит недооценивать</a:t>
            </a:r>
          </a:p>
          <a:p>
            <a:pPr lvl="0"/>
            <a:r>
              <a:rPr lang="ru-RU" sz="2000" dirty="0">
                <a:latin typeface="+mj-lt"/>
              </a:rPr>
              <a:t>Обычным источником финансирования консультативных контрактов является бюджет</a:t>
            </a:r>
          </a:p>
          <a:p>
            <a:pPr lvl="0"/>
            <a:r>
              <a:rPr lang="ru-RU" sz="2000" dirty="0">
                <a:latin typeface="+mj-lt"/>
              </a:rPr>
              <a:t>Подумайте о поддержке со стороны Многосторонних банков развития (МБР)</a:t>
            </a:r>
          </a:p>
          <a:p>
            <a:pPr lvl="0"/>
            <a:r>
              <a:rPr lang="ru-RU" sz="2000" dirty="0">
                <a:latin typeface="+mj-lt"/>
              </a:rPr>
              <a:t>Финансовые институты развития (DFIs) и донорские организации</a:t>
            </a:r>
          </a:p>
          <a:p>
            <a:pPr lvl="0"/>
            <a:r>
              <a:rPr lang="ru-RU" sz="2000" dirty="0">
                <a:latin typeface="+mj-lt"/>
              </a:rPr>
              <a:t>Оборотный фонд развития проекта</a:t>
            </a:r>
            <a:endParaRPr lang="en-GB" sz="2000" dirty="0">
              <a:latin typeface="+mj-lt"/>
            </a:endParaRPr>
          </a:p>
        </p:txBody>
      </p:sp>
      <p:sp>
        <p:nvSpPr>
          <p:cNvPr id="4" name="Rechteck 3">
            <a:extLst>
              <a:ext uri="{FF2B5EF4-FFF2-40B4-BE49-F238E27FC236}">
                <a16:creationId xmlns:a16="http://schemas.microsoft.com/office/drawing/2014/main" id="{7197CBE7-699A-438A-A15D-71FB7B165838}"/>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5" name="Rechteck 4">
            <a:extLst>
              <a:ext uri="{FF2B5EF4-FFF2-40B4-BE49-F238E27FC236}">
                <a16:creationId xmlns:a16="http://schemas.microsoft.com/office/drawing/2014/main" id="{35FDAB0A-839E-44AF-A013-1EA5DCEDF65C}"/>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cxnSp>
        <p:nvCxnSpPr>
          <p:cNvPr id="8" name="Gerader Verbinder 7">
            <a:extLst>
              <a:ext uri="{FF2B5EF4-FFF2-40B4-BE49-F238E27FC236}">
                <a16:creationId xmlns:a16="http://schemas.microsoft.com/office/drawing/2014/main" id="{B26B55D3-C2B7-41D9-B292-97A1423B2C86}"/>
              </a:ext>
            </a:extLst>
          </p:cNvPr>
          <p:cNvCxnSpPr>
            <a:cxnSpLocks/>
          </p:cNvCxnSpPr>
          <p:nvPr/>
        </p:nvCxnSpPr>
        <p:spPr>
          <a:xfrm flipH="1" flipV="1">
            <a:off x="869794" y="409515"/>
            <a:ext cx="10593781" cy="41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2D086D20-0E4D-4E83-933E-3BC1EA8988E3}"/>
              </a:ext>
            </a:extLst>
          </p:cNvPr>
          <p:cNvCxnSpPr>
            <a:cxnSpLocks/>
          </p:cNvCxnSpPr>
          <p:nvPr/>
        </p:nvCxnSpPr>
        <p:spPr>
          <a:xfrm flipH="1">
            <a:off x="869794" y="1185851"/>
            <a:ext cx="1059378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Gerader Verbinder 9">
            <a:extLst>
              <a:ext uri="{FF2B5EF4-FFF2-40B4-BE49-F238E27FC236}">
                <a16:creationId xmlns:a16="http://schemas.microsoft.com/office/drawing/2014/main" id="{DD1DD408-FBC1-4033-BE31-C8F4E4C2FAED}"/>
              </a:ext>
            </a:extLst>
          </p:cNvPr>
          <p:cNvCxnSpPr>
            <a:cxnSpLocks/>
          </p:cNvCxnSpPr>
          <p:nvPr/>
        </p:nvCxnSpPr>
        <p:spPr>
          <a:xfrm flipH="1" flipV="1">
            <a:off x="869794" y="1914173"/>
            <a:ext cx="10593781" cy="416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201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2">
            <a:extLst>
              <a:ext uri="{FF2B5EF4-FFF2-40B4-BE49-F238E27FC236}">
                <a16:creationId xmlns:a16="http://schemas.microsoft.com/office/drawing/2014/main" id="{1FD5C936-9F84-49D7-8B07-DBF9BB781C04}"/>
              </a:ext>
            </a:extLst>
          </p:cNvPr>
          <p:cNvPicPr>
            <a:picLocks noChangeAspect="1"/>
          </p:cNvPicPr>
          <p:nvPr/>
        </p:nvPicPr>
        <p:blipFill rotWithShape="1">
          <a:blip r:embed="rId2"/>
          <a:srcRect r="52813"/>
          <a:stretch/>
        </p:blipFill>
        <p:spPr>
          <a:xfrm>
            <a:off x="1604377" y="2873889"/>
            <a:ext cx="2266069" cy="1261534"/>
          </a:xfrm>
          <a:prstGeom prst="rect">
            <a:avLst/>
          </a:prstGeom>
        </p:spPr>
      </p:pic>
      <p:sp>
        <p:nvSpPr>
          <p:cNvPr id="2" name="Titel 1">
            <a:extLst>
              <a:ext uri="{FF2B5EF4-FFF2-40B4-BE49-F238E27FC236}">
                <a16:creationId xmlns:a16="http://schemas.microsoft.com/office/drawing/2014/main" id="{CEA4E7E6-7538-4FD6-9DFD-02A263062811}"/>
              </a:ext>
            </a:extLst>
          </p:cNvPr>
          <p:cNvSpPr>
            <a:spLocks noGrp="1"/>
          </p:cNvSpPr>
          <p:nvPr>
            <p:ph type="title"/>
          </p:nvPr>
        </p:nvSpPr>
        <p:spPr>
          <a:xfrm>
            <a:off x="838200" y="459138"/>
            <a:ext cx="10515600" cy="1325563"/>
          </a:xfrm>
        </p:spPr>
        <p:txBody>
          <a:bodyPr>
            <a:normAutofit/>
          </a:bodyPr>
          <a:lstStyle/>
          <a:p>
            <a:pPr algn="ctr"/>
            <a:r>
              <a:rPr lang="ru-RU" sz="4000" b="1" dirty="0"/>
              <a:t>Повестка дня в области устойчивого 2030 и</a:t>
            </a:r>
            <a:r>
              <a:rPr lang="en-GB" sz="4000" b="1" dirty="0"/>
              <a:t> </a:t>
            </a:r>
            <a:r>
              <a:rPr lang="ru-RU" sz="4000" b="1" dirty="0"/>
              <a:t>требования ЦУР для ГЧП</a:t>
            </a:r>
            <a:endParaRPr lang="de-DE" sz="4000" b="1" dirty="0"/>
          </a:p>
        </p:txBody>
      </p:sp>
      <p:sp>
        <p:nvSpPr>
          <p:cNvPr id="3" name="Inhaltsplatzhalter 2">
            <a:extLst>
              <a:ext uri="{FF2B5EF4-FFF2-40B4-BE49-F238E27FC236}">
                <a16:creationId xmlns:a16="http://schemas.microsoft.com/office/drawing/2014/main" id="{F45C19F6-3E3C-43A6-9BE3-79E2E294931B}"/>
              </a:ext>
            </a:extLst>
          </p:cNvPr>
          <p:cNvSpPr>
            <a:spLocks noGrp="1"/>
          </p:cNvSpPr>
          <p:nvPr>
            <p:ph idx="1"/>
          </p:nvPr>
        </p:nvSpPr>
        <p:spPr>
          <a:xfrm>
            <a:off x="838199" y="4412373"/>
            <a:ext cx="10868891" cy="2309101"/>
          </a:xfrm>
        </p:spPr>
        <p:txBody>
          <a:bodyPr>
            <a:normAutofit/>
          </a:bodyPr>
          <a:lstStyle/>
          <a:p>
            <a:pPr algn="just"/>
            <a:r>
              <a:rPr lang="ru-RU" sz="2000" dirty="0">
                <a:latin typeface="+mj-lt"/>
              </a:rPr>
              <a:t>В 2015 году была принята </a:t>
            </a:r>
            <a:r>
              <a:rPr lang="ru-RU" sz="2000" b="1" dirty="0">
                <a:latin typeface="+mj-lt"/>
              </a:rPr>
              <a:t>Повестка дня в области устойчивого развития на период до 2030 года </a:t>
            </a:r>
            <a:r>
              <a:rPr lang="ru-RU" sz="2000" dirty="0">
                <a:latin typeface="+mj-lt"/>
              </a:rPr>
              <a:t>и </a:t>
            </a:r>
            <a:r>
              <a:rPr lang="ru-RU" sz="2000" b="1" dirty="0">
                <a:latin typeface="+mj-lt"/>
              </a:rPr>
              <a:t>17 Целей Устойчивого Развития (ЦУР)</a:t>
            </a:r>
            <a:r>
              <a:rPr lang="de-DE" sz="2000" b="1" dirty="0">
                <a:latin typeface="+mj-lt"/>
              </a:rPr>
              <a:t>.</a:t>
            </a:r>
            <a:endParaRPr lang="en-US" sz="2000" dirty="0">
              <a:latin typeface="+mj-lt"/>
            </a:endParaRPr>
          </a:p>
          <a:p>
            <a:pPr algn="just"/>
            <a:r>
              <a:rPr lang="ru-RU" sz="2000" dirty="0">
                <a:latin typeface="+mj-lt"/>
              </a:rPr>
              <a:t>Повестка ЦУР 2030 призывает  к большей </a:t>
            </a:r>
            <a:r>
              <a:rPr lang="ru-RU" sz="2000" b="1" dirty="0">
                <a:latin typeface="+mj-lt"/>
              </a:rPr>
              <a:t>приверженности партнерским отношениям </a:t>
            </a:r>
            <a:r>
              <a:rPr lang="ru-RU" sz="2000" dirty="0">
                <a:latin typeface="+mj-lt"/>
              </a:rPr>
              <a:t>и сотрудничеству для достижения ЦУР:</a:t>
            </a:r>
            <a:endParaRPr lang="en-US" sz="2000" dirty="0">
              <a:latin typeface="+mj-lt"/>
            </a:endParaRPr>
          </a:p>
          <a:p>
            <a:pPr marL="742950" lvl="1" indent="-285750" algn="just">
              <a:buFont typeface="Wingdings" panose="05000000000000000000" pitchFamily="2" charset="2"/>
              <a:buChar char="Ø"/>
            </a:pPr>
            <a:r>
              <a:rPr lang="ru-RU" sz="2000" dirty="0">
                <a:latin typeface="+mj-lt"/>
              </a:rPr>
              <a:t>ЦУР</a:t>
            </a:r>
            <a:r>
              <a:rPr lang="en-US" sz="2000" dirty="0">
                <a:latin typeface="+mj-lt"/>
              </a:rPr>
              <a:t> 17 </a:t>
            </a:r>
            <a:r>
              <a:rPr lang="ru-RU" sz="2000" dirty="0">
                <a:latin typeface="+mj-lt"/>
              </a:rPr>
              <a:t>является одновременно целью и прямым средством реализации</a:t>
            </a:r>
            <a:r>
              <a:rPr lang="en-US" sz="2000" dirty="0">
                <a:latin typeface="+mj-lt"/>
              </a:rPr>
              <a:t>.</a:t>
            </a:r>
          </a:p>
          <a:p>
            <a:pPr marL="742950" lvl="1" indent="-285750" algn="just">
              <a:buFont typeface="Wingdings" panose="05000000000000000000" pitchFamily="2" charset="2"/>
              <a:buChar char="Ø"/>
            </a:pPr>
            <a:r>
              <a:rPr lang="ru-RU" sz="2000" dirty="0">
                <a:latin typeface="+mj-lt"/>
              </a:rPr>
              <a:t>Необходимо мобилизовать усилия правительств, частного сектора и гражданского общества для достижения Повестки дня ЦУР 2030.</a:t>
            </a:r>
            <a:endParaRPr lang="en-US" sz="2000" i="1" dirty="0">
              <a:latin typeface="+mj-lt"/>
            </a:endParaRPr>
          </a:p>
        </p:txBody>
      </p:sp>
      <p:sp>
        <p:nvSpPr>
          <p:cNvPr id="5" name="Foliennummernplatzhalter 4">
            <a:extLst>
              <a:ext uri="{FF2B5EF4-FFF2-40B4-BE49-F238E27FC236}">
                <a16:creationId xmlns:a16="http://schemas.microsoft.com/office/drawing/2014/main" id="{92DB5D65-E911-4E57-B133-5DD138F06684}"/>
              </a:ext>
            </a:extLst>
          </p:cNvPr>
          <p:cNvSpPr>
            <a:spLocks noGrp="1"/>
          </p:cNvSpPr>
          <p:nvPr>
            <p:ph type="sldNum" sz="quarter" idx="12"/>
          </p:nvPr>
        </p:nvSpPr>
        <p:spPr/>
        <p:txBody>
          <a:bodyPr/>
          <a:lstStyle/>
          <a:p>
            <a:fld id="{83B96A96-5A12-401B-9A24-4C89331884F0}" type="slidenum">
              <a:rPr lang="de-DE" smtClean="0">
                <a:latin typeface="+mj-lt"/>
              </a:rPr>
              <a:t>7</a:t>
            </a:fld>
            <a:endParaRPr lang="de-DE">
              <a:latin typeface="+mj-lt"/>
            </a:endParaRPr>
          </a:p>
        </p:txBody>
      </p:sp>
      <p:pic>
        <p:nvPicPr>
          <p:cNvPr id="6" name="Picture 6">
            <a:extLst>
              <a:ext uri="{FF2B5EF4-FFF2-40B4-BE49-F238E27FC236}">
                <a16:creationId xmlns:a16="http://schemas.microsoft.com/office/drawing/2014/main" id="{E896CF1B-A6BA-4CCB-A6BD-2605F7867A85}"/>
              </a:ext>
            </a:extLst>
          </p:cNvPr>
          <p:cNvPicPr>
            <a:picLocks noChangeAspect="1"/>
          </p:cNvPicPr>
          <p:nvPr/>
        </p:nvPicPr>
        <p:blipFill>
          <a:blip r:embed="rId3"/>
          <a:stretch>
            <a:fillRect/>
          </a:stretch>
        </p:blipFill>
        <p:spPr>
          <a:xfrm>
            <a:off x="2139460" y="1894487"/>
            <a:ext cx="1107101" cy="1109495"/>
          </a:xfrm>
          <a:prstGeom prst="rect">
            <a:avLst/>
          </a:prstGeom>
        </p:spPr>
      </p:pic>
      <p:pic>
        <p:nvPicPr>
          <p:cNvPr id="8" name="Picture 8">
            <a:extLst>
              <a:ext uri="{FF2B5EF4-FFF2-40B4-BE49-F238E27FC236}">
                <a16:creationId xmlns:a16="http://schemas.microsoft.com/office/drawing/2014/main" id="{D37354F6-2349-4AF8-8DA4-699F60577B77}"/>
              </a:ext>
            </a:extLst>
          </p:cNvPr>
          <p:cNvPicPr>
            <a:picLocks noChangeAspect="1"/>
          </p:cNvPicPr>
          <p:nvPr/>
        </p:nvPicPr>
        <p:blipFill rotWithShape="1">
          <a:blip r:embed="rId2"/>
          <a:srcRect l="48872" t="26094" r="35685"/>
          <a:stretch/>
        </p:blipFill>
        <p:spPr>
          <a:xfrm>
            <a:off x="4288752" y="2309266"/>
            <a:ext cx="1083209" cy="1360603"/>
          </a:xfrm>
          <a:prstGeom prst="rect">
            <a:avLst/>
          </a:prstGeom>
        </p:spPr>
      </p:pic>
      <p:pic>
        <p:nvPicPr>
          <p:cNvPr id="9" name="Picture 10">
            <a:extLst>
              <a:ext uri="{FF2B5EF4-FFF2-40B4-BE49-F238E27FC236}">
                <a16:creationId xmlns:a16="http://schemas.microsoft.com/office/drawing/2014/main" id="{37FACDCD-5DF7-4E59-A37B-3E3A930D34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0267" y="1918090"/>
            <a:ext cx="5395184" cy="2261357"/>
          </a:xfrm>
          <a:prstGeom prst="rect">
            <a:avLst/>
          </a:prstGeom>
        </p:spPr>
      </p:pic>
      <p:sp>
        <p:nvSpPr>
          <p:cNvPr id="13" name="Rechteck 12">
            <a:extLst>
              <a:ext uri="{FF2B5EF4-FFF2-40B4-BE49-F238E27FC236}">
                <a16:creationId xmlns:a16="http://schemas.microsoft.com/office/drawing/2014/main" id="{1E3D6415-8BA3-4E00-A84B-8E4E717777B9}"/>
              </a:ext>
            </a:extLst>
          </p:cNvPr>
          <p:cNvSpPr/>
          <p:nvPr/>
        </p:nvSpPr>
        <p:spPr>
          <a:xfrm>
            <a:off x="0" y="-2226"/>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14" name="Rechteck 13">
            <a:extLst>
              <a:ext uri="{FF2B5EF4-FFF2-40B4-BE49-F238E27FC236}">
                <a16:creationId xmlns:a16="http://schemas.microsoft.com/office/drawing/2014/main" id="{E78D57A4-F4DF-4BA6-95BB-347186E65CED}"/>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cxnSp>
        <p:nvCxnSpPr>
          <p:cNvPr id="11" name="Gerader Verbinder 10">
            <a:extLst>
              <a:ext uri="{FF2B5EF4-FFF2-40B4-BE49-F238E27FC236}">
                <a16:creationId xmlns:a16="http://schemas.microsoft.com/office/drawing/2014/main" id="{9141CDD6-85F2-43CE-8461-0C7102F47717}"/>
              </a:ext>
            </a:extLst>
          </p:cNvPr>
          <p:cNvCxnSpPr>
            <a:cxnSpLocks/>
          </p:cNvCxnSpPr>
          <p:nvPr/>
        </p:nvCxnSpPr>
        <p:spPr>
          <a:xfrm flipH="1">
            <a:off x="826880" y="433811"/>
            <a:ext cx="105269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CA54B65F-09D2-4B37-BA86-83EBA0BD1F65}"/>
              </a:ext>
            </a:extLst>
          </p:cNvPr>
          <p:cNvCxnSpPr>
            <a:cxnSpLocks/>
          </p:cNvCxnSpPr>
          <p:nvPr/>
        </p:nvCxnSpPr>
        <p:spPr>
          <a:xfrm flipH="1">
            <a:off x="826879" y="1168459"/>
            <a:ext cx="1052692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Gerader Verbinder 14">
            <a:extLst>
              <a:ext uri="{FF2B5EF4-FFF2-40B4-BE49-F238E27FC236}">
                <a16:creationId xmlns:a16="http://schemas.microsoft.com/office/drawing/2014/main" id="{BB57C6D0-2EA0-4E39-97C0-1E62A2BFEA69}"/>
              </a:ext>
            </a:extLst>
          </p:cNvPr>
          <p:cNvCxnSpPr>
            <a:cxnSpLocks/>
          </p:cNvCxnSpPr>
          <p:nvPr/>
        </p:nvCxnSpPr>
        <p:spPr>
          <a:xfrm flipH="1">
            <a:off x="838200" y="1784701"/>
            <a:ext cx="1052692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0473514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94D7B08-FABE-4FCF-82B0-03E04B55CE93}"/>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5" name="Rechteck 4">
            <a:extLst>
              <a:ext uri="{FF2B5EF4-FFF2-40B4-BE49-F238E27FC236}">
                <a16:creationId xmlns:a16="http://schemas.microsoft.com/office/drawing/2014/main" id="{7CC26179-8980-47D3-9B4B-5379B2F6B601}"/>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15" name="Title 1">
            <a:extLst>
              <a:ext uri="{FF2B5EF4-FFF2-40B4-BE49-F238E27FC236}">
                <a16:creationId xmlns:a16="http://schemas.microsoft.com/office/drawing/2014/main" id="{86FA7C41-AE48-479C-8DE1-185887E974E9}"/>
              </a:ext>
            </a:extLst>
          </p:cNvPr>
          <p:cNvSpPr>
            <a:spLocks noGrp="1"/>
          </p:cNvSpPr>
          <p:nvPr>
            <p:ph type="title"/>
          </p:nvPr>
        </p:nvSpPr>
        <p:spPr>
          <a:xfrm>
            <a:off x="2070099" y="611188"/>
            <a:ext cx="9507717" cy="1143000"/>
          </a:xfrm>
        </p:spPr>
        <p:txBody>
          <a:bodyPr>
            <a:normAutofit/>
          </a:bodyPr>
          <a:lstStyle/>
          <a:p>
            <a:r>
              <a:rPr lang="ru-RU" sz="4000" dirty="0" smtClean="0"/>
              <a:t>Отчет по скринингу ГЧП проекта</a:t>
            </a:r>
            <a:endParaRPr lang="en-GB" sz="4000" dirty="0"/>
          </a:p>
        </p:txBody>
      </p:sp>
      <p:cxnSp>
        <p:nvCxnSpPr>
          <p:cNvPr id="16" name="Gerader Verbinder 15">
            <a:extLst>
              <a:ext uri="{FF2B5EF4-FFF2-40B4-BE49-F238E27FC236}">
                <a16:creationId xmlns:a16="http://schemas.microsoft.com/office/drawing/2014/main" id="{1D38858B-E25F-4D34-B4F7-EDEC0DAEFD6F}"/>
              </a:ext>
            </a:extLst>
          </p:cNvPr>
          <p:cNvCxnSpPr>
            <a:cxnSpLocks/>
          </p:cNvCxnSpPr>
          <p:nvPr/>
        </p:nvCxnSpPr>
        <p:spPr>
          <a:xfrm flipH="1" flipV="1">
            <a:off x="877228" y="810340"/>
            <a:ext cx="10593781" cy="41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9E67E8CC-4116-4102-B9D0-3F67DCECD653}"/>
              </a:ext>
            </a:extLst>
          </p:cNvPr>
          <p:cNvCxnSpPr>
            <a:cxnSpLocks/>
          </p:cNvCxnSpPr>
          <p:nvPr/>
        </p:nvCxnSpPr>
        <p:spPr>
          <a:xfrm flipH="1">
            <a:off x="877228" y="1586676"/>
            <a:ext cx="1059378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Content Placeholder 2">
            <a:extLst>
              <a:ext uri="{FF2B5EF4-FFF2-40B4-BE49-F238E27FC236}">
                <a16:creationId xmlns:a16="http://schemas.microsoft.com/office/drawing/2014/main" id="{B341D744-1523-48F6-ADCE-A8C3639BF54C}"/>
              </a:ext>
            </a:extLst>
          </p:cNvPr>
          <p:cNvSpPr txBox="1">
            <a:spLocks/>
          </p:cNvSpPr>
          <p:nvPr/>
        </p:nvSpPr>
        <p:spPr>
          <a:xfrm>
            <a:off x="2165349" y="2017441"/>
            <a:ext cx="8360563" cy="37973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ru-RU" sz="2000" dirty="0">
                <a:latin typeface="+mj-lt"/>
              </a:rPr>
              <a:t>Резюме и рекомендации</a:t>
            </a:r>
          </a:p>
          <a:p>
            <a:pPr lvl="0"/>
            <a:r>
              <a:rPr lang="ru-RU" sz="2000" dirty="0">
                <a:latin typeface="+mj-lt"/>
              </a:rPr>
              <a:t>Описание проекта: план технического решения</a:t>
            </a:r>
          </a:p>
          <a:p>
            <a:pPr lvl="0"/>
            <a:r>
              <a:rPr lang="ru-RU" sz="2000" dirty="0">
                <a:latin typeface="+mj-lt"/>
              </a:rPr>
              <a:t>Потребности / выгоды проекта и пригодность предложенного решения</a:t>
            </a:r>
          </a:p>
          <a:p>
            <a:pPr lvl="0"/>
            <a:r>
              <a:rPr lang="ru-RU" sz="2000" dirty="0">
                <a:latin typeface="+mj-lt"/>
              </a:rPr>
              <a:t>Пригодность ГЧП: Обоснование использования </a:t>
            </a:r>
            <a:r>
              <a:rPr lang="ru-RU" sz="2000" dirty="0" smtClean="0">
                <a:latin typeface="+mj-lt"/>
              </a:rPr>
              <a:t>механизма </a:t>
            </a:r>
            <a:r>
              <a:rPr lang="ru-RU" sz="2000" dirty="0">
                <a:latin typeface="+mj-lt"/>
              </a:rPr>
              <a:t>ГЧП</a:t>
            </a:r>
          </a:p>
          <a:p>
            <a:pPr lvl="0"/>
            <a:r>
              <a:rPr lang="ru-RU" sz="2000" dirty="0">
                <a:latin typeface="+mj-lt"/>
              </a:rPr>
              <a:t>Доступность: экономический и финансовый предварительный анализ</a:t>
            </a:r>
          </a:p>
          <a:p>
            <a:pPr lvl="0"/>
            <a:r>
              <a:rPr lang="ru-RU" sz="2000" dirty="0">
                <a:latin typeface="+mj-lt"/>
              </a:rPr>
              <a:t>Правовые и нормативные вопросы</a:t>
            </a:r>
          </a:p>
          <a:p>
            <a:pPr lvl="0"/>
            <a:r>
              <a:rPr lang="ru-RU" sz="2000" dirty="0">
                <a:latin typeface="+mj-lt"/>
              </a:rPr>
              <a:t>Готовность проекта и его статус, включая идентификацию заинтересованных сторон</a:t>
            </a:r>
          </a:p>
          <a:p>
            <a:pPr lvl="0"/>
            <a:r>
              <a:rPr lang="ru-RU" sz="2000" dirty="0">
                <a:latin typeface="+mj-lt"/>
              </a:rPr>
              <a:t>Доступность информации</a:t>
            </a:r>
          </a:p>
          <a:p>
            <a:pPr lvl="0"/>
            <a:r>
              <a:rPr lang="ru-RU" sz="2000" dirty="0">
                <a:latin typeface="+mj-lt"/>
              </a:rPr>
              <a:t>Схема плана управления проектом</a:t>
            </a:r>
            <a:endParaRPr lang="en-GB" sz="2000" dirty="0">
              <a:latin typeface="+mj-lt"/>
            </a:endParaRPr>
          </a:p>
        </p:txBody>
      </p:sp>
    </p:spTree>
    <p:extLst>
      <p:ext uri="{BB962C8B-B14F-4D97-AF65-F5344CB8AC3E}">
        <p14:creationId xmlns:p14="http://schemas.microsoft.com/office/powerpoint/2010/main" val="20783786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0100" y="611188"/>
            <a:ext cx="9095988" cy="1143000"/>
          </a:xfrm>
        </p:spPr>
        <p:txBody>
          <a:bodyPr>
            <a:normAutofit/>
          </a:bodyPr>
          <a:lstStyle/>
          <a:p>
            <a:r>
              <a:rPr lang="ru-RU" b="1" dirty="0" smtClean="0"/>
              <a:t>Скрининг и принятие </a:t>
            </a:r>
            <a:r>
              <a:rPr lang="ru-RU" b="1" dirty="0"/>
              <a:t>решений</a:t>
            </a:r>
            <a:endParaRPr lang="en-GB" b="1" dirty="0"/>
          </a:p>
        </p:txBody>
      </p:sp>
      <p:sp>
        <p:nvSpPr>
          <p:cNvPr id="4" name="Freeform 3"/>
          <p:cNvSpPr>
            <a:spLocks/>
          </p:cNvSpPr>
          <p:nvPr/>
        </p:nvSpPr>
        <p:spPr>
          <a:xfrm>
            <a:off x="3251201" y="5003800"/>
            <a:ext cx="6867525" cy="1066800"/>
          </a:xfrm>
          <a:custGeom>
            <a:avLst/>
            <a:gdLst>
              <a:gd name="connsiteX0" fmla="*/ 4159720 w 4749434"/>
              <a:gd name="connsiteY0" fmla="*/ 66675 h 606691"/>
              <a:gd name="connsiteX1" fmla="*/ 4454995 w 4749434"/>
              <a:gd name="connsiteY1" fmla="*/ 542925 h 606691"/>
              <a:gd name="connsiteX2" fmla="*/ 511645 w 4749434"/>
              <a:gd name="connsiteY2" fmla="*/ 542925 h 606691"/>
              <a:gd name="connsiteX3" fmla="*/ 168745 w 4749434"/>
              <a:gd name="connsiteY3" fmla="*/ 0 h 606691"/>
              <a:gd name="connsiteX0" fmla="*/ 4124332 w 4365706"/>
              <a:gd name="connsiteY0" fmla="*/ 66675 h 601714"/>
              <a:gd name="connsiteX1" fmla="*/ 3752820 w 4365706"/>
              <a:gd name="connsiteY1" fmla="*/ 533396 h 601714"/>
              <a:gd name="connsiteX2" fmla="*/ 476257 w 4365706"/>
              <a:gd name="connsiteY2" fmla="*/ 542925 h 601714"/>
              <a:gd name="connsiteX3" fmla="*/ 133357 w 4365706"/>
              <a:gd name="connsiteY3" fmla="*/ 0 h 601714"/>
              <a:gd name="connsiteX0" fmla="*/ 4025673 w 4240504"/>
              <a:gd name="connsiteY0" fmla="*/ 66675 h 643331"/>
              <a:gd name="connsiteX1" fmla="*/ 3654161 w 4240504"/>
              <a:gd name="connsiteY1" fmla="*/ 533396 h 643331"/>
              <a:gd name="connsiteX2" fmla="*/ 1044360 w 4240504"/>
              <a:gd name="connsiteY2" fmla="*/ 601714 h 643331"/>
              <a:gd name="connsiteX3" fmla="*/ 34698 w 4240504"/>
              <a:gd name="connsiteY3" fmla="*/ 0 h 643331"/>
              <a:gd name="connsiteX0" fmla="*/ 4008207 w 4196750"/>
              <a:gd name="connsiteY0" fmla="*/ 66675 h 677333"/>
              <a:gd name="connsiteX1" fmla="*/ 3636695 w 4196750"/>
              <a:gd name="connsiteY1" fmla="*/ 533396 h 677333"/>
              <a:gd name="connsiteX2" fmla="*/ 1798530 w 4196750"/>
              <a:gd name="connsiteY2" fmla="*/ 643331 h 677333"/>
              <a:gd name="connsiteX3" fmla="*/ 17232 w 4196750"/>
              <a:gd name="connsiteY3" fmla="*/ 0 h 677333"/>
              <a:gd name="connsiteX0" fmla="*/ 4007998 w 4196541"/>
              <a:gd name="connsiteY0" fmla="*/ 66675 h 646280"/>
              <a:gd name="connsiteX1" fmla="*/ 3636486 w 4196541"/>
              <a:gd name="connsiteY1" fmla="*/ 533396 h 646280"/>
              <a:gd name="connsiteX2" fmla="*/ 1798321 w 4196541"/>
              <a:gd name="connsiteY2" fmla="*/ 643331 h 646280"/>
              <a:gd name="connsiteX3" fmla="*/ 17023 w 4196541"/>
              <a:gd name="connsiteY3" fmla="*/ 0 h 646280"/>
              <a:gd name="connsiteX0" fmla="*/ 3990989 w 4179532"/>
              <a:gd name="connsiteY0" fmla="*/ 66675 h 646280"/>
              <a:gd name="connsiteX1" fmla="*/ 3619477 w 4179532"/>
              <a:gd name="connsiteY1" fmla="*/ 533396 h 646280"/>
              <a:gd name="connsiteX2" fmla="*/ 1781312 w 4179532"/>
              <a:gd name="connsiteY2" fmla="*/ 643331 h 646280"/>
              <a:gd name="connsiteX3" fmla="*/ 14 w 4179532"/>
              <a:gd name="connsiteY3" fmla="*/ 0 h 646280"/>
              <a:gd name="connsiteX0" fmla="*/ 3991026 w 4209791"/>
              <a:gd name="connsiteY0" fmla="*/ 66675 h 576863"/>
              <a:gd name="connsiteX1" fmla="*/ 3619514 w 4209791"/>
              <a:gd name="connsiteY1" fmla="*/ 533396 h 576863"/>
              <a:gd name="connsiteX2" fmla="*/ 904924 w 4209791"/>
              <a:gd name="connsiteY2" fmla="*/ 548009 h 576863"/>
              <a:gd name="connsiteX3" fmla="*/ 51 w 4209791"/>
              <a:gd name="connsiteY3" fmla="*/ 0 h 576863"/>
            </a:gdLst>
            <a:ahLst/>
            <a:cxnLst>
              <a:cxn ang="0">
                <a:pos x="connsiteX0" y="connsiteY0"/>
              </a:cxn>
              <a:cxn ang="0">
                <a:pos x="connsiteX1" y="connsiteY1"/>
              </a:cxn>
              <a:cxn ang="0">
                <a:pos x="connsiteX2" y="connsiteY2"/>
              </a:cxn>
              <a:cxn ang="0">
                <a:pos x="connsiteX3" y="connsiteY3"/>
              </a:cxn>
            </a:cxnLst>
            <a:rect l="l" t="t" r="r" b="b"/>
            <a:pathLst>
              <a:path w="4209791" h="576863">
                <a:moveTo>
                  <a:pt x="3991026" y="66675"/>
                </a:moveTo>
                <a:cubicBezTo>
                  <a:pt x="4442670" y="265112"/>
                  <a:pt x="4133864" y="453174"/>
                  <a:pt x="3619514" y="533396"/>
                </a:cubicBezTo>
                <a:cubicBezTo>
                  <a:pt x="3105164" y="613618"/>
                  <a:pt x="1489118" y="560660"/>
                  <a:pt x="904924" y="548009"/>
                </a:cubicBezTo>
                <a:cubicBezTo>
                  <a:pt x="320730" y="535358"/>
                  <a:pt x="-4692" y="292944"/>
                  <a:pt x="51" y="0"/>
                </a:cubicBezTo>
              </a:path>
            </a:pathLst>
          </a:custGeom>
          <a:no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5" name="Group 4"/>
          <p:cNvGrpSpPr>
            <a:grpSpLocks/>
          </p:cNvGrpSpPr>
          <p:nvPr/>
        </p:nvGrpSpPr>
        <p:grpSpPr bwMode="auto">
          <a:xfrm>
            <a:off x="2438400" y="1752600"/>
            <a:ext cx="7340600" cy="3949966"/>
            <a:chOff x="2627" y="9353"/>
            <a:chExt cx="6558" cy="3094"/>
          </a:xfrm>
        </p:grpSpPr>
        <p:cxnSp>
          <p:nvCxnSpPr>
            <p:cNvPr id="6" name="AutoShape 39"/>
            <p:cNvCxnSpPr>
              <a:cxnSpLocks noChangeShapeType="1"/>
            </p:cNvCxnSpPr>
            <p:nvPr/>
          </p:nvCxnSpPr>
          <p:spPr bwMode="auto">
            <a:xfrm flipV="1">
              <a:off x="4284" y="10865"/>
              <a:ext cx="712" cy="11"/>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7" name="AutoShape 41"/>
            <p:cNvCxnSpPr>
              <a:cxnSpLocks noChangeShapeType="1"/>
            </p:cNvCxnSpPr>
            <p:nvPr/>
          </p:nvCxnSpPr>
          <p:spPr bwMode="auto">
            <a:xfrm>
              <a:off x="6616" y="9838"/>
              <a:ext cx="680" cy="0"/>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8" name="AutoShape 42"/>
            <p:cNvCxnSpPr>
              <a:cxnSpLocks noChangeShapeType="1"/>
            </p:cNvCxnSpPr>
            <p:nvPr/>
          </p:nvCxnSpPr>
          <p:spPr bwMode="auto">
            <a:xfrm>
              <a:off x="6603" y="10881"/>
              <a:ext cx="680" cy="0"/>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9" name="AutoShape 43"/>
            <p:cNvCxnSpPr>
              <a:cxnSpLocks noChangeShapeType="1"/>
            </p:cNvCxnSpPr>
            <p:nvPr/>
          </p:nvCxnSpPr>
          <p:spPr bwMode="auto">
            <a:xfrm>
              <a:off x="6593" y="11944"/>
              <a:ext cx="680" cy="0"/>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sp>
          <p:nvSpPr>
            <p:cNvPr id="10" name="AutoShape 45"/>
            <p:cNvSpPr>
              <a:spLocks noChangeArrowheads="1"/>
            </p:cNvSpPr>
            <p:nvPr/>
          </p:nvSpPr>
          <p:spPr bwMode="auto">
            <a:xfrm>
              <a:off x="4998" y="9367"/>
              <a:ext cx="1880" cy="935"/>
            </a:xfrm>
            <a:prstGeom prst="roundRect">
              <a:avLst>
                <a:gd name="adj" fmla="val 16667"/>
              </a:avLst>
            </a:prstGeom>
            <a:solidFill>
              <a:schemeClr val="accent1">
                <a:lumMod val="75000"/>
              </a:schemeClr>
            </a:solidFill>
            <a:ln w="9525">
              <a:solidFill>
                <a:srgbClr val="000000"/>
              </a:solidFill>
              <a:round/>
              <a:headEnd/>
              <a:tailEnd/>
            </a:ln>
          </p:spPr>
          <p:txBody>
            <a:bodyPr rot="0" vert="horz" wrap="square" lIns="91440" tIns="45720" rIns="91440" bIns="45720" anchor="ctr" anchorCtr="0" upright="1">
              <a:noAutofit/>
            </a:bodyPr>
            <a:lstStyle/>
            <a:p>
              <a:pPr algn="ctr">
                <a:spcBef>
                  <a:spcPts val="1200"/>
                </a:spcBef>
                <a:spcAft>
                  <a:spcPts val="1000"/>
                </a:spcAft>
              </a:pPr>
              <a:r>
                <a:rPr lang="ru-RU" sz="1400" b="1" dirty="0" smtClean="0">
                  <a:solidFill>
                    <a:schemeClr val="bg1"/>
                  </a:solidFill>
                  <a:latin typeface="Verdana"/>
                  <a:ea typeface="Times New Roman"/>
                  <a:cs typeface="Verdana"/>
                </a:rPr>
                <a:t>Положительный</a:t>
              </a:r>
              <a:endParaRPr lang="en-GB" sz="1400" b="1" dirty="0">
                <a:solidFill>
                  <a:schemeClr val="bg1"/>
                </a:solidFill>
                <a:latin typeface="Verdana"/>
                <a:ea typeface="Times New Roman"/>
                <a:cs typeface="Verdana"/>
              </a:endParaRPr>
            </a:p>
          </p:txBody>
        </p:sp>
        <p:sp>
          <p:nvSpPr>
            <p:cNvPr id="11" name="AutoShape 50"/>
            <p:cNvSpPr>
              <a:spLocks noChangeArrowheads="1"/>
            </p:cNvSpPr>
            <p:nvPr/>
          </p:nvSpPr>
          <p:spPr bwMode="auto">
            <a:xfrm>
              <a:off x="7257" y="11472"/>
              <a:ext cx="1928" cy="935"/>
            </a:xfrm>
            <a:prstGeom prst="roundRect">
              <a:avLst>
                <a:gd name="adj" fmla="val 16667"/>
              </a:avLst>
            </a:prstGeom>
            <a:solidFill>
              <a:schemeClr val="accent1">
                <a:lumMod val="75000"/>
              </a:schemeClr>
            </a:solidFill>
            <a:ln w="9525">
              <a:solidFill>
                <a:srgbClr val="000000"/>
              </a:solidFill>
              <a:round/>
              <a:headEnd/>
              <a:tailEnd/>
            </a:ln>
          </p:spPr>
          <p:txBody>
            <a:bodyPr rot="0" vert="horz" wrap="square" lIns="91440" tIns="10800" rIns="91440" bIns="10800" anchor="ctr" anchorCtr="0" upright="1">
              <a:noAutofit/>
            </a:bodyPr>
            <a:lstStyle/>
            <a:p>
              <a:pPr algn="ctr">
                <a:spcBef>
                  <a:spcPts val="1200"/>
                </a:spcBef>
                <a:spcAft>
                  <a:spcPts val="1000"/>
                </a:spcAft>
              </a:pPr>
              <a:r>
                <a:rPr lang="ru-RU" sz="1400" b="1" dirty="0" smtClean="0">
                  <a:solidFill>
                    <a:schemeClr val="bg1"/>
                  </a:solidFill>
                  <a:latin typeface="Verdana"/>
                  <a:ea typeface="Times New Roman"/>
                  <a:cs typeface="Verdana"/>
                </a:rPr>
                <a:t>Дополнительные исследования перед следующим этапом</a:t>
              </a:r>
              <a:endParaRPr lang="en-GB" sz="1400" b="1" dirty="0">
                <a:solidFill>
                  <a:schemeClr val="bg1"/>
                </a:solidFill>
                <a:latin typeface="Verdana"/>
                <a:ea typeface="Times New Roman"/>
                <a:cs typeface="Verdana"/>
              </a:endParaRPr>
            </a:p>
          </p:txBody>
        </p:sp>
        <p:sp>
          <p:nvSpPr>
            <p:cNvPr id="12" name="AutoShape 51"/>
            <p:cNvSpPr>
              <a:spLocks noChangeArrowheads="1"/>
            </p:cNvSpPr>
            <p:nvPr/>
          </p:nvSpPr>
          <p:spPr bwMode="auto">
            <a:xfrm>
              <a:off x="2627" y="9940"/>
              <a:ext cx="1657" cy="1873"/>
            </a:xfrm>
            <a:prstGeom prst="roundRect">
              <a:avLst>
                <a:gd name="adj" fmla="val 16667"/>
              </a:avLst>
            </a:prstGeom>
            <a:solidFill>
              <a:schemeClr val="accent1">
                <a:lumMod val="75000"/>
              </a:schemeClr>
            </a:solidFill>
            <a:ln w="9525">
              <a:solidFill>
                <a:srgbClr val="000000"/>
              </a:solidFill>
              <a:round/>
              <a:headEnd/>
              <a:tailEnd/>
            </a:ln>
          </p:spPr>
          <p:txBody>
            <a:bodyPr rot="0" vert="horz" wrap="square" lIns="91440" tIns="45720" rIns="91440" bIns="45720" anchor="ctr" anchorCtr="0" upright="1">
              <a:noAutofit/>
            </a:bodyPr>
            <a:lstStyle/>
            <a:p>
              <a:pPr algn="ctr">
                <a:spcBef>
                  <a:spcPts val="1200"/>
                </a:spcBef>
                <a:spcAft>
                  <a:spcPts val="1000"/>
                </a:spcAft>
              </a:pPr>
              <a:r>
                <a:rPr lang="ru-RU" sz="1400" b="1" dirty="0" smtClean="0">
                  <a:solidFill>
                    <a:schemeClr val="bg1"/>
                  </a:solidFill>
                  <a:latin typeface="Verdana"/>
                  <a:ea typeface="Times New Roman"/>
                  <a:cs typeface="Verdana"/>
                </a:rPr>
                <a:t>Результат теста на соответствие критериям ГЧП</a:t>
              </a:r>
              <a:endParaRPr lang="en-GB" sz="1400" b="1" dirty="0">
                <a:solidFill>
                  <a:schemeClr val="bg1"/>
                </a:solidFill>
                <a:latin typeface="Verdana"/>
                <a:ea typeface="Times New Roman"/>
                <a:cs typeface="Verdana"/>
              </a:endParaRPr>
            </a:p>
          </p:txBody>
        </p:sp>
        <p:cxnSp>
          <p:nvCxnSpPr>
            <p:cNvPr id="13" name="AutoShape 53"/>
            <p:cNvCxnSpPr>
              <a:cxnSpLocks noChangeShapeType="1"/>
            </p:cNvCxnSpPr>
            <p:nvPr/>
          </p:nvCxnSpPr>
          <p:spPr bwMode="auto">
            <a:xfrm>
              <a:off x="4284" y="10876"/>
              <a:ext cx="712" cy="1068"/>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14" name="AutoShape 55"/>
            <p:cNvCxnSpPr>
              <a:cxnSpLocks noChangeShapeType="1"/>
            </p:cNvCxnSpPr>
            <p:nvPr/>
          </p:nvCxnSpPr>
          <p:spPr bwMode="auto">
            <a:xfrm flipV="1">
              <a:off x="4284" y="9828"/>
              <a:ext cx="714" cy="1048"/>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sp>
          <p:nvSpPr>
            <p:cNvPr id="15" name="AutoShape 67"/>
            <p:cNvSpPr>
              <a:spLocks noChangeArrowheads="1"/>
            </p:cNvSpPr>
            <p:nvPr/>
          </p:nvSpPr>
          <p:spPr bwMode="auto">
            <a:xfrm>
              <a:off x="4996" y="10398"/>
              <a:ext cx="1882" cy="935"/>
            </a:xfrm>
            <a:prstGeom prst="roundRect">
              <a:avLst>
                <a:gd name="adj" fmla="val 16667"/>
              </a:avLst>
            </a:prstGeom>
            <a:solidFill>
              <a:schemeClr val="accent1">
                <a:lumMod val="75000"/>
              </a:schemeClr>
            </a:solidFill>
            <a:ln w="9525">
              <a:solidFill>
                <a:srgbClr val="000000"/>
              </a:solidFill>
              <a:round/>
              <a:headEnd/>
              <a:tailEnd/>
            </a:ln>
          </p:spPr>
          <p:txBody>
            <a:bodyPr rot="0" vert="horz" wrap="square" lIns="91440" tIns="45720" rIns="91440" bIns="45720" anchor="ctr" anchorCtr="0" upright="1">
              <a:noAutofit/>
            </a:bodyPr>
            <a:lstStyle/>
            <a:p>
              <a:pPr algn="ctr">
                <a:spcBef>
                  <a:spcPts val="1200"/>
                </a:spcBef>
                <a:spcAft>
                  <a:spcPts val="1000"/>
                </a:spcAft>
              </a:pPr>
              <a:r>
                <a:rPr lang="ru-RU" sz="1400" b="1" dirty="0" smtClean="0">
                  <a:solidFill>
                    <a:schemeClr val="bg1"/>
                  </a:solidFill>
                  <a:latin typeface="Verdana"/>
                  <a:ea typeface="Times New Roman"/>
                  <a:cs typeface="Verdana"/>
                </a:rPr>
                <a:t>Отрицательный</a:t>
              </a:r>
              <a:endParaRPr lang="en-GB" sz="1400" b="1" dirty="0">
                <a:solidFill>
                  <a:schemeClr val="bg1"/>
                </a:solidFill>
                <a:latin typeface="Verdana"/>
                <a:ea typeface="Times New Roman"/>
                <a:cs typeface="Verdana"/>
              </a:endParaRPr>
            </a:p>
          </p:txBody>
        </p:sp>
        <p:sp>
          <p:nvSpPr>
            <p:cNvPr id="16" name="AutoShape 76"/>
            <p:cNvSpPr>
              <a:spLocks noChangeArrowheads="1"/>
            </p:cNvSpPr>
            <p:nvPr/>
          </p:nvSpPr>
          <p:spPr bwMode="auto">
            <a:xfrm>
              <a:off x="4996" y="11482"/>
              <a:ext cx="1864" cy="965"/>
            </a:xfrm>
            <a:prstGeom prst="roundRect">
              <a:avLst>
                <a:gd name="adj" fmla="val 16667"/>
              </a:avLst>
            </a:prstGeom>
            <a:solidFill>
              <a:schemeClr val="accent1">
                <a:lumMod val="75000"/>
              </a:schemeClr>
            </a:solidFill>
            <a:ln w="9525">
              <a:solidFill>
                <a:srgbClr val="000000"/>
              </a:solidFill>
              <a:round/>
              <a:headEnd/>
              <a:tailEnd/>
            </a:ln>
          </p:spPr>
          <p:txBody>
            <a:bodyPr rot="0" vert="horz" wrap="square" lIns="91440" tIns="0" rIns="91440" bIns="0" anchor="ctr" anchorCtr="0" upright="1">
              <a:noAutofit/>
            </a:bodyPr>
            <a:lstStyle/>
            <a:p>
              <a:pPr algn="ctr">
                <a:spcBef>
                  <a:spcPts val="1200"/>
                </a:spcBef>
                <a:spcAft>
                  <a:spcPts val="1000"/>
                </a:spcAft>
              </a:pPr>
              <a:r>
                <a:rPr lang="ru-RU" sz="1400" b="1" dirty="0" smtClean="0">
                  <a:solidFill>
                    <a:schemeClr val="bg1"/>
                  </a:solidFill>
                  <a:latin typeface="Verdana"/>
                  <a:ea typeface="Times New Roman"/>
                  <a:cs typeface="Verdana"/>
                </a:rPr>
                <a:t>Отсутствует информация или нужны дополнительные разъяснения</a:t>
              </a:r>
              <a:endParaRPr lang="en-GB" sz="1400" b="1" dirty="0">
                <a:solidFill>
                  <a:schemeClr val="bg1"/>
                </a:solidFill>
                <a:latin typeface="Verdana"/>
                <a:ea typeface="Times New Roman"/>
                <a:cs typeface="Verdana"/>
              </a:endParaRPr>
            </a:p>
          </p:txBody>
        </p:sp>
        <p:sp>
          <p:nvSpPr>
            <p:cNvPr id="17" name="AutoShape 77"/>
            <p:cNvSpPr>
              <a:spLocks noChangeArrowheads="1"/>
            </p:cNvSpPr>
            <p:nvPr/>
          </p:nvSpPr>
          <p:spPr bwMode="auto">
            <a:xfrm>
              <a:off x="7275" y="9353"/>
              <a:ext cx="1871" cy="935"/>
            </a:xfrm>
            <a:prstGeom prst="roundRect">
              <a:avLst>
                <a:gd name="adj" fmla="val 16667"/>
              </a:avLst>
            </a:prstGeom>
            <a:solidFill>
              <a:schemeClr val="accent1">
                <a:lumMod val="75000"/>
              </a:schemeClr>
            </a:solidFill>
            <a:ln w="9525">
              <a:solidFill>
                <a:srgbClr val="000000"/>
              </a:solidFill>
              <a:round/>
              <a:headEnd/>
              <a:tailEnd/>
            </a:ln>
          </p:spPr>
          <p:txBody>
            <a:bodyPr rot="0" vert="horz" wrap="square" lIns="91440" tIns="45720" rIns="91440" bIns="45720" anchor="ctr" anchorCtr="0" upright="1">
              <a:noAutofit/>
            </a:bodyPr>
            <a:lstStyle/>
            <a:p>
              <a:pPr algn="ctr">
                <a:spcBef>
                  <a:spcPts val="1200"/>
                </a:spcBef>
                <a:spcAft>
                  <a:spcPts val="1000"/>
                </a:spcAft>
              </a:pPr>
              <a:r>
                <a:rPr lang="ru-RU" sz="1400" b="1" dirty="0" smtClean="0">
                  <a:solidFill>
                    <a:schemeClr val="bg1"/>
                  </a:solidFill>
                  <a:latin typeface="Verdana"/>
                  <a:ea typeface="Times New Roman"/>
                  <a:cs typeface="Verdana"/>
                </a:rPr>
                <a:t>Переход к полной оценке проекта</a:t>
              </a:r>
              <a:endParaRPr lang="en-GB" sz="1400" b="1" dirty="0">
                <a:solidFill>
                  <a:schemeClr val="bg1"/>
                </a:solidFill>
                <a:latin typeface="Verdana"/>
                <a:ea typeface="Times New Roman"/>
                <a:cs typeface="Verdana"/>
              </a:endParaRPr>
            </a:p>
          </p:txBody>
        </p:sp>
        <p:sp>
          <p:nvSpPr>
            <p:cNvPr id="18" name="AutoShape 78"/>
            <p:cNvSpPr>
              <a:spLocks noChangeArrowheads="1"/>
            </p:cNvSpPr>
            <p:nvPr/>
          </p:nvSpPr>
          <p:spPr bwMode="auto">
            <a:xfrm>
              <a:off x="7273" y="10421"/>
              <a:ext cx="1871" cy="935"/>
            </a:xfrm>
            <a:prstGeom prst="roundRect">
              <a:avLst>
                <a:gd name="adj" fmla="val 16667"/>
              </a:avLst>
            </a:prstGeom>
            <a:solidFill>
              <a:schemeClr val="accent1">
                <a:lumMod val="75000"/>
              </a:schemeClr>
            </a:solidFill>
            <a:ln w="9525">
              <a:solidFill>
                <a:srgbClr val="000000"/>
              </a:solidFill>
              <a:round/>
              <a:headEnd/>
              <a:tailEnd/>
            </a:ln>
          </p:spPr>
          <p:txBody>
            <a:bodyPr rot="0" vert="horz" wrap="square" lIns="91440" tIns="10800" rIns="91440" bIns="10800" anchor="t" anchorCtr="0" upright="1">
              <a:noAutofit/>
            </a:bodyPr>
            <a:lstStyle/>
            <a:p>
              <a:pPr algn="ctr">
                <a:spcBef>
                  <a:spcPts val="1200"/>
                </a:spcBef>
                <a:spcAft>
                  <a:spcPts val="1000"/>
                </a:spcAft>
              </a:pPr>
              <a:r>
                <a:rPr lang="ru-RU" sz="1400" b="1" dirty="0" smtClean="0">
                  <a:solidFill>
                    <a:schemeClr val="bg1"/>
                  </a:solidFill>
                  <a:latin typeface="Verdana"/>
                  <a:ea typeface="Times New Roman"/>
                  <a:cs typeface="Verdana"/>
                </a:rPr>
                <a:t>Исключить вариант ГЧП, рассмотреть реализацию чз гос.заказ</a:t>
              </a:r>
              <a:endParaRPr lang="en-GB" sz="1400" b="1" dirty="0">
                <a:solidFill>
                  <a:schemeClr val="bg1"/>
                </a:solidFill>
                <a:latin typeface="Verdana"/>
                <a:ea typeface="Times New Roman"/>
                <a:cs typeface="Verdana"/>
              </a:endParaRPr>
            </a:p>
            <a:p>
              <a:pPr algn="ctr">
                <a:spcBef>
                  <a:spcPts val="1200"/>
                </a:spcBef>
                <a:spcAft>
                  <a:spcPts val="1000"/>
                </a:spcAft>
              </a:pPr>
              <a:r>
                <a:rPr lang="en-US" sz="1400">
                  <a:latin typeface="Verdana"/>
                  <a:ea typeface="Times New Roman"/>
                  <a:cs typeface="Verdana"/>
                </a:rPr>
                <a:t> </a:t>
              </a:r>
              <a:endParaRPr lang="en-GB" sz="1400">
                <a:latin typeface="Verdana"/>
                <a:ea typeface="Times New Roman"/>
                <a:cs typeface="Verdana"/>
              </a:endParaRPr>
            </a:p>
          </p:txBody>
        </p:sp>
      </p:grpSp>
      <p:sp>
        <p:nvSpPr>
          <p:cNvPr id="19" name="Rechteck 18">
            <a:extLst>
              <a:ext uri="{FF2B5EF4-FFF2-40B4-BE49-F238E27FC236}">
                <a16:creationId xmlns:a16="http://schemas.microsoft.com/office/drawing/2014/main" id="{AD565489-2C0A-49DA-A69E-D277439632A1}"/>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20" name="Rechteck 19">
            <a:extLst>
              <a:ext uri="{FF2B5EF4-FFF2-40B4-BE49-F238E27FC236}">
                <a16:creationId xmlns:a16="http://schemas.microsoft.com/office/drawing/2014/main" id="{1155DEB9-80A3-4F8E-AC6A-20E7CB2AE716}"/>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cxnSp>
        <p:nvCxnSpPr>
          <p:cNvPr id="21" name="Gerader Verbinder 20">
            <a:extLst>
              <a:ext uri="{FF2B5EF4-FFF2-40B4-BE49-F238E27FC236}">
                <a16:creationId xmlns:a16="http://schemas.microsoft.com/office/drawing/2014/main" id="{2B6ECE26-A31E-4EA5-9DE4-1E42502046AD}"/>
              </a:ext>
            </a:extLst>
          </p:cNvPr>
          <p:cNvCxnSpPr>
            <a:cxnSpLocks/>
          </p:cNvCxnSpPr>
          <p:nvPr/>
        </p:nvCxnSpPr>
        <p:spPr>
          <a:xfrm flipH="1" flipV="1">
            <a:off x="877228" y="810340"/>
            <a:ext cx="10593781" cy="41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ED1F2067-7C2A-410D-AB1B-7847A7E648D0}"/>
              </a:ext>
            </a:extLst>
          </p:cNvPr>
          <p:cNvCxnSpPr>
            <a:cxnSpLocks/>
          </p:cNvCxnSpPr>
          <p:nvPr/>
        </p:nvCxnSpPr>
        <p:spPr>
          <a:xfrm flipH="1">
            <a:off x="877228" y="1586676"/>
            <a:ext cx="1059378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18837801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0100" y="611188"/>
            <a:ext cx="8343900" cy="1143000"/>
          </a:xfrm>
        </p:spPr>
        <p:txBody>
          <a:bodyPr>
            <a:normAutofit/>
          </a:bodyPr>
          <a:lstStyle/>
          <a:p>
            <a:pPr algn="ctr"/>
            <a:r>
              <a:rPr lang="ru-RU" sz="3200" b="1" dirty="0" smtClean="0"/>
              <a:t>Результаты и основные выводы:</a:t>
            </a:r>
            <a:endParaRPr lang="en-GB" sz="3200" b="1" dirty="0"/>
          </a:p>
        </p:txBody>
      </p:sp>
      <p:sp>
        <p:nvSpPr>
          <p:cNvPr id="21" name="Content Placeholder 2"/>
          <p:cNvSpPr>
            <a:spLocks noGrp="1"/>
          </p:cNvSpPr>
          <p:nvPr>
            <p:ph idx="1"/>
          </p:nvPr>
        </p:nvSpPr>
        <p:spPr>
          <a:xfrm>
            <a:off x="2190750" y="1754188"/>
            <a:ext cx="8102600" cy="4293472"/>
          </a:xfrm>
        </p:spPr>
        <p:txBody>
          <a:bodyPr>
            <a:normAutofit/>
          </a:bodyPr>
          <a:lstStyle/>
          <a:p>
            <a:pPr marL="0" lvl="0" indent="0">
              <a:buNone/>
            </a:pPr>
            <a:r>
              <a:rPr lang="ru-RU" sz="2000" b="1" dirty="0">
                <a:latin typeface="+mj-lt"/>
              </a:rPr>
              <a:t>Три возможных результата этой фазы:</a:t>
            </a:r>
          </a:p>
          <a:p>
            <a:r>
              <a:rPr lang="ru-RU" sz="2000" dirty="0">
                <a:latin typeface="+mj-lt"/>
              </a:rPr>
              <a:t>Проект экономически обоснованный и подходящий кандидат для ГЧП</a:t>
            </a:r>
          </a:p>
          <a:p>
            <a:r>
              <a:rPr lang="ru-RU" sz="2000" dirty="0">
                <a:latin typeface="+mj-lt"/>
              </a:rPr>
              <a:t>Проект не подходит для ГЧП</a:t>
            </a:r>
          </a:p>
          <a:p>
            <a:r>
              <a:rPr lang="ru-RU" sz="2000" dirty="0">
                <a:latin typeface="+mj-lt"/>
              </a:rPr>
              <a:t>Необходим дальнейший </a:t>
            </a:r>
            <a:r>
              <a:rPr lang="ru-RU" sz="2000" dirty="0" smtClean="0">
                <a:latin typeface="+mj-lt"/>
              </a:rPr>
              <a:t>анализ</a:t>
            </a:r>
          </a:p>
          <a:p>
            <a:pPr marL="0" indent="0">
              <a:buNone/>
            </a:pPr>
            <a:endParaRPr lang="ru-RU" sz="2000" dirty="0">
              <a:latin typeface="+mj-lt"/>
            </a:endParaRPr>
          </a:p>
          <a:p>
            <a:pPr marL="0" indent="0">
              <a:buNone/>
            </a:pPr>
            <a:r>
              <a:rPr lang="ru-RU" sz="2000" b="1" dirty="0">
                <a:latin typeface="+mj-lt"/>
              </a:rPr>
              <a:t>Основные </a:t>
            </a:r>
            <a:r>
              <a:rPr lang="ru-RU" sz="2000" b="1" dirty="0" smtClean="0">
                <a:latin typeface="+mj-lt"/>
              </a:rPr>
              <a:t>выводы:</a:t>
            </a:r>
            <a:endParaRPr lang="ru-RU" sz="2000" b="1" dirty="0">
              <a:latin typeface="+mj-lt"/>
            </a:endParaRPr>
          </a:p>
          <a:p>
            <a:r>
              <a:rPr lang="ru-RU" sz="2000" dirty="0">
                <a:latin typeface="+mj-lt"/>
              </a:rPr>
              <a:t>Краткое описание технического решения</a:t>
            </a:r>
          </a:p>
          <a:p>
            <a:r>
              <a:rPr lang="ru-RU" sz="2000" dirty="0">
                <a:latin typeface="+mj-lt"/>
              </a:rPr>
              <a:t>Экономический и финансовый предварительный анализ</a:t>
            </a:r>
          </a:p>
          <a:p>
            <a:r>
              <a:rPr lang="ru-RU" sz="2000" dirty="0">
                <a:latin typeface="+mj-lt"/>
              </a:rPr>
              <a:t>Отчет о проверке или обоснование выбора ГЧП</a:t>
            </a:r>
          </a:p>
          <a:p>
            <a:r>
              <a:rPr lang="ru-RU" sz="2000" dirty="0">
                <a:latin typeface="+mj-lt"/>
              </a:rPr>
              <a:t>План </a:t>
            </a:r>
            <a:r>
              <a:rPr lang="ru-RU" sz="2000" dirty="0" smtClean="0">
                <a:latin typeface="+mj-lt"/>
              </a:rPr>
              <a:t>управления проектом (включая план вовлечения стейхолдеров)</a:t>
            </a:r>
            <a:endParaRPr lang="en-GB" sz="2000" dirty="0">
              <a:latin typeface="+mj-lt"/>
            </a:endParaRPr>
          </a:p>
        </p:txBody>
      </p:sp>
      <p:sp>
        <p:nvSpPr>
          <p:cNvPr id="4" name="Rechteck 3">
            <a:extLst>
              <a:ext uri="{FF2B5EF4-FFF2-40B4-BE49-F238E27FC236}">
                <a16:creationId xmlns:a16="http://schemas.microsoft.com/office/drawing/2014/main" id="{15F31DE4-B2DA-41AA-AB05-7444236CFBA7}"/>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5" name="Rechteck 4">
            <a:extLst>
              <a:ext uri="{FF2B5EF4-FFF2-40B4-BE49-F238E27FC236}">
                <a16:creationId xmlns:a16="http://schemas.microsoft.com/office/drawing/2014/main" id="{1AF96535-05EF-4420-A4B6-3C5AA5474A0A}"/>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cxnSp>
        <p:nvCxnSpPr>
          <p:cNvPr id="6" name="Gerader Verbinder 5">
            <a:extLst>
              <a:ext uri="{FF2B5EF4-FFF2-40B4-BE49-F238E27FC236}">
                <a16:creationId xmlns:a16="http://schemas.microsoft.com/office/drawing/2014/main" id="{3FA6D48A-0233-4184-9EF2-C6B4458BF401}"/>
              </a:ext>
            </a:extLst>
          </p:cNvPr>
          <p:cNvCxnSpPr>
            <a:cxnSpLocks/>
          </p:cNvCxnSpPr>
          <p:nvPr/>
        </p:nvCxnSpPr>
        <p:spPr>
          <a:xfrm flipH="1" flipV="1">
            <a:off x="877228" y="810340"/>
            <a:ext cx="10593781" cy="41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D16CB59A-0BA2-4258-8228-7409417D850A}"/>
              </a:ext>
            </a:extLst>
          </p:cNvPr>
          <p:cNvCxnSpPr>
            <a:cxnSpLocks/>
          </p:cNvCxnSpPr>
          <p:nvPr/>
        </p:nvCxnSpPr>
        <p:spPr>
          <a:xfrm flipH="1">
            <a:off x="877228" y="1586676"/>
            <a:ext cx="1059378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962687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4" y="238199"/>
            <a:ext cx="11756571" cy="1030561"/>
          </a:xfrm>
        </p:spPr>
        <p:txBody>
          <a:bodyPr anchor="t">
            <a:noAutofit/>
          </a:bodyPr>
          <a:lstStyle/>
          <a:p>
            <a:pPr algn="ctr"/>
            <a:r>
              <a:rPr lang="ru-RU" sz="3000" b="0" dirty="0" smtClean="0">
                <a:solidFill>
                  <a:schemeClr val="tx1"/>
                </a:solidFill>
                <a:latin typeface="Calibri Light (Überschriften)"/>
              </a:rPr>
              <a:t>ГЧП во благо людей и традиционное ГЧП</a:t>
            </a:r>
            <a:r>
              <a:rPr lang="en-GB" sz="3000" b="0" dirty="0" smtClean="0">
                <a:solidFill>
                  <a:schemeClr val="tx1"/>
                </a:solidFill>
                <a:latin typeface="Calibri Light (Überschriften)"/>
              </a:rPr>
              <a:t> </a:t>
            </a:r>
            <a:endParaRPr lang="en-US" sz="3000" b="0" dirty="0">
              <a:solidFill>
                <a:schemeClr val="tx1"/>
              </a:solidFill>
              <a:latin typeface="Calibri Light (Überschriften)"/>
            </a:endParaRPr>
          </a:p>
        </p:txBody>
      </p:sp>
      <p:sp>
        <p:nvSpPr>
          <p:cNvPr id="3" name="Slide Number Placeholder 2"/>
          <p:cNvSpPr>
            <a:spLocks noGrp="1"/>
          </p:cNvSpPr>
          <p:nvPr>
            <p:ph type="sldNum" sz="quarter" idx="4"/>
          </p:nvPr>
        </p:nvSpPr>
        <p:spPr>
          <a:xfrm>
            <a:off x="1524000" y="1268760"/>
            <a:ext cx="533400" cy="244476"/>
          </a:xfrm>
        </p:spPr>
        <p:txBody>
          <a:bodyPr>
            <a:noAutofit/>
          </a:bodyPr>
          <a:lstStyle/>
          <a:p>
            <a:fld id="{B19B0651-EE4F-4900-A07F-96A6BFA9D0F0}" type="slidenum">
              <a:rPr lang="ru-RU" sz="1600" smtClean="0">
                <a:latin typeface="+mj-lt"/>
              </a:rPr>
              <a:pPr/>
              <a:t>8</a:t>
            </a:fld>
            <a:endParaRPr lang="ru-RU" sz="1600" dirty="0">
              <a:latin typeface="+mj-lt"/>
            </a:endParaRPr>
          </a:p>
        </p:txBody>
      </p:sp>
      <p:graphicFrame>
        <p:nvGraphicFramePr>
          <p:cNvPr id="4" name="Table 6">
            <a:extLst>
              <a:ext uri="{FF2B5EF4-FFF2-40B4-BE49-F238E27FC236}">
                <a16:creationId xmlns:a16="http://schemas.microsoft.com/office/drawing/2014/main" id="{8564DFF9-C030-4576-A728-921524776DE7}"/>
              </a:ext>
            </a:extLst>
          </p:cNvPr>
          <p:cNvGraphicFramePr>
            <a:graphicFrameLocks noGrp="1"/>
          </p:cNvGraphicFramePr>
          <p:nvPr>
            <p:extLst>
              <p:ext uri="{D42A27DB-BD31-4B8C-83A1-F6EECF244321}">
                <p14:modId xmlns:p14="http://schemas.microsoft.com/office/powerpoint/2010/main" val="3704276013"/>
              </p:ext>
            </p:extLst>
          </p:nvPr>
        </p:nvGraphicFramePr>
        <p:xfrm>
          <a:off x="182880" y="884694"/>
          <a:ext cx="11756571" cy="5690045"/>
        </p:xfrm>
        <a:graphic>
          <a:graphicData uri="http://schemas.openxmlformats.org/drawingml/2006/table">
            <a:tbl>
              <a:tblPr firstRow="1" bandRow="1">
                <a:tableStyleId>{35758FB7-9AC5-4552-8A53-C91805E547FA}</a:tableStyleId>
              </a:tblPr>
              <a:tblGrid>
                <a:gridCol w="1762188">
                  <a:extLst>
                    <a:ext uri="{9D8B030D-6E8A-4147-A177-3AD203B41FA5}">
                      <a16:colId xmlns:a16="http://schemas.microsoft.com/office/drawing/2014/main" val="1806278390"/>
                    </a:ext>
                  </a:extLst>
                </a:gridCol>
                <a:gridCol w="3776463">
                  <a:extLst>
                    <a:ext uri="{9D8B030D-6E8A-4147-A177-3AD203B41FA5}">
                      <a16:colId xmlns:a16="http://schemas.microsoft.com/office/drawing/2014/main" val="2354084525"/>
                    </a:ext>
                  </a:extLst>
                </a:gridCol>
                <a:gridCol w="6217920">
                  <a:extLst>
                    <a:ext uri="{9D8B030D-6E8A-4147-A177-3AD203B41FA5}">
                      <a16:colId xmlns:a16="http://schemas.microsoft.com/office/drawing/2014/main" val="1363069027"/>
                    </a:ext>
                  </a:extLst>
                </a:gridCol>
              </a:tblGrid>
              <a:tr h="413040">
                <a:tc>
                  <a:txBody>
                    <a:bodyPr/>
                    <a:lstStyle/>
                    <a:p>
                      <a:endParaRPr lang="en-GB" sz="1500" b="0" dirty="0">
                        <a:latin typeface="+mj-lt"/>
                      </a:endParaRPr>
                    </a:p>
                  </a:txBody>
                  <a:tcPr>
                    <a:solidFill>
                      <a:schemeClr val="accent1">
                        <a:lumMod val="75000"/>
                      </a:schemeClr>
                    </a:solidFill>
                  </a:tcPr>
                </a:tc>
                <a:tc>
                  <a:txBody>
                    <a:bodyPr/>
                    <a:lstStyle/>
                    <a:p>
                      <a:pPr algn="ctr"/>
                      <a:r>
                        <a:rPr lang="ru-RU" sz="1500" b="1" dirty="0">
                          <a:latin typeface="+mj-lt"/>
                        </a:rPr>
                        <a:t>Традиционное ГЧП </a:t>
                      </a:r>
                      <a:endParaRPr lang="en-GB" sz="1500" b="1" dirty="0">
                        <a:latin typeface="+mj-lt"/>
                      </a:endParaRPr>
                    </a:p>
                  </a:txBody>
                  <a:tcPr>
                    <a:solidFill>
                      <a:schemeClr val="accent1">
                        <a:lumMod val="75000"/>
                      </a:schemeClr>
                    </a:solidFill>
                  </a:tcPr>
                </a:tc>
                <a:tc>
                  <a:txBody>
                    <a:bodyPr/>
                    <a:lstStyle/>
                    <a:p>
                      <a:pPr algn="ctr"/>
                      <a:r>
                        <a:rPr lang="ru-RU" sz="1500" b="1" noProof="0" dirty="0" smtClean="0">
                          <a:latin typeface="+mj-lt"/>
                        </a:rPr>
                        <a:t>ГЧП во благо людей </a:t>
                      </a:r>
                      <a:endParaRPr lang="en-US" sz="1500" b="1" noProof="0" dirty="0">
                        <a:latin typeface="+mj-lt"/>
                      </a:endParaRPr>
                    </a:p>
                  </a:txBody>
                  <a:tcPr>
                    <a:solidFill>
                      <a:schemeClr val="accent1">
                        <a:lumMod val="75000"/>
                      </a:schemeClr>
                    </a:solidFill>
                  </a:tcPr>
                </a:tc>
                <a:extLst>
                  <a:ext uri="{0D108BD9-81ED-4DB2-BD59-A6C34878D82A}">
                    <a16:rowId xmlns:a16="http://schemas.microsoft.com/office/drawing/2014/main" val="1118628804"/>
                  </a:ext>
                </a:extLst>
              </a:tr>
              <a:tr h="602510">
                <a:tc>
                  <a:txBody>
                    <a:bodyPr/>
                    <a:lstStyle/>
                    <a:p>
                      <a:pPr algn="l"/>
                      <a:r>
                        <a:rPr lang="ru-RU" sz="1600" b="1" u="none" dirty="0">
                          <a:latin typeface="+mj-lt"/>
                        </a:rPr>
                        <a:t>Цели ГЧП</a:t>
                      </a:r>
                      <a:endParaRPr lang="en-GB" sz="1600" b="1" u="none" dirty="0">
                        <a:latin typeface="+mj-lt"/>
                      </a:endParaRPr>
                    </a:p>
                  </a:txBody>
                  <a:tcPr>
                    <a:solidFill>
                      <a:schemeClr val="accent1">
                        <a:lumMod val="20000"/>
                        <a:lumOff val="80000"/>
                        <a:alpha val="40000"/>
                      </a:schemeClr>
                    </a:solidFill>
                  </a:tcPr>
                </a:tc>
                <a:tc>
                  <a:txBody>
                    <a:bodyPr/>
                    <a:lstStyle/>
                    <a:p>
                      <a:r>
                        <a:rPr lang="ru-RU" sz="1500" b="0" dirty="0">
                          <a:latin typeface="+mj-lt"/>
                        </a:rPr>
                        <a:t>В соответствии с правительственной политикой</a:t>
                      </a:r>
                      <a:endParaRPr lang="en-GB" sz="1500" b="0" dirty="0">
                        <a:latin typeface="+mj-lt"/>
                      </a:endParaRPr>
                    </a:p>
                  </a:txBody>
                  <a:tcPr>
                    <a:solidFill>
                      <a:schemeClr val="accent1">
                        <a:lumMod val="20000"/>
                        <a:lumOff val="80000"/>
                        <a:alpha val="40000"/>
                      </a:schemeClr>
                    </a:solidFill>
                  </a:tcPr>
                </a:tc>
                <a:tc>
                  <a:txBody>
                    <a:bodyPr/>
                    <a:lstStyle/>
                    <a:p>
                      <a:r>
                        <a:rPr lang="ru-RU" sz="1500" b="0" u="sng" dirty="0">
                          <a:latin typeface="+mj-lt"/>
                        </a:rPr>
                        <a:t>17 ЦУР</a:t>
                      </a:r>
                      <a:r>
                        <a:rPr lang="en-US" sz="1500" b="0" dirty="0">
                          <a:latin typeface="+mj-lt"/>
                        </a:rPr>
                        <a:t> – </a:t>
                      </a:r>
                      <a:r>
                        <a:rPr lang="ru-RU" sz="1500" b="0" dirty="0">
                          <a:latin typeface="+mj-lt"/>
                        </a:rPr>
                        <a:t>не оставлять никого позади</a:t>
                      </a:r>
                      <a:endParaRPr lang="en-GB" sz="1500" b="0" dirty="0">
                        <a:latin typeface="+mj-lt"/>
                      </a:endParaRPr>
                    </a:p>
                  </a:txBody>
                  <a:tcPr>
                    <a:solidFill>
                      <a:schemeClr val="accent1">
                        <a:lumMod val="20000"/>
                        <a:lumOff val="80000"/>
                        <a:alpha val="40000"/>
                      </a:schemeClr>
                    </a:solidFill>
                  </a:tcPr>
                </a:tc>
                <a:extLst>
                  <a:ext uri="{0D108BD9-81ED-4DB2-BD59-A6C34878D82A}">
                    <a16:rowId xmlns:a16="http://schemas.microsoft.com/office/drawing/2014/main" val="1277902453"/>
                  </a:ext>
                </a:extLst>
              </a:tr>
              <a:tr h="6503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dirty="0">
                          <a:latin typeface="+mj-lt"/>
                        </a:rPr>
                        <a:t>Требования ГЧП</a:t>
                      </a:r>
                      <a:endParaRPr lang="en-GB" sz="1600" b="1" dirty="0">
                        <a:latin typeface="+mj-lt"/>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latin typeface="+mj-lt"/>
                        </a:rPr>
                        <a:t>Value</a:t>
                      </a:r>
                      <a:r>
                        <a:rPr lang="en-US" sz="1500" b="0" baseline="0" dirty="0">
                          <a:latin typeface="+mj-lt"/>
                        </a:rPr>
                        <a:t> for Money</a:t>
                      </a:r>
                      <a:endParaRPr lang="en-US" sz="1500" b="0" dirty="0">
                        <a:latin typeface="+mj-lt"/>
                      </a:endParaRPr>
                    </a:p>
                  </a:txBody>
                  <a:tcPr>
                    <a:solidFill>
                      <a:schemeClr val="accent1">
                        <a:lumMod val="20000"/>
                        <a:lumOff val="80000"/>
                      </a:schemeClr>
                    </a:solidFill>
                  </a:tcPr>
                </a:tc>
                <a:tc>
                  <a:txBody>
                    <a:bodyPr/>
                    <a:lstStyle/>
                    <a:p>
                      <a:r>
                        <a:rPr lang="ru-RU" sz="1500" b="0" dirty="0">
                          <a:latin typeface="+mj-lt"/>
                        </a:rPr>
                        <a:t>пять критериев «</a:t>
                      </a:r>
                      <a:r>
                        <a:rPr lang="en-GB" sz="1500" b="0" dirty="0">
                          <a:solidFill>
                            <a:schemeClr val="tx1"/>
                          </a:solidFill>
                          <a:latin typeface="+mj-lt"/>
                        </a:rPr>
                        <a:t>People-First PPP</a:t>
                      </a:r>
                      <a:r>
                        <a:rPr lang="ru-RU" sz="1500" b="0" dirty="0">
                          <a:solidFill>
                            <a:schemeClr val="tx1"/>
                          </a:solidFill>
                          <a:latin typeface="+mj-lt"/>
                        </a:rPr>
                        <a:t>» </a:t>
                      </a:r>
                      <a:endParaRPr lang="en-GB" sz="1500" b="0" dirty="0">
                        <a:latin typeface="+mj-lt"/>
                      </a:endParaRPr>
                    </a:p>
                  </a:txBody>
                  <a:tcPr>
                    <a:solidFill>
                      <a:schemeClr val="accent1">
                        <a:lumMod val="20000"/>
                        <a:lumOff val="80000"/>
                      </a:schemeClr>
                    </a:solidFill>
                  </a:tcPr>
                </a:tc>
                <a:extLst>
                  <a:ext uri="{0D108BD9-81ED-4DB2-BD59-A6C34878D82A}">
                    <a16:rowId xmlns:a16="http://schemas.microsoft.com/office/drawing/2014/main" val="61052381"/>
                  </a:ext>
                </a:extLst>
              </a:tr>
              <a:tr h="840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dirty="0">
                          <a:latin typeface="+mj-lt"/>
                        </a:rPr>
                        <a:t>Секторы</a:t>
                      </a:r>
                      <a:endParaRPr lang="en-GB" sz="1600" b="1" dirty="0">
                        <a:latin typeface="+mj-lt"/>
                      </a:endParaRPr>
                    </a:p>
                  </a:txBody>
                  <a:tcPr>
                    <a:solidFill>
                      <a:schemeClr val="accent1">
                        <a:lumMod val="20000"/>
                        <a:lumOff val="80000"/>
                        <a:alpha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500" b="0" dirty="0">
                          <a:latin typeface="+mj-lt"/>
                        </a:rPr>
                        <a:t>Почти все секторы разрешены</a:t>
                      </a:r>
                      <a:endParaRPr lang="en-GB" sz="1500" b="0" dirty="0">
                        <a:latin typeface="+mj-lt"/>
                      </a:endParaRPr>
                    </a:p>
                  </a:txBody>
                  <a:tcPr>
                    <a:solidFill>
                      <a:schemeClr val="accent1">
                        <a:lumMod val="20000"/>
                        <a:lumOff val="80000"/>
                        <a:alpha val="40000"/>
                      </a:schemeClr>
                    </a:solidFill>
                  </a:tcPr>
                </a:tc>
                <a:tc>
                  <a:txBody>
                    <a:bodyPr/>
                    <a:lstStyle/>
                    <a:p>
                      <a:r>
                        <a:rPr lang="ru-RU" sz="1500" b="0" dirty="0">
                          <a:latin typeface="+mj-lt"/>
                        </a:rPr>
                        <a:t>Все секторы с акцентом на социальную инфраструктуру </a:t>
                      </a:r>
                      <a:endParaRPr lang="en-US" sz="1500" b="0" dirty="0">
                        <a:latin typeface="+mj-lt"/>
                      </a:endParaRPr>
                    </a:p>
                    <a:p>
                      <a:r>
                        <a:rPr lang="ru-RU" sz="1200" b="0" i="1" dirty="0">
                          <a:latin typeface="+mj-lt"/>
                        </a:rPr>
                        <a:t>(здравоохранение, образование, водоснабжение и канализация, тюрьмы,</a:t>
                      </a:r>
                      <a:r>
                        <a:rPr lang="ru-RU" sz="1200" b="0" i="1" baseline="0" dirty="0">
                          <a:latin typeface="+mj-lt"/>
                        </a:rPr>
                        <a:t> </a:t>
                      </a:r>
                      <a:r>
                        <a:rPr lang="ru-RU" sz="1200" b="0" i="1" dirty="0">
                          <a:latin typeface="+mj-lt"/>
                        </a:rPr>
                        <a:t>социальное жилье, социальные</a:t>
                      </a:r>
                      <a:r>
                        <a:rPr lang="ru-RU" sz="1200" b="0" i="1" baseline="0" dirty="0">
                          <a:latin typeface="+mj-lt"/>
                        </a:rPr>
                        <a:t> сервисы </a:t>
                      </a:r>
                      <a:r>
                        <a:rPr lang="ru-RU" sz="1200" b="0" i="1" dirty="0">
                          <a:latin typeface="+mj-lt"/>
                        </a:rPr>
                        <a:t>и т.д.)</a:t>
                      </a:r>
                      <a:endParaRPr lang="en-GB" sz="1200" b="0" i="1" dirty="0">
                        <a:latin typeface="+mj-lt"/>
                      </a:endParaRPr>
                    </a:p>
                  </a:txBody>
                  <a:tcPr>
                    <a:solidFill>
                      <a:schemeClr val="accent1">
                        <a:lumMod val="20000"/>
                        <a:lumOff val="80000"/>
                        <a:alpha val="40000"/>
                      </a:schemeClr>
                    </a:solidFill>
                  </a:tcPr>
                </a:tc>
                <a:extLst>
                  <a:ext uri="{0D108BD9-81ED-4DB2-BD59-A6C34878D82A}">
                    <a16:rowId xmlns:a16="http://schemas.microsoft.com/office/drawing/2014/main" val="2046890121"/>
                  </a:ext>
                </a:extLst>
              </a:tr>
              <a:tr h="8876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dirty="0">
                          <a:latin typeface="+mj-lt"/>
                        </a:rPr>
                        <a:t>ГЧП подразделение</a:t>
                      </a:r>
                      <a:endParaRPr lang="en-GB" sz="1600" b="1" dirty="0">
                        <a:latin typeface="+mj-lt"/>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500" b="0" i="0" u="none" strike="noStrike" kern="1200" dirty="0">
                          <a:solidFill>
                            <a:schemeClr val="dk1"/>
                          </a:solidFill>
                          <a:effectLst/>
                          <a:latin typeface="+mj-lt"/>
                          <a:ea typeface="+mn-ea"/>
                          <a:cs typeface="+mn-cs"/>
                        </a:rPr>
                        <a:t>Утверждение через центральные правит.органы, принятие решений, разработка стратегии</a:t>
                      </a:r>
                      <a:endParaRPr lang="en-GB" sz="1500" b="0" dirty="0">
                        <a:latin typeface="+mj-lt"/>
                      </a:endParaRPr>
                    </a:p>
                  </a:txBody>
                  <a:tcPr>
                    <a:solidFill>
                      <a:schemeClr val="accent1">
                        <a:lumMod val="20000"/>
                        <a:lumOff val="80000"/>
                      </a:schemeClr>
                    </a:solidFill>
                  </a:tcPr>
                </a:tc>
                <a:tc>
                  <a:txBody>
                    <a:bodyPr/>
                    <a:lstStyle/>
                    <a:p>
                      <a:r>
                        <a:rPr lang="ru-RU" sz="1500" b="0" i="0" u="none" strike="noStrike" kern="1200" dirty="0">
                          <a:solidFill>
                            <a:schemeClr val="dk1"/>
                          </a:solidFill>
                          <a:effectLst/>
                          <a:latin typeface="+mj-lt"/>
                          <a:ea typeface="+mn-ea"/>
                          <a:cs typeface="+mn-cs"/>
                        </a:rPr>
                        <a:t>Вовлечение сообщества</a:t>
                      </a:r>
                      <a:r>
                        <a:rPr lang="ru-RU" sz="1500" b="0" i="0" u="none" strike="noStrike" kern="1200" baseline="0" dirty="0">
                          <a:solidFill>
                            <a:schemeClr val="dk1"/>
                          </a:solidFill>
                          <a:effectLst/>
                          <a:latin typeface="+mj-lt"/>
                          <a:ea typeface="+mn-ea"/>
                          <a:cs typeface="+mn-cs"/>
                        </a:rPr>
                        <a:t> в процесс </a:t>
                      </a:r>
                      <a:r>
                        <a:rPr lang="ru-RU" sz="1500" b="0" i="0" u="none" strike="noStrike" kern="1200" dirty="0">
                          <a:solidFill>
                            <a:schemeClr val="dk1"/>
                          </a:solidFill>
                          <a:effectLst/>
                          <a:latin typeface="+mj-lt"/>
                          <a:ea typeface="+mn-ea"/>
                          <a:cs typeface="+mn-cs"/>
                        </a:rPr>
                        <a:t>и содействие принятию решений</a:t>
                      </a:r>
                      <a:endParaRPr lang="en-GB" sz="1500" b="0" u="sng" dirty="0">
                        <a:latin typeface="+mj-lt"/>
                      </a:endParaRPr>
                    </a:p>
                  </a:txBody>
                  <a:tcPr>
                    <a:solidFill>
                      <a:schemeClr val="accent1">
                        <a:lumMod val="20000"/>
                        <a:lumOff val="80000"/>
                      </a:schemeClr>
                    </a:solidFill>
                  </a:tcPr>
                </a:tc>
                <a:extLst>
                  <a:ext uri="{0D108BD9-81ED-4DB2-BD59-A6C34878D82A}">
                    <a16:rowId xmlns:a16="http://schemas.microsoft.com/office/drawing/2014/main" val="1997222482"/>
                  </a:ext>
                </a:extLst>
              </a:tr>
              <a:tr h="1091076">
                <a:tc>
                  <a:txBody>
                    <a:bodyPr/>
                    <a:lstStyle/>
                    <a:p>
                      <a:r>
                        <a:rPr lang="ru-RU" sz="1600" b="1" dirty="0">
                          <a:latin typeface="+mj-lt"/>
                        </a:rPr>
                        <a:t>Защита инвесторов и права третьих сторон</a:t>
                      </a:r>
                      <a:endParaRPr lang="en-GB" sz="1600" b="1" dirty="0">
                        <a:latin typeface="+mj-lt"/>
                      </a:endParaRPr>
                    </a:p>
                  </a:txBody>
                  <a:tcPr>
                    <a:solidFill>
                      <a:schemeClr val="accent1">
                        <a:lumMod val="20000"/>
                        <a:lumOff val="80000"/>
                        <a:alpha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500" b="0" i="0" u="none" strike="noStrike" kern="1200" dirty="0">
                          <a:solidFill>
                            <a:schemeClr val="dk1"/>
                          </a:solidFill>
                          <a:effectLst/>
                          <a:latin typeface="+mj-lt"/>
                          <a:ea typeface="+mn-ea"/>
                          <a:cs typeface="+mn-cs"/>
                        </a:rPr>
                        <a:t>Инвесторы / банкиры могут взять на себя управление проектом в случае проблем с кредитами / инвестициями</a:t>
                      </a:r>
                      <a:endParaRPr lang="en-US" sz="1500" b="0" dirty="0">
                        <a:latin typeface="+mj-lt"/>
                      </a:endParaRPr>
                    </a:p>
                  </a:txBody>
                  <a:tcPr>
                    <a:solidFill>
                      <a:schemeClr val="accent1">
                        <a:lumMod val="20000"/>
                        <a:lumOff val="80000"/>
                        <a:alpha val="40000"/>
                      </a:schemeClr>
                    </a:solidFill>
                  </a:tcPr>
                </a:tc>
                <a:tc>
                  <a:txBody>
                    <a:bodyPr/>
                    <a:lstStyle/>
                    <a:p>
                      <a:r>
                        <a:rPr lang="ru-RU" sz="1500" b="0" i="0" u="none" strike="noStrike" kern="1200" dirty="0">
                          <a:solidFill>
                            <a:schemeClr val="dk1"/>
                          </a:solidFill>
                          <a:effectLst/>
                          <a:latin typeface="+mj-lt"/>
                          <a:ea typeface="+mn-ea"/>
                          <a:cs typeface="+mn-cs"/>
                        </a:rPr>
                        <a:t>Представители местных жителей также должны обладать правами, чтобы направить проект в нужное русло, если проект не достиг пяти результатов </a:t>
                      </a:r>
                      <a:r>
                        <a:rPr lang="ru-RU" sz="1500" b="0" dirty="0">
                          <a:latin typeface="+mj-lt"/>
                        </a:rPr>
                        <a:t>«</a:t>
                      </a:r>
                      <a:r>
                        <a:rPr lang="en-GB" sz="1500" b="0" dirty="0">
                          <a:solidFill>
                            <a:schemeClr val="tx1"/>
                          </a:solidFill>
                          <a:latin typeface="+mj-lt"/>
                        </a:rPr>
                        <a:t>People-First PPP</a:t>
                      </a:r>
                      <a:r>
                        <a:rPr lang="ru-RU" sz="1500" b="0" dirty="0">
                          <a:solidFill>
                            <a:schemeClr val="tx1"/>
                          </a:solidFill>
                          <a:latin typeface="+mj-lt"/>
                        </a:rPr>
                        <a:t>» </a:t>
                      </a:r>
                      <a:r>
                        <a:rPr lang="ru-RU" sz="1200" b="0" i="1" u="none" strike="noStrike" kern="1200" dirty="0">
                          <a:solidFill>
                            <a:schemeClr val="dk1"/>
                          </a:solidFill>
                          <a:effectLst/>
                          <a:latin typeface="+mj-lt"/>
                          <a:ea typeface="+mn-ea"/>
                          <a:cs typeface="+mn-cs"/>
                        </a:rPr>
                        <a:t>(например, дискриминация в отношении групп коренного населения, доступность основных услуг и т.д.)</a:t>
                      </a:r>
                      <a:endParaRPr lang="en-GB" sz="1200" b="0" i="1" dirty="0">
                        <a:latin typeface="+mj-lt"/>
                      </a:endParaRPr>
                    </a:p>
                  </a:txBody>
                  <a:tcPr>
                    <a:solidFill>
                      <a:schemeClr val="accent1">
                        <a:lumMod val="20000"/>
                        <a:lumOff val="80000"/>
                        <a:alpha val="40000"/>
                      </a:schemeClr>
                    </a:solidFill>
                  </a:tcPr>
                </a:tc>
                <a:extLst>
                  <a:ext uri="{0D108BD9-81ED-4DB2-BD59-A6C34878D82A}">
                    <a16:rowId xmlns:a16="http://schemas.microsoft.com/office/drawing/2014/main" val="1040419919"/>
                  </a:ext>
                </a:extLst>
              </a:tr>
              <a:tr h="6025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dirty="0">
                          <a:latin typeface="+mj-lt"/>
                        </a:rPr>
                        <a:t>Раскрытие информации</a:t>
                      </a:r>
                      <a:endParaRPr lang="en-GB" sz="1600" b="1" dirty="0">
                        <a:latin typeface="+mj-lt"/>
                      </a:endParaRPr>
                    </a:p>
                  </a:txBody>
                  <a:tcPr>
                    <a:solidFill>
                      <a:schemeClr val="accent1">
                        <a:lumMod val="20000"/>
                        <a:lumOff val="80000"/>
                      </a:schemeClr>
                    </a:solidFill>
                  </a:tcPr>
                </a:tc>
                <a:tc>
                  <a:txBody>
                    <a:bodyPr/>
                    <a:lstStyle/>
                    <a:p>
                      <a:r>
                        <a:rPr lang="ru-RU" sz="1500" b="0" noProof="0" dirty="0">
                          <a:latin typeface="+mj-lt"/>
                        </a:rPr>
                        <a:t>Минимальное раскрытие информации</a:t>
                      </a:r>
                      <a:endParaRPr lang="en-US" sz="1500" b="0" noProof="0" dirty="0">
                        <a:latin typeface="+mj-lt"/>
                      </a:endParaRPr>
                    </a:p>
                  </a:txBody>
                  <a:tcPr>
                    <a:solidFill>
                      <a:schemeClr val="accent1">
                        <a:lumMod val="20000"/>
                        <a:lumOff val="80000"/>
                      </a:schemeClr>
                    </a:solidFill>
                  </a:tcPr>
                </a:tc>
                <a:tc>
                  <a:txBody>
                    <a:bodyPr/>
                    <a:lstStyle/>
                    <a:p>
                      <a:r>
                        <a:rPr lang="ru-RU" sz="1500" b="0" i="0" u="none" strike="noStrike" kern="1200" dirty="0">
                          <a:solidFill>
                            <a:schemeClr val="dk1"/>
                          </a:solidFill>
                          <a:effectLst/>
                          <a:latin typeface="+mj-lt"/>
                          <a:ea typeface="+mn-ea"/>
                          <a:cs typeface="+mn-cs"/>
                        </a:rPr>
                        <a:t>Информация о выполнении проекта должна быть опубликована</a:t>
                      </a:r>
                      <a:endParaRPr lang="en-US" sz="1500" b="0" u="sng" noProof="0" dirty="0">
                        <a:latin typeface="+mj-lt"/>
                      </a:endParaRPr>
                    </a:p>
                  </a:txBody>
                  <a:tcPr>
                    <a:solidFill>
                      <a:schemeClr val="accent1">
                        <a:lumMod val="20000"/>
                        <a:lumOff val="80000"/>
                      </a:schemeClr>
                    </a:solidFill>
                  </a:tcPr>
                </a:tc>
                <a:extLst>
                  <a:ext uri="{0D108BD9-81ED-4DB2-BD59-A6C34878D82A}">
                    <a16:rowId xmlns:a16="http://schemas.microsoft.com/office/drawing/2014/main" val="1755483592"/>
                  </a:ext>
                </a:extLst>
              </a:tr>
              <a:tr h="6025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dirty="0">
                          <a:latin typeface="+mj-lt"/>
                        </a:rPr>
                        <a:t>Закупка</a:t>
                      </a:r>
                      <a:endParaRPr lang="en-GB" sz="1600" b="1" dirty="0">
                        <a:latin typeface="+mj-lt"/>
                      </a:endParaRPr>
                    </a:p>
                  </a:txBody>
                  <a:tcPr>
                    <a:solidFill>
                      <a:schemeClr val="accent1">
                        <a:lumMod val="20000"/>
                        <a:lumOff val="80000"/>
                        <a:alpha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500" b="0" i="0" u="none" strike="noStrike" kern="1200" dirty="0">
                          <a:solidFill>
                            <a:schemeClr val="dk1"/>
                          </a:solidFill>
                          <a:effectLst/>
                          <a:latin typeface="+mj-lt"/>
                          <a:ea typeface="+mn-ea"/>
                          <a:cs typeface="+mn-cs"/>
                        </a:rPr>
                        <a:t>Открытые конкурентные прозрачные торги</a:t>
                      </a:r>
                      <a:endParaRPr lang="en-US" sz="1500" b="0" dirty="0">
                        <a:latin typeface="+mj-lt"/>
                      </a:endParaRPr>
                    </a:p>
                  </a:txBody>
                  <a:tcPr>
                    <a:solidFill>
                      <a:schemeClr val="accent1">
                        <a:lumMod val="20000"/>
                        <a:lumOff val="80000"/>
                        <a:alpha val="40000"/>
                      </a:schemeClr>
                    </a:solidFill>
                  </a:tcPr>
                </a:tc>
                <a:tc>
                  <a:txBody>
                    <a:bodyPr/>
                    <a:lstStyle/>
                    <a:p>
                      <a:r>
                        <a:rPr lang="ru-RU" sz="1500" b="0" i="0" u="none" strike="noStrike" kern="1200" dirty="0">
                          <a:solidFill>
                            <a:schemeClr val="dk1"/>
                          </a:solidFill>
                          <a:effectLst/>
                          <a:latin typeface="+mj-lt"/>
                          <a:ea typeface="+mn-ea"/>
                          <a:cs typeface="+mn-cs"/>
                        </a:rPr>
                        <a:t>Нулевая терпимость к коррупции в закупках и прямое представительство заинтересованных сторон в процессе принятия решений</a:t>
                      </a:r>
                      <a:endParaRPr lang="en-GB" sz="1500" b="0" u="sng" dirty="0">
                        <a:latin typeface="+mj-lt"/>
                      </a:endParaRPr>
                    </a:p>
                  </a:txBody>
                  <a:tcPr>
                    <a:solidFill>
                      <a:schemeClr val="accent1">
                        <a:lumMod val="20000"/>
                        <a:lumOff val="80000"/>
                        <a:alpha val="40000"/>
                      </a:schemeClr>
                    </a:solidFill>
                  </a:tcPr>
                </a:tc>
                <a:extLst>
                  <a:ext uri="{0D108BD9-81ED-4DB2-BD59-A6C34878D82A}">
                    <a16:rowId xmlns:a16="http://schemas.microsoft.com/office/drawing/2014/main" val="1282143943"/>
                  </a:ext>
                </a:extLst>
              </a:tr>
            </a:tbl>
          </a:graphicData>
        </a:graphic>
      </p:graphicFrame>
      <p:sp>
        <p:nvSpPr>
          <p:cNvPr id="5" name="Rechteck 4">
            <a:extLst>
              <a:ext uri="{FF2B5EF4-FFF2-40B4-BE49-F238E27FC236}">
                <a16:creationId xmlns:a16="http://schemas.microsoft.com/office/drawing/2014/main" id="{83961EFB-5C4A-4D6D-A905-7F568248D261}"/>
              </a:ext>
            </a:extLst>
          </p:cNvPr>
          <p:cNvSpPr/>
          <p:nvPr/>
        </p:nvSpPr>
        <p:spPr>
          <a:xfrm>
            <a:off x="0" y="-2226"/>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rgbClr val="7030A0"/>
              </a:solidFill>
              <a:latin typeface="+mj-lt"/>
            </a:endParaRPr>
          </a:p>
        </p:txBody>
      </p:sp>
      <p:sp>
        <p:nvSpPr>
          <p:cNvPr id="6" name="Rechteck 5">
            <a:extLst>
              <a:ext uri="{FF2B5EF4-FFF2-40B4-BE49-F238E27FC236}">
                <a16:creationId xmlns:a16="http://schemas.microsoft.com/office/drawing/2014/main" id="{113D29F2-4E19-47F1-A0E3-E194B08C3A95}"/>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rgbClr val="7030A0"/>
              </a:solidFill>
              <a:latin typeface="+mj-lt"/>
            </a:endParaRPr>
          </a:p>
        </p:txBody>
      </p:sp>
    </p:spTree>
    <p:extLst>
      <p:ext uri="{BB962C8B-B14F-4D97-AF65-F5344CB8AC3E}">
        <p14:creationId xmlns:p14="http://schemas.microsoft.com/office/powerpoint/2010/main" val="1178762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E7B77751-072F-4201-9886-873A84A6F2C5}"/>
              </a:ext>
            </a:extLst>
          </p:cNvPr>
          <p:cNvSpPr>
            <a:spLocks noGrp="1"/>
          </p:cNvSpPr>
          <p:nvPr>
            <p:ph type="sldNum" sz="quarter" idx="4"/>
          </p:nvPr>
        </p:nvSpPr>
        <p:spPr/>
        <p:txBody>
          <a:bodyPr>
            <a:normAutofit fontScale="85000" lnSpcReduction="20000"/>
          </a:bodyPr>
          <a:lstStyle/>
          <a:p>
            <a:fld id="{B19B0651-EE4F-4900-A07F-96A6BFA9D0F0}" type="slidenum">
              <a:rPr lang="ru-RU" smtClean="0">
                <a:latin typeface="+mj-lt"/>
              </a:rPr>
              <a:t>9</a:t>
            </a:fld>
            <a:endParaRPr lang="ru-RU" dirty="0">
              <a:latin typeface="+mj-lt"/>
            </a:endParaRPr>
          </a:p>
        </p:txBody>
      </p:sp>
      <p:sp>
        <p:nvSpPr>
          <p:cNvPr id="4" name="Title 1">
            <a:extLst>
              <a:ext uri="{FF2B5EF4-FFF2-40B4-BE49-F238E27FC236}">
                <a16:creationId xmlns:a16="http://schemas.microsoft.com/office/drawing/2014/main" id="{755F699A-5106-4666-8D9D-B416CDA12056}"/>
              </a:ext>
            </a:extLst>
          </p:cNvPr>
          <p:cNvSpPr>
            <a:spLocks noGrp="1"/>
          </p:cNvSpPr>
          <p:nvPr/>
        </p:nvSpPr>
        <p:spPr>
          <a:xfrm>
            <a:off x="3538715" y="645710"/>
            <a:ext cx="5749925" cy="719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4000" b="1" dirty="0">
                <a:cs typeface="Helvetica" panose="020B0604020202020204" pitchFamily="34" charset="0"/>
              </a:rPr>
              <a:t>Типы ГЧП контрактов</a:t>
            </a:r>
            <a:endParaRPr lang="en-US" sz="4000" b="1" dirty="0">
              <a:cs typeface="Helvetica" panose="020B0604020202020204" pitchFamily="34" charset="0"/>
            </a:endParaRPr>
          </a:p>
        </p:txBody>
      </p:sp>
      <p:grpSp>
        <p:nvGrpSpPr>
          <p:cNvPr id="5" name="Content Placeholder 7">
            <a:extLst>
              <a:ext uri="{FF2B5EF4-FFF2-40B4-BE49-F238E27FC236}">
                <a16:creationId xmlns:a16="http://schemas.microsoft.com/office/drawing/2014/main" id="{3990ABEB-A706-40A8-B908-9B718A84AF0F}"/>
              </a:ext>
            </a:extLst>
          </p:cNvPr>
          <p:cNvGrpSpPr/>
          <p:nvPr/>
        </p:nvGrpSpPr>
        <p:grpSpPr>
          <a:xfrm>
            <a:off x="702249" y="1606678"/>
            <a:ext cx="10526921" cy="3335869"/>
            <a:chOff x="457200" y="2371557"/>
            <a:chExt cx="8229600" cy="3868318"/>
          </a:xfrm>
          <a:solidFill>
            <a:srgbClr val="00B0F0"/>
          </a:solidFill>
        </p:grpSpPr>
        <p:sp>
          <p:nvSpPr>
            <p:cNvPr id="8" name="Freeform 4">
              <a:extLst>
                <a:ext uri="{FF2B5EF4-FFF2-40B4-BE49-F238E27FC236}">
                  <a16:creationId xmlns:a16="http://schemas.microsoft.com/office/drawing/2014/main" id="{6ADAABCB-CE10-410A-BECF-E74153D13A1A}"/>
                </a:ext>
              </a:extLst>
            </p:cNvPr>
            <p:cNvSpPr/>
            <p:nvPr/>
          </p:nvSpPr>
          <p:spPr>
            <a:xfrm>
              <a:off x="457200" y="2371557"/>
              <a:ext cx="8229600" cy="628227"/>
            </a:xfrm>
            <a:custGeom>
              <a:avLst/>
              <a:gdLst>
                <a:gd name="f0" fmla="val 10800000"/>
                <a:gd name="f1" fmla="val 5400000"/>
                <a:gd name="f2" fmla="val 180"/>
                <a:gd name="f3" fmla="val w"/>
                <a:gd name="f4" fmla="val h"/>
                <a:gd name="f5" fmla="val 0"/>
                <a:gd name="f6" fmla="val 8229600"/>
                <a:gd name="f7" fmla="val 972489"/>
                <a:gd name="f8" fmla="val 162085"/>
                <a:gd name="f9" fmla="val 119097"/>
                <a:gd name="f10" fmla="val 17077"/>
                <a:gd name="f11" fmla="val 77870"/>
                <a:gd name="f12" fmla="val 47474"/>
                <a:gd name="f13" fmla="val 77871"/>
                <a:gd name="f14" fmla="val 119098"/>
                <a:gd name="f15" fmla="val 162086"/>
                <a:gd name="f16" fmla="val 1"/>
                <a:gd name="f17" fmla="val 8067515"/>
                <a:gd name="f18" fmla="val 8110503"/>
                <a:gd name="f19" fmla="val 8151730"/>
                <a:gd name="f20" fmla="val 8182126"/>
                <a:gd name="f21" fmla="val 8212523"/>
                <a:gd name="f22" fmla="val 8229599"/>
                <a:gd name="f23" fmla="val 378192"/>
                <a:gd name="f24" fmla="val 594298"/>
                <a:gd name="f25" fmla="val 810404"/>
                <a:gd name="f26" fmla="val 853392"/>
                <a:gd name="f27" fmla="val 894619"/>
                <a:gd name="f28" fmla="val 925015"/>
                <a:gd name="f29" fmla="val 8151729"/>
                <a:gd name="f30" fmla="val 955412"/>
                <a:gd name="f31" fmla="val 8110502"/>
                <a:gd name="f32" fmla="val 894618"/>
                <a:gd name="f33" fmla="val 853391"/>
                <a:gd name="f34" fmla="val 378191"/>
                <a:gd name="f35" fmla="+- 0 0 -90"/>
                <a:gd name="f36" fmla="*/ f3 1 8229600"/>
                <a:gd name="f37" fmla="*/ f4 1 972489"/>
                <a:gd name="f38" fmla="+- f7 0 f5"/>
                <a:gd name="f39" fmla="+- f6 0 f5"/>
                <a:gd name="f40" fmla="*/ f35 f0 1"/>
                <a:gd name="f41" fmla="*/ f39 1 8229600"/>
                <a:gd name="f42" fmla="*/ f38 1 972489"/>
                <a:gd name="f43" fmla="*/ 0 f39 1"/>
                <a:gd name="f44" fmla="*/ 162085 f38 1"/>
                <a:gd name="f45" fmla="*/ 47474 f39 1"/>
                <a:gd name="f46" fmla="*/ 47474 f38 1"/>
                <a:gd name="f47" fmla="*/ 162086 f39 1"/>
                <a:gd name="f48" fmla="*/ 1 f38 1"/>
                <a:gd name="f49" fmla="*/ 8067515 f39 1"/>
                <a:gd name="f50" fmla="*/ 0 f38 1"/>
                <a:gd name="f51" fmla="*/ 8182126 f39 1"/>
                <a:gd name="f52" fmla="*/ 8229599 f39 1"/>
                <a:gd name="f53" fmla="*/ 162086 f38 1"/>
                <a:gd name="f54" fmla="*/ 8229600 f39 1"/>
                <a:gd name="f55" fmla="*/ 810404 f38 1"/>
                <a:gd name="f56" fmla="*/ 925015 f38 1"/>
                <a:gd name="f57" fmla="*/ 972489 f38 1"/>
                <a:gd name="f58" fmla="*/ 162085 f39 1"/>
                <a:gd name="f59" fmla="*/ 1 f39 1"/>
                <a:gd name="f60" fmla="*/ f40 1 f2"/>
                <a:gd name="f61" fmla="*/ f43 1 8229600"/>
                <a:gd name="f62" fmla="*/ f44 1 972489"/>
                <a:gd name="f63" fmla="*/ f45 1 8229600"/>
                <a:gd name="f64" fmla="*/ f46 1 972489"/>
                <a:gd name="f65" fmla="*/ f47 1 8229600"/>
                <a:gd name="f66" fmla="*/ f48 1 972489"/>
                <a:gd name="f67" fmla="*/ f49 1 8229600"/>
                <a:gd name="f68" fmla="*/ f50 1 972489"/>
                <a:gd name="f69" fmla="*/ f51 1 8229600"/>
                <a:gd name="f70" fmla="*/ f52 1 8229600"/>
                <a:gd name="f71" fmla="*/ f53 1 972489"/>
                <a:gd name="f72" fmla="*/ f54 1 8229600"/>
                <a:gd name="f73" fmla="*/ f55 1 972489"/>
                <a:gd name="f74" fmla="*/ f56 1 972489"/>
                <a:gd name="f75" fmla="*/ f57 1 972489"/>
                <a:gd name="f76" fmla="*/ f58 1 8229600"/>
                <a:gd name="f77" fmla="*/ f59 1 8229600"/>
                <a:gd name="f78" fmla="*/ f5 1 f41"/>
                <a:gd name="f79" fmla="*/ f6 1 f41"/>
                <a:gd name="f80" fmla="*/ f5 1 f42"/>
                <a:gd name="f81" fmla="*/ f7 1 f42"/>
                <a:gd name="f82" fmla="+- f60 0 f1"/>
                <a:gd name="f83" fmla="*/ f61 1 f41"/>
                <a:gd name="f84" fmla="*/ f62 1 f42"/>
                <a:gd name="f85" fmla="*/ f63 1 f41"/>
                <a:gd name="f86" fmla="*/ f64 1 f42"/>
                <a:gd name="f87" fmla="*/ f65 1 f41"/>
                <a:gd name="f88" fmla="*/ f66 1 f42"/>
                <a:gd name="f89" fmla="*/ f67 1 f41"/>
                <a:gd name="f90" fmla="*/ f68 1 f42"/>
                <a:gd name="f91" fmla="*/ f69 1 f41"/>
                <a:gd name="f92" fmla="*/ f70 1 f41"/>
                <a:gd name="f93" fmla="*/ f71 1 f42"/>
                <a:gd name="f94" fmla="*/ f72 1 f41"/>
                <a:gd name="f95" fmla="*/ f73 1 f42"/>
                <a:gd name="f96" fmla="*/ f74 1 f42"/>
                <a:gd name="f97" fmla="*/ f75 1 f42"/>
                <a:gd name="f98" fmla="*/ f76 1 f41"/>
                <a:gd name="f99" fmla="*/ f77 1 f41"/>
                <a:gd name="f100" fmla="*/ f78 f36 1"/>
                <a:gd name="f101" fmla="*/ f79 f36 1"/>
                <a:gd name="f102" fmla="*/ f81 f37 1"/>
                <a:gd name="f103" fmla="*/ f80 f37 1"/>
                <a:gd name="f104" fmla="*/ f83 f36 1"/>
                <a:gd name="f105" fmla="*/ f84 f37 1"/>
                <a:gd name="f106" fmla="*/ f85 f36 1"/>
                <a:gd name="f107" fmla="*/ f86 f37 1"/>
                <a:gd name="f108" fmla="*/ f87 f36 1"/>
                <a:gd name="f109" fmla="*/ f88 f37 1"/>
                <a:gd name="f110" fmla="*/ f89 f36 1"/>
                <a:gd name="f111" fmla="*/ f90 f37 1"/>
                <a:gd name="f112" fmla="*/ f91 f36 1"/>
                <a:gd name="f113" fmla="*/ f92 f36 1"/>
                <a:gd name="f114" fmla="*/ f93 f37 1"/>
                <a:gd name="f115" fmla="*/ f94 f36 1"/>
                <a:gd name="f116" fmla="*/ f95 f37 1"/>
                <a:gd name="f117" fmla="*/ f96 f37 1"/>
                <a:gd name="f118" fmla="*/ f97 f37 1"/>
                <a:gd name="f119" fmla="*/ f98 f36 1"/>
                <a:gd name="f120" fmla="*/ f99 f36 1"/>
              </a:gdLst>
              <a:ahLst/>
              <a:cxnLst>
                <a:cxn ang="3cd4">
                  <a:pos x="hc" y="t"/>
                </a:cxn>
                <a:cxn ang="0">
                  <a:pos x="r" y="vc"/>
                </a:cxn>
                <a:cxn ang="cd4">
                  <a:pos x="hc" y="b"/>
                </a:cxn>
                <a:cxn ang="cd2">
                  <a:pos x="l" y="vc"/>
                </a:cxn>
                <a:cxn ang="f82">
                  <a:pos x="f104" y="f105"/>
                </a:cxn>
                <a:cxn ang="f82">
                  <a:pos x="f106" y="f107"/>
                </a:cxn>
                <a:cxn ang="f82">
                  <a:pos x="f108" y="f109"/>
                </a:cxn>
                <a:cxn ang="f82">
                  <a:pos x="f110" y="f111"/>
                </a:cxn>
                <a:cxn ang="f82">
                  <a:pos x="f112" y="f107"/>
                </a:cxn>
                <a:cxn ang="f82">
                  <a:pos x="f113" y="f114"/>
                </a:cxn>
                <a:cxn ang="f82">
                  <a:pos x="f115" y="f116"/>
                </a:cxn>
                <a:cxn ang="f82">
                  <a:pos x="f112" y="f117"/>
                </a:cxn>
                <a:cxn ang="f82">
                  <a:pos x="f110" y="f118"/>
                </a:cxn>
                <a:cxn ang="f82">
                  <a:pos x="f119" y="f118"/>
                </a:cxn>
                <a:cxn ang="f82">
                  <a:pos x="f106" y="f117"/>
                </a:cxn>
                <a:cxn ang="f82">
                  <a:pos x="f120" y="f116"/>
                </a:cxn>
                <a:cxn ang="f82">
                  <a:pos x="f104" y="f105"/>
                </a:cxn>
              </a:cxnLst>
              <a:rect l="f100" t="f103" r="f101" b="f102"/>
              <a:pathLst>
                <a:path w="8229600" h="972489">
                  <a:moveTo>
                    <a:pt x="f5" y="f8"/>
                  </a:moveTo>
                  <a:cubicBezTo>
                    <a:pt x="f5" y="f9"/>
                    <a:pt x="f10" y="f11"/>
                    <a:pt x="f12" y="f12"/>
                  </a:cubicBezTo>
                  <a:cubicBezTo>
                    <a:pt x="f13" y="f10"/>
                    <a:pt x="f14" y="f5"/>
                    <a:pt x="f15" y="f16"/>
                  </a:cubicBezTo>
                  <a:lnTo>
                    <a:pt x="f17" y="f5"/>
                  </a:lnTo>
                  <a:cubicBezTo>
                    <a:pt x="f18" y="f5"/>
                    <a:pt x="f19" y="f10"/>
                    <a:pt x="f20" y="f12"/>
                  </a:cubicBezTo>
                  <a:cubicBezTo>
                    <a:pt x="f21" y="f13"/>
                    <a:pt x="f6" y="f14"/>
                    <a:pt x="f22" y="f15"/>
                  </a:cubicBezTo>
                  <a:cubicBezTo>
                    <a:pt x="f22" y="f23"/>
                    <a:pt x="f6" y="f24"/>
                    <a:pt x="f6" y="f25"/>
                  </a:cubicBezTo>
                  <a:cubicBezTo>
                    <a:pt x="f6" y="f26"/>
                    <a:pt x="f21" y="f27"/>
                    <a:pt x="f20" y="f28"/>
                  </a:cubicBezTo>
                  <a:cubicBezTo>
                    <a:pt x="f29" y="f30"/>
                    <a:pt x="f31" y="f7"/>
                    <a:pt x="f17" y="f7"/>
                  </a:cubicBezTo>
                  <a:lnTo>
                    <a:pt x="f8" y="f7"/>
                  </a:lnTo>
                  <a:cubicBezTo>
                    <a:pt x="f9" y="f7"/>
                    <a:pt x="f11" y="f30"/>
                    <a:pt x="f12" y="f28"/>
                  </a:cubicBezTo>
                  <a:cubicBezTo>
                    <a:pt x="f10" y="f32"/>
                    <a:pt x="f5" y="f33"/>
                    <a:pt x="f16" y="f25"/>
                  </a:cubicBezTo>
                  <a:cubicBezTo>
                    <a:pt x="f16" y="f24"/>
                    <a:pt x="f5" y="f34"/>
                    <a:pt x="f5" y="f8"/>
                  </a:cubicBezTo>
                  <a:close/>
                </a:path>
              </a:pathLst>
            </a:custGeom>
            <a:solidFill>
              <a:schemeClr val="accent2"/>
            </a:solidFill>
            <a:ln w="25402" cap="flat">
              <a:solidFill>
                <a:srgbClr val="FFFFFF"/>
              </a:solidFill>
              <a:prstDash val="solid"/>
              <a:miter/>
            </a:ln>
          </p:spPr>
          <p:txBody>
            <a:bodyPr vert="horz" wrap="square" lIns="165579" tIns="165579" rIns="165579" bIns="165579" anchor="ctr"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377945">
                <a:lnSpc>
                  <a:spcPct val="90000"/>
                </a:lnSpc>
                <a:spcAft>
                  <a:spcPts val="1300"/>
                </a:spcAft>
                <a:defRPr sz="1800" b="0" i="0" u="none" strike="noStrike" kern="0" cap="none" spc="0" baseline="0">
                  <a:solidFill>
                    <a:srgbClr val="000000"/>
                  </a:solidFill>
                  <a:uFillTx/>
                </a:defRPr>
              </a:pPr>
              <a:r>
                <a:rPr lang="ru-RU" sz="2800" b="1" dirty="0">
                  <a:solidFill>
                    <a:schemeClr val="bg1"/>
                  </a:solidFill>
                  <a:latin typeface="+mj-lt"/>
                  <a:ea typeface="맑은 고딕" pitchFamily="50"/>
                  <a:cs typeface="Helvetica" panose="020B0604020202020204" pitchFamily="34" charset="0"/>
                </a:rPr>
                <a:t>ГЧП на инфраструктуру</a:t>
              </a:r>
              <a:r>
                <a:rPr lang="en-US" sz="2800" b="1" dirty="0">
                  <a:solidFill>
                    <a:srgbClr val="000099"/>
                  </a:solidFill>
                  <a:latin typeface="+mj-lt"/>
                  <a:ea typeface="맑은 고딕" pitchFamily="50"/>
                  <a:cs typeface="Helvetica" panose="020B0604020202020204" pitchFamily="34" charset="0"/>
                </a:rPr>
                <a:t> </a:t>
              </a:r>
              <a:endParaRPr lang="en-US" sz="2800" dirty="0">
                <a:solidFill>
                  <a:srgbClr val="FFFFFF"/>
                </a:solidFill>
                <a:latin typeface="+mj-lt"/>
                <a:cs typeface="Helvetica" panose="020B0604020202020204" pitchFamily="34" charset="0"/>
              </a:endParaRPr>
            </a:p>
          </p:txBody>
        </p:sp>
        <p:sp>
          <p:nvSpPr>
            <p:cNvPr id="9" name="Freeform 5">
              <a:extLst>
                <a:ext uri="{FF2B5EF4-FFF2-40B4-BE49-F238E27FC236}">
                  <a16:creationId xmlns:a16="http://schemas.microsoft.com/office/drawing/2014/main" id="{4392ABB3-4E97-467B-A77B-5B7226EC2C88}"/>
                </a:ext>
              </a:extLst>
            </p:cNvPr>
            <p:cNvSpPr/>
            <p:nvPr/>
          </p:nvSpPr>
          <p:spPr>
            <a:xfrm>
              <a:off x="457200" y="2999783"/>
              <a:ext cx="8229600" cy="1863152"/>
            </a:xfrm>
            <a:custGeom>
              <a:avLst/>
              <a:gdLst>
                <a:gd name="f0" fmla="val 10800000"/>
                <a:gd name="f1" fmla="val 5400000"/>
                <a:gd name="f2" fmla="val 180"/>
                <a:gd name="f3" fmla="val w"/>
                <a:gd name="f4" fmla="val h"/>
                <a:gd name="f5" fmla="val 0"/>
                <a:gd name="f6" fmla="val 8229600"/>
                <a:gd name="f7" fmla="val 1155060"/>
                <a:gd name="f8" fmla="+- 0 0 -90"/>
                <a:gd name="f9" fmla="*/ f3 1 8229600"/>
                <a:gd name="f10" fmla="*/ f4 1 1155060"/>
                <a:gd name="f11" fmla="+- f7 0 f5"/>
                <a:gd name="f12" fmla="+- f6 0 f5"/>
                <a:gd name="f13" fmla="*/ f8 f0 1"/>
                <a:gd name="f14" fmla="*/ f12 1 8229600"/>
                <a:gd name="f15" fmla="*/ f11 1 1155060"/>
                <a:gd name="f16" fmla="*/ 0 f12 1"/>
                <a:gd name="f17" fmla="*/ 0 f11 1"/>
                <a:gd name="f18" fmla="*/ 8229600 f12 1"/>
                <a:gd name="f19" fmla="*/ 1155060 f11 1"/>
                <a:gd name="f20" fmla="*/ f13 1 f2"/>
                <a:gd name="f21" fmla="*/ f16 1 8229600"/>
                <a:gd name="f22" fmla="*/ f17 1 1155060"/>
                <a:gd name="f23" fmla="*/ f18 1 8229600"/>
                <a:gd name="f24" fmla="*/ f19 1 115506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8229600" h="1155060">
                  <a:moveTo>
                    <a:pt x="f5" y="f5"/>
                  </a:moveTo>
                  <a:lnTo>
                    <a:pt x="f6" y="f5"/>
                  </a:lnTo>
                  <a:lnTo>
                    <a:pt x="f6" y="f7"/>
                  </a:lnTo>
                  <a:lnTo>
                    <a:pt x="f5" y="f7"/>
                  </a:lnTo>
                  <a:lnTo>
                    <a:pt x="f5" y="f5"/>
                  </a:lnTo>
                  <a:close/>
                </a:path>
              </a:pathLst>
            </a:custGeom>
            <a:solidFill>
              <a:schemeClr val="accent4">
                <a:lumMod val="20000"/>
                <a:lumOff val="80000"/>
              </a:schemeClr>
            </a:solidFill>
            <a:ln cap="flat">
              <a:noFill/>
              <a:prstDash val="solid"/>
            </a:ln>
          </p:spPr>
          <p:txBody>
            <a:bodyPr vert="horz" wrap="square" lIns="261289" tIns="39374" rIns="220470" bIns="39374"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defTabSz="1066803">
                <a:lnSpc>
                  <a:spcPct val="90000"/>
                </a:lnSpc>
                <a:spcAft>
                  <a:spcPts val="600"/>
                </a:spcAft>
                <a:buSzPct val="100000"/>
                <a:defRPr sz="1800" b="0" i="0" u="none" strike="noStrike" kern="0" cap="none" spc="0" baseline="0">
                  <a:solidFill>
                    <a:srgbClr val="000000"/>
                  </a:solidFill>
                  <a:uFillTx/>
                </a:defRPr>
              </a:pPr>
              <a:r>
                <a:rPr lang="ru-RU" b="1" dirty="0">
                  <a:latin typeface="+mj-lt"/>
                  <a:ea typeface="맑은 고딕" pitchFamily="50"/>
                  <a:cs typeface="Helvetica" panose="020B0604020202020204" pitchFamily="34" charset="0"/>
                </a:rPr>
                <a:t>    Создание и управление новой инфрастуктуры</a:t>
              </a:r>
              <a:endParaRPr lang="en-US" i="1" dirty="0">
                <a:latin typeface="+mj-lt"/>
              </a:endParaRPr>
            </a:p>
            <a:p>
              <a:pPr marL="0" lvl="1" defTabSz="1066803">
                <a:lnSpc>
                  <a:spcPct val="90000"/>
                </a:lnSpc>
                <a:spcAft>
                  <a:spcPts val="600"/>
                </a:spcAft>
                <a:buSzPct val="100000"/>
                <a:defRPr sz="1800" b="0" i="0" u="none" strike="noStrike" kern="0" cap="none" spc="0" baseline="0">
                  <a:solidFill>
                    <a:srgbClr val="000000"/>
                  </a:solidFill>
                  <a:uFillTx/>
                </a:defRPr>
              </a:pPr>
              <a:r>
                <a:rPr lang="ru-RU" b="1" kern="0" dirty="0">
                  <a:latin typeface="+mj-lt"/>
                  <a:ea typeface="맑은 고딕" pitchFamily="50"/>
                  <a:cs typeface="Helvetica" panose="020B0604020202020204" pitchFamily="34" charset="0"/>
                </a:rPr>
                <a:t>    Капитальный ремонт и модернизация существующей инфраструктуры</a:t>
              </a:r>
              <a:endParaRPr lang="en-US" i="1" dirty="0">
                <a:latin typeface="+mj-lt"/>
                <a:ea typeface="맑은 고딕" pitchFamily="50"/>
              </a:endParaRPr>
            </a:p>
            <a:p>
              <a:pPr marL="228600" lvl="1" indent="-228600" defTabSz="1066803">
                <a:lnSpc>
                  <a:spcPct val="90000"/>
                </a:lnSpc>
                <a:spcAft>
                  <a:spcPts val="600"/>
                </a:spcAft>
                <a:buSzPct val="100000"/>
                <a:buChar char="•"/>
                <a:defRPr sz="1800" b="0" i="0" u="none" strike="noStrike" kern="0" cap="none" spc="0" baseline="0">
                  <a:solidFill>
                    <a:srgbClr val="000000"/>
                  </a:solidFill>
                  <a:uFillTx/>
                </a:defRPr>
              </a:pPr>
              <a:endParaRPr lang="en-US" sz="2400" dirty="0">
                <a:solidFill>
                  <a:srgbClr val="000000"/>
                </a:solidFill>
                <a:latin typeface="+mj-lt"/>
                <a:ea typeface="맑은 고딕" pitchFamily="50"/>
              </a:endParaRPr>
            </a:p>
          </p:txBody>
        </p:sp>
        <p:sp>
          <p:nvSpPr>
            <p:cNvPr id="10" name="Freeform 6">
              <a:extLst>
                <a:ext uri="{FF2B5EF4-FFF2-40B4-BE49-F238E27FC236}">
                  <a16:creationId xmlns:a16="http://schemas.microsoft.com/office/drawing/2014/main" id="{8E49DACA-47D9-4770-A3BF-46B58EDFB7D1}"/>
                </a:ext>
              </a:extLst>
            </p:cNvPr>
            <p:cNvSpPr/>
            <p:nvPr/>
          </p:nvSpPr>
          <p:spPr>
            <a:xfrm>
              <a:off x="457200" y="3794438"/>
              <a:ext cx="8229600" cy="695616"/>
            </a:xfrm>
            <a:custGeom>
              <a:avLst/>
              <a:gdLst>
                <a:gd name="f0" fmla="val 10800000"/>
                <a:gd name="f1" fmla="val 5400000"/>
                <a:gd name="f2" fmla="val 180"/>
                <a:gd name="f3" fmla="val w"/>
                <a:gd name="f4" fmla="val h"/>
                <a:gd name="f5" fmla="val 0"/>
                <a:gd name="f6" fmla="val 8229600"/>
                <a:gd name="f7" fmla="val 972489"/>
                <a:gd name="f8" fmla="val 162085"/>
                <a:gd name="f9" fmla="val 119097"/>
                <a:gd name="f10" fmla="val 17077"/>
                <a:gd name="f11" fmla="val 77870"/>
                <a:gd name="f12" fmla="val 47474"/>
                <a:gd name="f13" fmla="val 77871"/>
                <a:gd name="f14" fmla="val 119098"/>
                <a:gd name="f15" fmla="val 162086"/>
                <a:gd name="f16" fmla="val 1"/>
                <a:gd name="f17" fmla="val 8067515"/>
                <a:gd name="f18" fmla="val 8110503"/>
                <a:gd name="f19" fmla="val 8151730"/>
                <a:gd name="f20" fmla="val 8182126"/>
                <a:gd name="f21" fmla="val 8212523"/>
                <a:gd name="f22" fmla="val 8229599"/>
                <a:gd name="f23" fmla="val 378192"/>
                <a:gd name="f24" fmla="val 594298"/>
                <a:gd name="f25" fmla="val 810404"/>
                <a:gd name="f26" fmla="val 853392"/>
                <a:gd name="f27" fmla="val 894619"/>
                <a:gd name="f28" fmla="val 925015"/>
                <a:gd name="f29" fmla="val 8151729"/>
                <a:gd name="f30" fmla="val 955412"/>
                <a:gd name="f31" fmla="val 8110502"/>
                <a:gd name="f32" fmla="val 894618"/>
                <a:gd name="f33" fmla="val 853391"/>
                <a:gd name="f34" fmla="val 378191"/>
                <a:gd name="f35" fmla="+- 0 0 -90"/>
                <a:gd name="f36" fmla="*/ f3 1 8229600"/>
                <a:gd name="f37" fmla="*/ f4 1 972489"/>
                <a:gd name="f38" fmla="+- f7 0 f5"/>
                <a:gd name="f39" fmla="+- f6 0 f5"/>
                <a:gd name="f40" fmla="*/ f35 f0 1"/>
                <a:gd name="f41" fmla="*/ f39 1 8229600"/>
                <a:gd name="f42" fmla="*/ f38 1 972489"/>
                <a:gd name="f43" fmla="*/ 0 f39 1"/>
                <a:gd name="f44" fmla="*/ 162085 f38 1"/>
                <a:gd name="f45" fmla="*/ 47474 f39 1"/>
                <a:gd name="f46" fmla="*/ 47474 f38 1"/>
                <a:gd name="f47" fmla="*/ 162086 f39 1"/>
                <a:gd name="f48" fmla="*/ 1 f38 1"/>
                <a:gd name="f49" fmla="*/ 8067515 f39 1"/>
                <a:gd name="f50" fmla="*/ 0 f38 1"/>
                <a:gd name="f51" fmla="*/ 8182126 f39 1"/>
                <a:gd name="f52" fmla="*/ 8229599 f39 1"/>
                <a:gd name="f53" fmla="*/ 162086 f38 1"/>
                <a:gd name="f54" fmla="*/ 8229600 f39 1"/>
                <a:gd name="f55" fmla="*/ 810404 f38 1"/>
                <a:gd name="f56" fmla="*/ 925015 f38 1"/>
                <a:gd name="f57" fmla="*/ 972489 f38 1"/>
                <a:gd name="f58" fmla="*/ 162085 f39 1"/>
                <a:gd name="f59" fmla="*/ 1 f39 1"/>
                <a:gd name="f60" fmla="*/ f40 1 f2"/>
                <a:gd name="f61" fmla="*/ f43 1 8229600"/>
                <a:gd name="f62" fmla="*/ f44 1 972489"/>
                <a:gd name="f63" fmla="*/ f45 1 8229600"/>
                <a:gd name="f64" fmla="*/ f46 1 972489"/>
                <a:gd name="f65" fmla="*/ f47 1 8229600"/>
                <a:gd name="f66" fmla="*/ f48 1 972489"/>
                <a:gd name="f67" fmla="*/ f49 1 8229600"/>
                <a:gd name="f68" fmla="*/ f50 1 972489"/>
                <a:gd name="f69" fmla="*/ f51 1 8229600"/>
                <a:gd name="f70" fmla="*/ f52 1 8229600"/>
                <a:gd name="f71" fmla="*/ f53 1 972489"/>
                <a:gd name="f72" fmla="*/ f54 1 8229600"/>
                <a:gd name="f73" fmla="*/ f55 1 972489"/>
                <a:gd name="f74" fmla="*/ f56 1 972489"/>
                <a:gd name="f75" fmla="*/ f57 1 972489"/>
                <a:gd name="f76" fmla="*/ f58 1 8229600"/>
                <a:gd name="f77" fmla="*/ f59 1 8229600"/>
                <a:gd name="f78" fmla="*/ f5 1 f41"/>
                <a:gd name="f79" fmla="*/ f6 1 f41"/>
                <a:gd name="f80" fmla="*/ f5 1 f42"/>
                <a:gd name="f81" fmla="*/ f7 1 f42"/>
                <a:gd name="f82" fmla="+- f60 0 f1"/>
                <a:gd name="f83" fmla="*/ f61 1 f41"/>
                <a:gd name="f84" fmla="*/ f62 1 f42"/>
                <a:gd name="f85" fmla="*/ f63 1 f41"/>
                <a:gd name="f86" fmla="*/ f64 1 f42"/>
                <a:gd name="f87" fmla="*/ f65 1 f41"/>
                <a:gd name="f88" fmla="*/ f66 1 f42"/>
                <a:gd name="f89" fmla="*/ f67 1 f41"/>
                <a:gd name="f90" fmla="*/ f68 1 f42"/>
                <a:gd name="f91" fmla="*/ f69 1 f41"/>
                <a:gd name="f92" fmla="*/ f70 1 f41"/>
                <a:gd name="f93" fmla="*/ f71 1 f42"/>
                <a:gd name="f94" fmla="*/ f72 1 f41"/>
                <a:gd name="f95" fmla="*/ f73 1 f42"/>
                <a:gd name="f96" fmla="*/ f74 1 f42"/>
                <a:gd name="f97" fmla="*/ f75 1 f42"/>
                <a:gd name="f98" fmla="*/ f76 1 f41"/>
                <a:gd name="f99" fmla="*/ f77 1 f41"/>
                <a:gd name="f100" fmla="*/ f78 f36 1"/>
                <a:gd name="f101" fmla="*/ f79 f36 1"/>
                <a:gd name="f102" fmla="*/ f81 f37 1"/>
                <a:gd name="f103" fmla="*/ f80 f37 1"/>
                <a:gd name="f104" fmla="*/ f83 f36 1"/>
                <a:gd name="f105" fmla="*/ f84 f37 1"/>
                <a:gd name="f106" fmla="*/ f85 f36 1"/>
                <a:gd name="f107" fmla="*/ f86 f37 1"/>
                <a:gd name="f108" fmla="*/ f87 f36 1"/>
                <a:gd name="f109" fmla="*/ f88 f37 1"/>
                <a:gd name="f110" fmla="*/ f89 f36 1"/>
                <a:gd name="f111" fmla="*/ f90 f37 1"/>
                <a:gd name="f112" fmla="*/ f91 f36 1"/>
                <a:gd name="f113" fmla="*/ f92 f36 1"/>
                <a:gd name="f114" fmla="*/ f93 f37 1"/>
                <a:gd name="f115" fmla="*/ f94 f36 1"/>
                <a:gd name="f116" fmla="*/ f95 f37 1"/>
                <a:gd name="f117" fmla="*/ f96 f37 1"/>
                <a:gd name="f118" fmla="*/ f97 f37 1"/>
                <a:gd name="f119" fmla="*/ f98 f36 1"/>
                <a:gd name="f120" fmla="*/ f99 f36 1"/>
              </a:gdLst>
              <a:ahLst/>
              <a:cxnLst>
                <a:cxn ang="3cd4">
                  <a:pos x="hc" y="t"/>
                </a:cxn>
                <a:cxn ang="0">
                  <a:pos x="r" y="vc"/>
                </a:cxn>
                <a:cxn ang="cd4">
                  <a:pos x="hc" y="b"/>
                </a:cxn>
                <a:cxn ang="cd2">
                  <a:pos x="l" y="vc"/>
                </a:cxn>
                <a:cxn ang="f82">
                  <a:pos x="f104" y="f105"/>
                </a:cxn>
                <a:cxn ang="f82">
                  <a:pos x="f106" y="f107"/>
                </a:cxn>
                <a:cxn ang="f82">
                  <a:pos x="f108" y="f109"/>
                </a:cxn>
                <a:cxn ang="f82">
                  <a:pos x="f110" y="f111"/>
                </a:cxn>
                <a:cxn ang="f82">
                  <a:pos x="f112" y="f107"/>
                </a:cxn>
                <a:cxn ang="f82">
                  <a:pos x="f113" y="f114"/>
                </a:cxn>
                <a:cxn ang="f82">
                  <a:pos x="f115" y="f116"/>
                </a:cxn>
                <a:cxn ang="f82">
                  <a:pos x="f112" y="f117"/>
                </a:cxn>
                <a:cxn ang="f82">
                  <a:pos x="f110" y="f118"/>
                </a:cxn>
                <a:cxn ang="f82">
                  <a:pos x="f119" y="f118"/>
                </a:cxn>
                <a:cxn ang="f82">
                  <a:pos x="f106" y="f117"/>
                </a:cxn>
                <a:cxn ang="f82">
                  <a:pos x="f120" y="f116"/>
                </a:cxn>
                <a:cxn ang="f82">
                  <a:pos x="f104" y="f105"/>
                </a:cxn>
              </a:cxnLst>
              <a:rect l="f100" t="f103" r="f101" b="f102"/>
              <a:pathLst>
                <a:path w="8229600" h="972489">
                  <a:moveTo>
                    <a:pt x="f5" y="f8"/>
                  </a:moveTo>
                  <a:cubicBezTo>
                    <a:pt x="f5" y="f9"/>
                    <a:pt x="f10" y="f11"/>
                    <a:pt x="f12" y="f12"/>
                  </a:cubicBezTo>
                  <a:cubicBezTo>
                    <a:pt x="f13" y="f10"/>
                    <a:pt x="f14" y="f5"/>
                    <a:pt x="f15" y="f16"/>
                  </a:cubicBezTo>
                  <a:lnTo>
                    <a:pt x="f17" y="f5"/>
                  </a:lnTo>
                  <a:cubicBezTo>
                    <a:pt x="f18" y="f5"/>
                    <a:pt x="f19" y="f10"/>
                    <a:pt x="f20" y="f12"/>
                  </a:cubicBezTo>
                  <a:cubicBezTo>
                    <a:pt x="f21" y="f13"/>
                    <a:pt x="f6" y="f14"/>
                    <a:pt x="f22" y="f15"/>
                  </a:cubicBezTo>
                  <a:cubicBezTo>
                    <a:pt x="f22" y="f23"/>
                    <a:pt x="f6" y="f24"/>
                    <a:pt x="f6" y="f25"/>
                  </a:cubicBezTo>
                  <a:cubicBezTo>
                    <a:pt x="f6" y="f26"/>
                    <a:pt x="f21" y="f27"/>
                    <a:pt x="f20" y="f28"/>
                  </a:cubicBezTo>
                  <a:cubicBezTo>
                    <a:pt x="f29" y="f30"/>
                    <a:pt x="f31" y="f7"/>
                    <a:pt x="f17" y="f7"/>
                  </a:cubicBezTo>
                  <a:lnTo>
                    <a:pt x="f8" y="f7"/>
                  </a:lnTo>
                  <a:cubicBezTo>
                    <a:pt x="f9" y="f7"/>
                    <a:pt x="f11" y="f30"/>
                    <a:pt x="f12" y="f28"/>
                  </a:cubicBezTo>
                  <a:cubicBezTo>
                    <a:pt x="f10" y="f32"/>
                    <a:pt x="f5" y="f33"/>
                    <a:pt x="f16" y="f25"/>
                  </a:cubicBezTo>
                  <a:cubicBezTo>
                    <a:pt x="f16" y="f24"/>
                    <a:pt x="f5" y="f34"/>
                    <a:pt x="f5" y="f8"/>
                  </a:cubicBezTo>
                  <a:close/>
                </a:path>
              </a:pathLst>
            </a:custGeom>
            <a:solidFill>
              <a:schemeClr val="accent2"/>
            </a:solidFill>
            <a:ln w="25402" cap="flat">
              <a:solidFill>
                <a:srgbClr val="FFFFFF"/>
              </a:solidFill>
              <a:prstDash val="solid"/>
              <a:miter/>
            </a:ln>
          </p:spPr>
          <p:txBody>
            <a:bodyPr vert="horz" wrap="square" lIns="165579" tIns="165579" rIns="165579" bIns="165579" anchor="ctr"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377945">
                <a:lnSpc>
                  <a:spcPct val="90000"/>
                </a:lnSpc>
                <a:spcAft>
                  <a:spcPts val="1300"/>
                </a:spcAft>
                <a:defRPr sz="1800" b="0" i="0" u="none" strike="noStrike" kern="0" cap="none" spc="0" baseline="0">
                  <a:solidFill>
                    <a:srgbClr val="000000"/>
                  </a:solidFill>
                  <a:uFillTx/>
                </a:defRPr>
              </a:pPr>
              <a:r>
                <a:rPr lang="ru-RU" sz="2800" b="1" kern="0" dirty="0">
                  <a:solidFill>
                    <a:schemeClr val="bg1"/>
                  </a:solidFill>
                  <a:latin typeface="+mj-lt"/>
                  <a:ea typeface="맑은 고딕" pitchFamily="50"/>
                  <a:cs typeface="Helvetica" panose="020B0604020202020204" pitchFamily="34" charset="0"/>
                </a:rPr>
                <a:t>ГЧП на предоставление гос.услуг</a:t>
              </a:r>
              <a:endParaRPr lang="en-US" sz="2800" dirty="0">
                <a:solidFill>
                  <a:schemeClr val="bg1"/>
                </a:solidFill>
                <a:latin typeface="+mj-lt"/>
                <a:cs typeface="Helvetica" panose="020B0604020202020204" pitchFamily="34" charset="0"/>
              </a:endParaRPr>
            </a:p>
          </p:txBody>
        </p:sp>
        <p:sp>
          <p:nvSpPr>
            <p:cNvPr id="11" name="Freeform 7">
              <a:extLst>
                <a:ext uri="{FF2B5EF4-FFF2-40B4-BE49-F238E27FC236}">
                  <a16:creationId xmlns:a16="http://schemas.microsoft.com/office/drawing/2014/main" id="{7B87DA7F-A2D9-4FB2-BF73-A0478D3A8CB2}"/>
                </a:ext>
              </a:extLst>
            </p:cNvPr>
            <p:cNvSpPr/>
            <p:nvPr/>
          </p:nvSpPr>
          <p:spPr>
            <a:xfrm>
              <a:off x="457200" y="4405816"/>
              <a:ext cx="8229600" cy="1834059"/>
            </a:xfrm>
            <a:custGeom>
              <a:avLst/>
              <a:gdLst>
                <a:gd name="f0" fmla="val 10800000"/>
                <a:gd name="f1" fmla="val 5400000"/>
                <a:gd name="f2" fmla="val 180"/>
                <a:gd name="f3" fmla="val w"/>
                <a:gd name="f4" fmla="val h"/>
                <a:gd name="f5" fmla="val 0"/>
                <a:gd name="f6" fmla="val 8229600"/>
                <a:gd name="f7" fmla="val 1155060"/>
                <a:gd name="f8" fmla="+- 0 0 -90"/>
                <a:gd name="f9" fmla="*/ f3 1 8229600"/>
                <a:gd name="f10" fmla="*/ f4 1 1155060"/>
                <a:gd name="f11" fmla="+- f7 0 f5"/>
                <a:gd name="f12" fmla="+- f6 0 f5"/>
                <a:gd name="f13" fmla="*/ f8 f0 1"/>
                <a:gd name="f14" fmla="*/ f12 1 8229600"/>
                <a:gd name="f15" fmla="*/ f11 1 1155060"/>
                <a:gd name="f16" fmla="*/ 0 f12 1"/>
                <a:gd name="f17" fmla="*/ 0 f11 1"/>
                <a:gd name="f18" fmla="*/ 8229600 f12 1"/>
                <a:gd name="f19" fmla="*/ 1155060 f11 1"/>
                <a:gd name="f20" fmla="*/ f13 1 f2"/>
                <a:gd name="f21" fmla="*/ f16 1 8229600"/>
                <a:gd name="f22" fmla="*/ f17 1 1155060"/>
                <a:gd name="f23" fmla="*/ f18 1 8229600"/>
                <a:gd name="f24" fmla="*/ f19 1 115506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8229600" h="1155060">
                  <a:moveTo>
                    <a:pt x="f5" y="f5"/>
                  </a:moveTo>
                  <a:lnTo>
                    <a:pt x="f6" y="f5"/>
                  </a:lnTo>
                  <a:lnTo>
                    <a:pt x="f6" y="f7"/>
                  </a:lnTo>
                  <a:lnTo>
                    <a:pt x="f5" y="f7"/>
                  </a:lnTo>
                  <a:lnTo>
                    <a:pt x="f5" y="f5"/>
                  </a:lnTo>
                  <a:close/>
                </a:path>
              </a:pathLst>
            </a:custGeom>
            <a:solidFill>
              <a:schemeClr val="accent4">
                <a:lumMod val="20000"/>
                <a:lumOff val="80000"/>
              </a:schemeClr>
            </a:solidFill>
            <a:ln cap="flat">
              <a:noFill/>
              <a:prstDash val="solid"/>
            </a:ln>
          </p:spPr>
          <p:txBody>
            <a:bodyPr vert="horz" wrap="square" lIns="261289" tIns="39374" rIns="220470" bIns="39374"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defTabSz="1066803">
                <a:lnSpc>
                  <a:spcPct val="90000"/>
                </a:lnSpc>
                <a:spcAft>
                  <a:spcPts val="600"/>
                </a:spcAft>
                <a:buSzPct val="100000"/>
                <a:defRPr sz="1800" b="0" i="0" u="none" strike="noStrike" kern="0" cap="none" spc="0" baseline="0">
                  <a:solidFill>
                    <a:srgbClr val="000000"/>
                  </a:solidFill>
                  <a:uFillTx/>
                </a:defRPr>
              </a:pPr>
              <a:r>
                <a:rPr lang="ru-RU" sz="2000" b="1" dirty="0">
                  <a:latin typeface="+mj-lt"/>
                  <a:ea typeface="맑은 고딕" pitchFamily="50"/>
                </a:rPr>
                <a:t>    Обслуживание существующей инфраструктуры </a:t>
              </a:r>
              <a:endParaRPr lang="en-US" sz="2000" i="1" dirty="0">
                <a:latin typeface="+mj-lt"/>
                <a:ea typeface="맑은 고딕" pitchFamily="50"/>
              </a:endParaRPr>
            </a:p>
            <a:p>
              <a:pPr marL="0" lvl="1" defTabSz="1066803">
                <a:lnSpc>
                  <a:spcPct val="90000"/>
                </a:lnSpc>
                <a:spcAft>
                  <a:spcPts val="600"/>
                </a:spcAft>
                <a:buSzPct val="100000"/>
                <a:defRPr sz="1800" b="0" i="0" u="none" strike="noStrike" kern="0" cap="none" spc="0" baseline="0">
                  <a:solidFill>
                    <a:srgbClr val="000000"/>
                  </a:solidFill>
                  <a:uFillTx/>
                </a:defRPr>
              </a:pPr>
              <a:r>
                <a:rPr lang="ru-RU" sz="2000" b="1" dirty="0">
                  <a:solidFill>
                    <a:srgbClr val="000000"/>
                  </a:solidFill>
                  <a:latin typeface="+mj-lt"/>
                  <a:ea typeface="맑은 고딕" pitchFamily="50"/>
                </a:rPr>
                <a:t>    Только предоставление гос.услуг</a:t>
              </a:r>
              <a:endParaRPr lang="en-US" sz="2000" i="1" dirty="0">
                <a:solidFill>
                  <a:srgbClr val="000000"/>
                </a:solidFill>
                <a:latin typeface="+mj-lt"/>
                <a:ea typeface="맑은 고딕" pitchFamily="50"/>
              </a:endParaRPr>
            </a:p>
          </p:txBody>
        </p:sp>
      </p:grpSp>
      <p:sp>
        <p:nvSpPr>
          <p:cNvPr id="6" name="Freeform 8">
            <a:extLst>
              <a:ext uri="{FF2B5EF4-FFF2-40B4-BE49-F238E27FC236}">
                <a16:creationId xmlns:a16="http://schemas.microsoft.com/office/drawing/2014/main" id="{38E71203-EB2D-45A5-91E7-D400CFB96098}"/>
              </a:ext>
            </a:extLst>
          </p:cNvPr>
          <p:cNvSpPr/>
          <p:nvPr/>
        </p:nvSpPr>
        <p:spPr>
          <a:xfrm>
            <a:off x="702249" y="4198492"/>
            <a:ext cx="10526921" cy="572282"/>
          </a:xfrm>
          <a:custGeom>
            <a:avLst/>
            <a:gdLst>
              <a:gd name="f0" fmla="val 10800000"/>
              <a:gd name="f1" fmla="val 5400000"/>
              <a:gd name="f2" fmla="val 180"/>
              <a:gd name="f3" fmla="val w"/>
              <a:gd name="f4" fmla="val h"/>
              <a:gd name="f5" fmla="val 0"/>
              <a:gd name="f6" fmla="val 8229600"/>
              <a:gd name="f7" fmla="val 690153"/>
              <a:gd name="f8" fmla="val 115028"/>
              <a:gd name="f9" fmla="val 84521"/>
              <a:gd name="f10" fmla="val 12119"/>
              <a:gd name="f11" fmla="val 55263"/>
              <a:gd name="f12" fmla="val 33691"/>
              <a:gd name="f13" fmla="val 8114572"/>
              <a:gd name="f14" fmla="val 8145079"/>
              <a:gd name="f15" fmla="val 8174337"/>
              <a:gd name="f16" fmla="val 8195909"/>
              <a:gd name="f17" fmla="val 8217481"/>
              <a:gd name="f18" fmla="val 575125"/>
              <a:gd name="f19" fmla="val 605632"/>
              <a:gd name="f20" fmla="val 634890"/>
              <a:gd name="f21" fmla="val 656462"/>
              <a:gd name="f22" fmla="val 678034"/>
              <a:gd name="f23" fmla="+- 0 0 -90"/>
              <a:gd name="f24" fmla="*/ f3 1 8229600"/>
              <a:gd name="f25" fmla="*/ f4 1 690153"/>
              <a:gd name="f26" fmla="+- f7 0 f5"/>
              <a:gd name="f27" fmla="+- f6 0 f5"/>
              <a:gd name="f28" fmla="*/ f23 f0 1"/>
              <a:gd name="f29" fmla="*/ f27 1 8229600"/>
              <a:gd name="f30" fmla="*/ f26 1 690153"/>
              <a:gd name="f31" fmla="*/ 0 f27 1"/>
              <a:gd name="f32" fmla="*/ 115028 f26 1"/>
              <a:gd name="f33" fmla="*/ 33691 f27 1"/>
              <a:gd name="f34" fmla="*/ 33691 f26 1"/>
              <a:gd name="f35" fmla="*/ 115028 f27 1"/>
              <a:gd name="f36" fmla="*/ 0 f26 1"/>
              <a:gd name="f37" fmla="*/ 8114572 f27 1"/>
              <a:gd name="f38" fmla="*/ 8195909 f27 1"/>
              <a:gd name="f39" fmla="*/ 8229600 f27 1"/>
              <a:gd name="f40" fmla="*/ 575125 f26 1"/>
              <a:gd name="f41" fmla="*/ 656462 f26 1"/>
              <a:gd name="f42" fmla="*/ 690153 f26 1"/>
              <a:gd name="f43" fmla="*/ f28 1 f2"/>
              <a:gd name="f44" fmla="*/ f31 1 8229600"/>
              <a:gd name="f45" fmla="*/ f32 1 690153"/>
              <a:gd name="f46" fmla="*/ f33 1 8229600"/>
              <a:gd name="f47" fmla="*/ f34 1 690153"/>
              <a:gd name="f48" fmla="*/ f35 1 8229600"/>
              <a:gd name="f49" fmla="*/ f36 1 690153"/>
              <a:gd name="f50" fmla="*/ f37 1 8229600"/>
              <a:gd name="f51" fmla="*/ f38 1 8229600"/>
              <a:gd name="f52" fmla="*/ f39 1 8229600"/>
              <a:gd name="f53" fmla="*/ f40 1 690153"/>
              <a:gd name="f54" fmla="*/ f41 1 690153"/>
              <a:gd name="f55" fmla="*/ f42 1 690153"/>
              <a:gd name="f56" fmla="*/ f5 1 f29"/>
              <a:gd name="f57" fmla="*/ f6 1 f29"/>
              <a:gd name="f58" fmla="*/ f5 1 f30"/>
              <a:gd name="f59" fmla="*/ f7 1 f30"/>
              <a:gd name="f60" fmla="+- f43 0 f1"/>
              <a:gd name="f61" fmla="*/ f44 1 f29"/>
              <a:gd name="f62" fmla="*/ f45 1 f30"/>
              <a:gd name="f63" fmla="*/ f46 1 f29"/>
              <a:gd name="f64" fmla="*/ f47 1 f30"/>
              <a:gd name="f65" fmla="*/ f48 1 f29"/>
              <a:gd name="f66" fmla="*/ f49 1 f30"/>
              <a:gd name="f67" fmla="*/ f50 1 f29"/>
              <a:gd name="f68" fmla="*/ f51 1 f29"/>
              <a:gd name="f69" fmla="*/ f52 1 f29"/>
              <a:gd name="f70" fmla="*/ f53 1 f30"/>
              <a:gd name="f71" fmla="*/ f54 1 f30"/>
              <a:gd name="f72" fmla="*/ f55 1 f30"/>
              <a:gd name="f73" fmla="*/ f56 f24 1"/>
              <a:gd name="f74" fmla="*/ f57 f24 1"/>
              <a:gd name="f75" fmla="*/ f59 f25 1"/>
              <a:gd name="f76" fmla="*/ f58 f25 1"/>
              <a:gd name="f77" fmla="*/ f61 f24 1"/>
              <a:gd name="f78" fmla="*/ f62 f25 1"/>
              <a:gd name="f79" fmla="*/ f63 f24 1"/>
              <a:gd name="f80" fmla="*/ f64 f25 1"/>
              <a:gd name="f81" fmla="*/ f65 f24 1"/>
              <a:gd name="f82" fmla="*/ f66 f25 1"/>
              <a:gd name="f83" fmla="*/ f67 f24 1"/>
              <a:gd name="f84" fmla="*/ f68 f24 1"/>
              <a:gd name="f85" fmla="*/ f69 f24 1"/>
              <a:gd name="f86" fmla="*/ f70 f25 1"/>
              <a:gd name="f87" fmla="*/ f71 f25 1"/>
              <a:gd name="f88" fmla="*/ f72 f25 1"/>
            </a:gdLst>
            <a:ahLst/>
            <a:cxnLst>
              <a:cxn ang="3cd4">
                <a:pos x="hc" y="t"/>
              </a:cxn>
              <a:cxn ang="0">
                <a:pos x="r" y="vc"/>
              </a:cxn>
              <a:cxn ang="cd4">
                <a:pos x="hc" y="b"/>
              </a:cxn>
              <a:cxn ang="cd2">
                <a:pos x="l" y="vc"/>
              </a:cxn>
              <a:cxn ang="f60">
                <a:pos x="f77" y="f78"/>
              </a:cxn>
              <a:cxn ang="f60">
                <a:pos x="f79" y="f80"/>
              </a:cxn>
              <a:cxn ang="f60">
                <a:pos x="f81" y="f82"/>
              </a:cxn>
              <a:cxn ang="f60">
                <a:pos x="f83" y="f82"/>
              </a:cxn>
              <a:cxn ang="f60">
                <a:pos x="f84" y="f80"/>
              </a:cxn>
              <a:cxn ang="f60">
                <a:pos x="f85" y="f78"/>
              </a:cxn>
              <a:cxn ang="f60">
                <a:pos x="f85" y="f86"/>
              </a:cxn>
              <a:cxn ang="f60">
                <a:pos x="f84" y="f87"/>
              </a:cxn>
              <a:cxn ang="f60">
                <a:pos x="f83" y="f88"/>
              </a:cxn>
              <a:cxn ang="f60">
                <a:pos x="f81" y="f88"/>
              </a:cxn>
              <a:cxn ang="f60">
                <a:pos x="f79" y="f87"/>
              </a:cxn>
              <a:cxn ang="f60">
                <a:pos x="f77" y="f86"/>
              </a:cxn>
              <a:cxn ang="f60">
                <a:pos x="f77" y="f78"/>
              </a:cxn>
            </a:cxnLst>
            <a:rect l="f73" t="f76" r="f74" b="f75"/>
            <a:pathLst>
              <a:path w="8229600" h="690153">
                <a:moveTo>
                  <a:pt x="f5" y="f8"/>
                </a:moveTo>
                <a:cubicBezTo>
                  <a:pt x="f5" y="f9"/>
                  <a:pt x="f10" y="f11"/>
                  <a:pt x="f12" y="f12"/>
                </a:cubicBezTo>
                <a:cubicBezTo>
                  <a:pt x="f11" y="f10"/>
                  <a:pt x="f9" y="f5"/>
                  <a:pt x="f8" y="f5"/>
                </a:cubicBezTo>
                <a:lnTo>
                  <a:pt x="f13" y="f5"/>
                </a:lnTo>
                <a:cubicBezTo>
                  <a:pt x="f14" y="f5"/>
                  <a:pt x="f15" y="f10"/>
                  <a:pt x="f16" y="f12"/>
                </a:cubicBezTo>
                <a:cubicBezTo>
                  <a:pt x="f17" y="f11"/>
                  <a:pt x="f6" y="f9"/>
                  <a:pt x="f6" y="f8"/>
                </a:cubicBezTo>
                <a:lnTo>
                  <a:pt x="f6" y="f18"/>
                </a:lnTo>
                <a:cubicBezTo>
                  <a:pt x="f6" y="f19"/>
                  <a:pt x="f17" y="f20"/>
                  <a:pt x="f16" y="f21"/>
                </a:cubicBezTo>
                <a:cubicBezTo>
                  <a:pt x="f15" y="f22"/>
                  <a:pt x="f14" y="f7"/>
                  <a:pt x="f13" y="f7"/>
                </a:cubicBezTo>
                <a:lnTo>
                  <a:pt x="f8" y="f7"/>
                </a:lnTo>
                <a:cubicBezTo>
                  <a:pt x="f9" y="f7"/>
                  <a:pt x="f11" y="f22"/>
                  <a:pt x="f12" y="f21"/>
                </a:cubicBezTo>
                <a:cubicBezTo>
                  <a:pt x="f10" y="f20"/>
                  <a:pt x="f5" y="f19"/>
                  <a:pt x="f5" y="f18"/>
                </a:cubicBezTo>
                <a:lnTo>
                  <a:pt x="f5" y="f8"/>
                </a:lnTo>
                <a:close/>
              </a:path>
            </a:pathLst>
          </a:custGeom>
          <a:solidFill>
            <a:schemeClr val="accent2"/>
          </a:solidFill>
          <a:ln w="25402" cap="flat">
            <a:solidFill>
              <a:srgbClr val="FFFFFF"/>
            </a:solidFill>
            <a:prstDash val="solid"/>
            <a:miter/>
          </a:ln>
        </p:spPr>
        <p:txBody>
          <a:bodyPr vert="horz" wrap="square" lIns="117509" tIns="117509" rIns="117509" bIns="117509" anchor="ctr"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77895">
              <a:lnSpc>
                <a:spcPct val="90000"/>
              </a:lnSpc>
              <a:spcAft>
                <a:spcPts val="900"/>
              </a:spcAft>
              <a:defRPr sz="1800" b="0" i="0" u="none" strike="noStrike" kern="0" cap="none" spc="0" baseline="0">
                <a:solidFill>
                  <a:srgbClr val="000000"/>
                </a:solidFill>
                <a:uFillTx/>
              </a:defRPr>
            </a:pPr>
            <a:r>
              <a:rPr lang="ru-RU" sz="2800" b="1" dirty="0">
                <a:solidFill>
                  <a:schemeClr val="bg1"/>
                </a:solidFill>
                <a:latin typeface="+mj-lt"/>
                <a:ea typeface="맑은 고딕" pitchFamily="50"/>
                <a:cs typeface="Helvetica" panose="020B0604020202020204" pitchFamily="34" charset="0"/>
              </a:rPr>
              <a:t>ГЧП с оплатой гос.сектора и на основе платежей потребителя</a:t>
            </a:r>
            <a:endParaRPr lang="en-US" sz="2800" dirty="0">
              <a:solidFill>
                <a:schemeClr val="bg1"/>
              </a:solidFill>
              <a:latin typeface="+mj-lt"/>
              <a:cs typeface="Helvetica" panose="020B0604020202020204" pitchFamily="34" charset="0"/>
            </a:endParaRPr>
          </a:p>
        </p:txBody>
      </p:sp>
      <p:sp>
        <p:nvSpPr>
          <p:cNvPr id="7" name="Rectangle 2">
            <a:extLst>
              <a:ext uri="{FF2B5EF4-FFF2-40B4-BE49-F238E27FC236}">
                <a16:creationId xmlns:a16="http://schemas.microsoft.com/office/drawing/2014/main" id="{2ADE2B46-6D46-4FBB-B951-EA014070736D}"/>
              </a:ext>
            </a:extLst>
          </p:cNvPr>
          <p:cNvSpPr/>
          <p:nvPr/>
        </p:nvSpPr>
        <p:spPr>
          <a:xfrm>
            <a:off x="711200" y="4915615"/>
            <a:ext cx="10517970" cy="1631216"/>
          </a:xfrm>
          <a:prstGeom prst="rect">
            <a:avLst/>
          </a:prstGeom>
          <a:solidFill>
            <a:schemeClr val="accent4">
              <a:lumMod val="20000"/>
              <a:lumOff val="80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ru-RU" sz="2000" b="1" u="sng" dirty="0">
                <a:latin typeface="+mj-lt"/>
                <a:ea typeface="Malgun Gothic" panose="020B0503020000020004" pitchFamily="34" charset="-127"/>
                <a:cs typeface="Helvetica" panose="020B0604020202020204" pitchFamily="34" charset="0"/>
              </a:rPr>
              <a:t>ГЧП с оплатой гос.сектора</a:t>
            </a:r>
            <a:r>
              <a:rPr lang="en-US" sz="2000" dirty="0">
                <a:latin typeface="+mj-lt"/>
                <a:ea typeface="Malgun Gothic" panose="020B0503020000020004" pitchFamily="34" charset="-127"/>
                <a:cs typeface="Helvetica" panose="020B0604020202020204" pitchFamily="34" charset="0"/>
              </a:rPr>
              <a:t> –</a:t>
            </a:r>
            <a:r>
              <a:rPr lang="en-US" sz="2000" dirty="0">
                <a:solidFill>
                  <a:srgbClr val="FF0000"/>
                </a:solidFill>
                <a:latin typeface="+mj-lt"/>
                <a:ea typeface="Malgun Gothic" panose="020B0503020000020004" pitchFamily="34" charset="-127"/>
                <a:cs typeface="Helvetica" panose="020B0604020202020204" pitchFamily="34" charset="0"/>
              </a:rPr>
              <a:t> </a:t>
            </a:r>
            <a:r>
              <a:rPr lang="ru-RU" sz="2000" dirty="0">
                <a:latin typeface="+mj-lt"/>
                <a:ea typeface="Malgun Gothic" panose="020B0503020000020004" pitchFamily="34" charset="-127"/>
                <a:cs typeface="Helvetica" panose="020B0604020202020204" pitchFamily="34" charset="0"/>
              </a:rPr>
              <a:t>доходы частного партнера в форме бюджетных выплат, обычно связанных с качеством выполнения услуг.</a:t>
            </a:r>
            <a:endParaRPr lang="ru-RU" sz="2000" dirty="0">
              <a:solidFill>
                <a:srgbClr val="FF0000"/>
              </a:solidFill>
              <a:latin typeface="+mj-lt"/>
              <a:ea typeface="Malgun Gothic" panose="020B0503020000020004" pitchFamily="34" charset="-127"/>
              <a:cs typeface="Helvetica" panose="020B0604020202020204" pitchFamily="34" charset="0"/>
            </a:endParaRPr>
          </a:p>
          <a:p>
            <a:pPr lvl="1"/>
            <a:endParaRPr lang="ru-RU" sz="2000" b="1" dirty="0">
              <a:solidFill>
                <a:srgbClr val="FF0000"/>
              </a:solidFill>
              <a:latin typeface="+mj-lt"/>
              <a:ea typeface="Malgun Gothic" panose="020B0503020000020004" pitchFamily="34" charset="-127"/>
              <a:cs typeface="Helvetica" panose="020B0604020202020204" pitchFamily="34" charset="0"/>
            </a:endParaRPr>
          </a:p>
          <a:p>
            <a:pPr lvl="1"/>
            <a:r>
              <a:rPr lang="ru-RU" sz="2000" b="1" u="sng" dirty="0">
                <a:latin typeface="+mj-lt"/>
                <a:ea typeface="Malgun Gothic" panose="020B0503020000020004" pitchFamily="34" charset="-127"/>
                <a:cs typeface="Helvetica" panose="020B0604020202020204" pitchFamily="34" charset="0"/>
              </a:rPr>
              <a:t>ГЧП на основе платежей потребителя</a:t>
            </a:r>
            <a:r>
              <a:rPr lang="ru-RU" sz="2000" b="1" dirty="0">
                <a:latin typeface="+mj-lt"/>
                <a:ea typeface="Malgun Gothic" panose="020B0503020000020004" pitchFamily="34" charset="-127"/>
                <a:cs typeface="Helvetica" panose="020B0604020202020204" pitchFamily="34" charset="0"/>
              </a:rPr>
              <a:t> </a:t>
            </a:r>
            <a:r>
              <a:rPr lang="en-US" sz="2000" dirty="0">
                <a:latin typeface="+mj-lt"/>
                <a:ea typeface="Malgun Gothic" panose="020B0503020000020004" pitchFamily="34" charset="-127"/>
                <a:cs typeface="Helvetica" panose="020B0604020202020204" pitchFamily="34" charset="0"/>
              </a:rPr>
              <a:t>– </a:t>
            </a:r>
            <a:r>
              <a:rPr lang="ru-RU" sz="2000" dirty="0">
                <a:latin typeface="+mj-lt"/>
                <a:ea typeface="Malgun Gothic" panose="020B0503020000020004" pitchFamily="34" charset="-127"/>
                <a:cs typeface="Helvetica" panose="020B0604020202020204" pitchFamily="34" charset="0"/>
              </a:rPr>
              <a:t>доход частного партнера в форме оплаты услуг от конечного потребителя</a:t>
            </a:r>
            <a:endParaRPr lang="en-US" sz="2000" dirty="0">
              <a:latin typeface="+mj-lt"/>
              <a:ea typeface="Malgun Gothic" panose="020B0503020000020004" pitchFamily="34" charset="-127"/>
              <a:cs typeface="Helvetica" panose="020B0604020202020204" pitchFamily="34" charset="0"/>
            </a:endParaRPr>
          </a:p>
        </p:txBody>
      </p:sp>
      <p:sp>
        <p:nvSpPr>
          <p:cNvPr id="12" name="Rechteck 11">
            <a:extLst>
              <a:ext uri="{FF2B5EF4-FFF2-40B4-BE49-F238E27FC236}">
                <a16:creationId xmlns:a16="http://schemas.microsoft.com/office/drawing/2014/main" id="{0EBB6CEA-0265-4663-8096-A0AD26DCFB16}"/>
              </a:ext>
            </a:extLst>
          </p:cNvPr>
          <p:cNvSpPr/>
          <p:nvPr/>
        </p:nvSpPr>
        <p:spPr>
          <a:xfrm>
            <a:off x="0" y="-2226"/>
            <a:ext cx="12192000" cy="8149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13" name="Rechteck 12">
            <a:extLst>
              <a:ext uri="{FF2B5EF4-FFF2-40B4-BE49-F238E27FC236}">
                <a16:creationId xmlns:a16="http://schemas.microsoft.com/office/drawing/2014/main" id="{0ECB4B6E-F054-4B21-8676-3ECA82C6914C}"/>
              </a:ext>
            </a:extLst>
          </p:cNvPr>
          <p:cNvSpPr/>
          <p:nvPr/>
        </p:nvSpPr>
        <p:spPr>
          <a:xfrm>
            <a:off x="0" y="6790565"/>
            <a:ext cx="12192000" cy="81497"/>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14" name="Rechteck 13">
            <a:extLst>
              <a:ext uri="{FF2B5EF4-FFF2-40B4-BE49-F238E27FC236}">
                <a16:creationId xmlns:a16="http://schemas.microsoft.com/office/drawing/2014/main" id="{6347E1E8-83D6-4C02-9A45-6B82A8925229}"/>
              </a:ext>
            </a:extLst>
          </p:cNvPr>
          <p:cNvSpPr/>
          <p:nvPr/>
        </p:nvSpPr>
        <p:spPr>
          <a:xfrm>
            <a:off x="0" y="679056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sp>
        <p:nvSpPr>
          <p:cNvPr id="16" name="Rechteck 15">
            <a:extLst>
              <a:ext uri="{FF2B5EF4-FFF2-40B4-BE49-F238E27FC236}">
                <a16:creationId xmlns:a16="http://schemas.microsoft.com/office/drawing/2014/main" id="{1D1614B7-0735-4D80-9B91-4EFF672DED6E}"/>
              </a:ext>
            </a:extLst>
          </p:cNvPr>
          <p:cNvSpPr/>
          <p:nvPr/>
        </p:nvSpPr>
        <p:spPr>
          <a:xfrm>
            <a:off x="0" y="-2225"/>
            <a:ext cx="12192000" cy="8149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7030A0"/>
              </a:solidFill>
              <a:latin typeface="+mj-lt"/>
            </a:endParaRPr>
          </a:p>
        </p:txBody>
      </p:sp>
      <p:cxnSp>
        <p:nvCxnSpPr>
          <p:cNvPr id="19" name="Gerader Verbinder 18">
            <a:extLst>
              <a:ext uri="{FF2B5EF4-FFF2-40B4-BE49-F238E27FC236}">
                <a16:creationId xmlns:a16="http://schemas.microsoft.com/office/drawing/2014/main" id="{8ACA9851-9F27-4754-A275-DF3A205EA879}"/>
              </a:ext>
            </a:extLst>
          </p:cNvPr>
          <p:cNvCxnSpPr>
            <a:cxnSpLocks/>
          </p:cNvCxnSpPr>
          <p:nvPr/>
        </p:nvCxnSpPr>
        <p:spPr>
          <a:xfrm flipH="1">
            <a:off x="702250" y="679138"/>
            <a:ext cx="105269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732E9CF2-F609-41C1-8D37-874507F51416}"/>
              </a:ext>
            </a:extLst>
          </p:cNvPr>
          <p:cNvCxnSpPr>
            <a:cxnSpLocks/>
          </p:cNvCxnSpPr>
          <p:nvPr/>
        </p:nvCxnSpPr>
        <p:spPr>
          <a:xfrm flipH="1">
            <a:off x="702249" y="1413786"/>
            <a:ext cx="1052692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6475075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mOYKeP1T5Eey4MdtVVHZ2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5hHo4l_Xl0GV1K6Bm1n7L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MtFPvKJHYE6Eh3S5Af6c5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4psWsGndPUqIiBftYmHx.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rZWJMkhV60OHN.uGszLTp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R1MzB5MJ50WtXme4wHYT6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gDuKH0HKykq2E9NmVCtRg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G8XiX2buEkmFu4qLzeX4r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ovg7laHlJUemDril5eNk_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vTLUw5O4606WQ3z2Zy3ca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opMzDHYXt06piDS4072cW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Pm9D1ZmSM0mKa_OTHJLy_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39qEeLYokEWbcHpO7UcPY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fo2jxWXidkeUWp4ucGh8B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xv.cDGFs60uG2YnFM9._1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ELBqm72sY0isT8xF_HYvJ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sTq5dP5iUeYSkDd2X_b3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QOZTDM8580a2rgsinEqzy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_yWxXjUb1UGjLOqgSPnvP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XYxOfkYSJUqKjheL6aaPk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or9I1kpZLEGK5u.Tx4.IF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_cwNFIaSvEam34zCm84ln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V2c2sxLiXEqbzt7Br6MHE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AvrHd1m76EeLfmHBi_Fdz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5k1udCwQ3U2MJF4xODC58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cDw.PfHz8USHnoJsuWQYC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vTLUw5O4606WQ3z2Zy3ca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YhnZhwsknkKqGzgzH_q6Y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TD4eN7gEhk.QBl.4vzObC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KXNm_6N3kUCNWZAwQHptR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2t7VFipfDEqeXvOKkrn9b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m7BZxUp6IkaBOh8xyO327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1QekhQjOrUGTWW272QLgAA"/>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2562</TotalTime>
  <Words>14691</Words>
  <Application>Microsoft Office PowerPoint</Application>
  <PresentationFormat>Широкоэкранный</PresentationFormat>
  <Paragraphs>1487</Paragraphs>
  <Slides>72</Slides>
  <Notes>34</Notes>
  <HiddenSlides>0</HiddenSlides>
  <MMClips>0</MMClips>
  <ScaleCrop>false</ScaleCrop>
  <HeadingPairs>
    <vt:vector size="8" baseType="variant">
      <vt:variant>
        <vt:lpstr>Использованные шрифты</vt:lpstr>
      </vt:variant>
      <vt:variant>
        <vt:i4>22</vt:i4>
      </vt:variant>
      <vt:variant>
        <vt:lpstr>Тема</vt:lpstr>
      </vt:variant>
      <vt:variant>
        <vt:i4>1</vt:i4>
      </vt:variant>
      <vt:variant>
        <vt:lpstr>Внедренные серверы OLE</vt:lpstr>
      </vt:variant>
      <vt:variant>
        <vt:i4>2</vt:i4>
      </vt:variant>
      <vt:variant>
        <vt:lpstr>Заголовки слайдов</vt:lpstr>
      </vt:variant>
      <vt:variant>
        <vt:i4>72</vt:i4>
      </vt:variant>
    </vt:vector>
  </HeadingPairs>
  <TitlesOfParts>
    <vt:vector size="97" baseType="lpstr">
      <vt:lpstr>Malgun Gothic</vt:lpstr>
      <vt:lpstr>Malgun Gothic</vt:lpstr>
      <vt:lpstr>ＭＳ Ｐゴシック</vt:lpstr>
      <vt:lpstr> Tahoma Bold</vt:lpstr>
      <vt:lpstr>Abadi MT Condensed Extra Bold</vt:lpstr>
      <vt:lpstr>Adobe Heiti Std R</vt:lpstr>
      <vt:lpstr>Arial</vt:lpstr>
      <vt:lpstr>Calibri</vt:lpstr>
      <vt:lpstr>Calibri Light</vt:lpstr>
      <vt:lpstr>Calibri Light </vt:lpstr>
      <vt:lpstr>Calibri Light (Überschriften)</vt:lpstr>
      <vt:lpstr>DIN Pro</vt:lpstr>
      <vt:lpstr>굴림</vt:lpstr>
      <vt:lpstr>Helvetica</vt:lpstr>
      <vt:lpstr>Marcellus</vt:lpstr>
      <vt:lpstr>Open Sans</vt:lpstr>
      <vt:lpstr>Roboto</vt:lpstr>
      <vt:lpstr>Tahoma</vt:lpstr>
      <vt:lpstr>times</vt:lpstr>
      <vt:lpstr>Times New Roman</vt:lpstr>
      <vt:lpstr>Verdana</vt:lpstr>
      <vt:lpstr>Wingdings</vt:lpstr>
      <vt:lpstr>Office</vt:lpstr>
      <vt:lpstr>think-cell Slide</vt:lpstr>
      <vt:lpstr>Chart</vt:lpstr>
      <vt:lpstr>Презентация PowerPoint</vt:lpstr>
      <vt:lpstr>Презентация PowerPoint</vt:lpstr>
      <vt:lpstr>APMG PPP Certification Guide https://ppp-certification.com/ppp-certification-guide/russian </vt:lpstr>
      <vt:lpstr>Презентация PowerPoint</vt:lpstr>
      <vt:lpstr>Презентация PowerPoint</vt:lpstr>
      <vt:lpstr>Презентация PowerPoint</vt:lpstr>
      <vt:lpstr>Повестка дня в области устойчивого 2030 и требования ЦУР для ГЧП</vt:lpstr>
      <vt:lpstr>ГЧП во благо людей и традиционное ГЧП </vt:lpstr>
      <vt:lpstr>Презентация PowerPoint</vt:lpstr>
      <vt:lpstr>Презентация PowerPoint</vt:lpstr>
      <vt:lpstr>Презентация PowerPoint</vt:lpstr>
      <vt:lpstr>Когда применяется ГЧП механизм?</vt:lpstr>
      <vt:lpstr>ГЧП vs Госзаказ</vt:lpstr>
      <vt:lpstr>Денежные потоки при ГЧП и госзаказе</vt:lpstr>
      <vt:lpstr>Презентация PowerPoint</vt:lpstr>
      <vt:lpstr>Презентация PowerPoint</vt:lpstr>
      <vt:lpstr>Презентация PowerPoint</vt:lpstr>
      <vt:lpstr>Пример социального возврата инвестиций (SROI)  программы укрепления семей SOS Children’s Villages International  </vt:lpstr>
      <vt:lpstr>Презентация PowerPoint</vt:lpstr>
      <vt:lpstr>Презентация PowerPoint</vt:lpstr>
      <vt:lpstr>Преимущества ГЧП для участников</vt:lpstr>
      <vt:lpstr>Недостатки ГЧП</vt:lpstr>
      <vt:lpstr>Что такое провал ГЧП проекта?</vt:lpstr>
      <vt:lpstr>Факторы успеха ГЧП</vt:lpstr>
      <vt:lpstr>Факторы успеха ГЧП</vt:lpstr>
      <vt:lpstr>ГЧП рамка</vt:lpstr>
      <vt:lpstr>Презентация PowerPoint</vt:lpstr>
      <vt:lpstr>Структура финансирования</vt:lpstr>
      <vt:lpstr>Источники финансирования и провайдеры средств</vt:lpstr>
      <vt:lpstr>Презентация PowerPoint</vt:lpstr>
      <vt:lpstr>Презентация PowerPoint</vt:lpstr>
      <vt:lpstr>Обзор ГЧП процесса</vt:lpstr>
      <vt:lpstr>ГЧП процесс в Украине</vt:lpstr>
      <vt:lpstr>Презентация PowerPoint</vt:lpstr>
      <vt:lpstr>Презентация PowerPoint</vt:lpstr>
      <vt:lpstr>Презентация PowerPoint</vt:lpstr>
      <vt:lpstr>Определение потребностей общества:  маршрут попадания в проектную трубу</vt:lpstr>
      <vt:lpstr>Проектная труба (PPP pipeline) - список проектов, рассматриваемых Правительством для реализации ГЧП в определенные сроки </vt:lpstr>
      <vt:lpstr>Презентация PowerPoint</vt:lpstr>
      <vt:lpstr>Приоритизация проектов</vt:lpstr>
      <vt:lpstr>Техническое описание</vt:lpstr>
      <vt:lpstr>Требования к информации</vt:lpstr>
      <vt:lpstr>Техническая схема выбранного решения</vt:lpstr>
      <vt:lpstr>Анализ опций и техники отбора</vt:lpstr>
      <vt:lpstr>Затраты и выгоды</vt:lpstr>
      <vt:lpstr>Показатели эффективности</vt:lpstr>
      <vt:lpstr>Основные технико-экономические параметры проекта Санкт-Петербург</vt:lpstr>
      <vt:lpstr>Основные БЕНЕФИЦИАРЫ ПРОЕКТА Санкт-Петербург</vt:lpstr>
      <vt:lpstr>ОСНОВНЫЕ ПОКАЗАТЕЛИ ЭФФЕКТИВНОСТИ ПО ПРОЕКТУ для расчета экономии субъекта РФ</vt:lpstr>
      <vt:lpstr>РЕЗУЛЬТАТЫ РЕАЛИЗАЦИИ ПРОЕКТА SIB В ЦИФРАХ</vt:lpstr>
      <vt:lpstr>ВОЗМОЖНЫЕ ДОПОЛНИТЕЛЬНЫЕ БОНУСЫ ИНВЕСТОРУ/ОПЕРАТОРУ </vt:lpstr>
      <vt:lpstr>Включение риска и неопределенности</vt:lpstr>
      <vt:lpstr>Презентация PowerPoint</vt:lpstr>
      <vt:lpstr>Тест на ценовую доступность</vt:lpstr>
      <vt:lpstr>Презентация PowerPoint</vt:lpstr>
      <vt:lpstr>Презентация PowerPoint</vt:lpstr>
      <vt:lpstr>Реформа Деинституализации в Украине 2017-2026</vt:lpstr>
      <vt:lpstr>Презентация PowerPoint</vt:lpstr>
      <vt:lpstr>Презентация PowerPoint</vt:lpstr>
      <vt:lpstr>План управления проектом</vt:lpstr>
      <vt:lpstr>План вовлечения стейкхолдеров</vt:lpstr>
      <vt:lpstr>Кто является заинтересованными сторонами?</vt:lpstr>
      <vt:lpstr>Преимущества плана вовлечения стейкхолдеров</vt:lpstr>
      <vt:lpstr>Стратегия коммуникации</vt:lpstr>
      <vt:lpstr>Оценка возможностей и потребностей, и найм внешних ГЧП консультантов</vt:lpstr>
      <vt:lpstr>Роли и обязанности руководителя проекта</vt:lpstr>
      <vt:lpstr>Профессиональные квалификации</vt:lpstr>
      <vt:lpstr>Сроки и объем консультативных контрактов</vt:lpstr>
      <vt:lpstr>Консультативные контракты по финансированию</vt:lpstr>
      <vt:lpstr>Отчет по скринингу ГЧП проекта</vt:lpstr>
      <vt:lpstr>Скрининг и принятие решений</vt:lpstr>
      <vt:lpstr>Результаты и основные выводы: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Evgenia An</dc:creator>
  <cp:lastModifiedBy>PC-7</cp:lastModifiedBy>
  <cp:revision>258</cp:revision>
  <dcterms:created xsi:type="dcterms:W3CDTF">2020-07-19T11:28:46Z</dcterms:created>
  <dcterms:modified xsi:type="dcterms:W3CDTF">2020-07-23T09:28:59Z</dcterms:modified>
</cp:coreProperties>
</file>